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diagrams/data6.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66"/>
  </p:notesMasterIdLst>
  <p:sldIdLst>
    <p:sldId id="290" r:id="rId3"/>
    <p:sldId id="392" r:id="rId4"/>
    <p:sldId id="393" r:id="rId5"/>
    <p:sldId id="394" r:id="rId6"/>
    <p:sldId id="395" r:id="rId7"/>
    <p:sldId id="320" r:id="rId8"/>
    <p:sldId id="419" r:id="rId9"/>
    <p:sldId id="337" r:id="rId10"/>
    <p:sldId id="342" r:id="rId11"/>
    <p:sldId id="420" r:id="rId12"/>
    <p:sldId id="460" r:id="rId13"/>
    <p:sldId id="338" r:id="rId14"/>
    <p:sldId id="383" r:id="rId15"/>
    <p:sldId id="406" r:id="rId16"/>
    <p:sldId id="448" r:id="rId17"/>
    <p:sldId id="408" r:id="rId18"/>
    <p:sldId id="407" r:id="rId19"/>
    <p:sldId id="464" r:id="rId20"/>
    <p:sldId id="465" r:id="rId21"/>
    <p:sldId id="400" r:id="rId22"/>
    <p:sldId id="468" r:id="rId23"/>
    <p:sldId id="469" r:id="rId24"/>
    <p:sldId id="470" r:id="rId25"/>
    <p:sldId id="471" r:id="rId26"/>
    <p:sldId id="434" r:id="rId27"/>
    <p:sldId id="382" r:id="rId28"/>
    <p:sldId id="432" r:id="rId29"/>
    <p:sldId id="437" r:id="rId30"/>
    <p:sldId id="424" r:id="rId31"/>
    <p:sldId id="433" r:id="rId32"/>
    <p:sldId id="430" r:id="rId33"/>
    <p:sldId id="431" r:id="rId34"/>
    <p:sldId id="358" r:id="rId35"/>
    <p:sldId id="456" r:id="rId36"/>
    <p:sldId id="457" r:id="rId37"/>
    <p:sldId id="452" r:id="rId38"/>
    <p:sldId id="403" r:id="rId39"/>
    <p:sldId id="451" r:id="rId40"/>
    <p:sldId id="463" r:id="rId41"/>
    <p:sldId id="450" r:id="rId42"/>
    <p:sldId id="350" r:id="rId43"/>
    <p:sldId id="351" r:id="rId44"/>
    <p:sldId id="443" r:id="rId45"/>
    <p:sldId id="352" r:id="rId46"/>
    <p:sldId id="438" r:id="rId47"/>
    <p:sldId id="439" r:id="rId48"/>
    <p:sldId id="440" r:id="rId49"/>
    <p:sldId id="417" r:id="rId50"/>
    <p:sldId id="462" r:id="rId51"/>
    <p:sldId id="444" r:id="rId52"/>
    <p:sldId id="445" r:id="rId53"/>
    <p:sldId id="446" r:id="rId54"/>
    <p:sldId id="449" r:id="rId55"/>
    <p:sldId id="447" r:id="rId56"/>
    <p:sldId id="368" r:id="rId57"/>
    <p:sldId id="398" r:id="rId58"/>
    <p:sldId id="344" r:id="rId59"/>
    <p:sldId id="372" r:id="rId60"/>
    <p:sldId id="455" r:id="rId61"/>
    <p:sldId id="466" r:id="rId62"/>
    <p:sldId id="467" r:id="rId63"/>
    <p:sldId id="346" r:id="rId64"/>
    <p:sldId id="40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90"/>
            <p14:sldId id="392"/>
            <p14:sldId id="393"/>
            <p14:sldId id="394"/>
            <p14:sldId id="395"/>
            <p14:sldId id="320"/>
            <p14:sldId id="419"/>
            <p14:sldId id="337"/>
            <p14:sldId id="342"/>
            <p14:sldId id="420"/>
            <p14:sldId id="460"/>
            <p14:sldId id="338"/>
            <p14:sldId id="383"/>
            <p14:sldId id="406"/>
            <p14:sldId id="448"/>
            <p14:sldId id="408"/>
            <p14:sldId id="407"/>
            <p14:sldId id="464"/>
            <p14:sldId id="465"/>
            <p14:sldId id="400"/>
            <p14:sldId id="468"/>
            <p14:sldId id="469"/>
            <p14:sldId id="470"/>
            <p14:sldId id="471"/>
            <p14:sldId id="434"/>
            <p14:sldId id="382"/>
            <p14:sldId id="432"/>
            <p14:sldId id="437"/>
            <p14:sldId id="424"/>
            <p14:sldId id="433"/>
            <p14:sldId id="430"/>
            <p14:sldId id="431"/>
            <p14:sldId id="358"/>
            <p14:sldId id="456"/>
            <p14:sldId id="457"/>
            <p14:sldId id="452"/>
            <p14:sldId id="403"/>
            <p14:sldId id="451"/>
            <p14:sldId id="463"/>
            <p14:sldId id="450"/>
            <p14:sldId id="350"/>
            <p14:sldId id="351"/>
            <p14:sldId id="443"/>
            <p14:sldId id="352"/>
            <p14:sldId id="438"/>
            <p14:sldId id="439"/>
            <p14:sldId id="440"/>
            <p14:sldId id="417"/>
            <p14:sldId id="462"/>
            <p14:sldId id="444"/>
            <p14:sldId id="445"/>
            <p14:sldId id="446"/>
            <p14:sldId id="449"/>
            <p14:sldId id="447"/>
            <p14:sldId id="368"/>
            <p14:sldId id="398"/>
            <p14:sldId id="344"/>
            <p14:sldId id="372"/>
            <p14:sldId id="455"/>
            <p14:sldId id="466"/>
            <p14:sldId id="467"/>
            <p14:sldId id="346"/>
          </p14:sldIdLst>
        </p14:section>
        <p14:section name="Content" id="{3864C2D0-062C-4319-A5DB-5D7C06D263F4}">
          <p14:sldIdLst/>
        </p14:section>
        <p14:section name="Backup Slides" id="{D2EA30EA-0BC0-4C37-A8F8-2B41D5EE3350}">
          <p14:sldIdLst>
            <p14:sldId id="404"/>
          </p14:sldIdLst>
        </p14:section>
        <p14:section name="Style Guide" id="{F10F3CE5-E087-40FD-B0AE-505C952C1029}">
          <p14:sldIdLst/>
        </p14:section>
        <p14:section name="Color" id="{A858D5E6-64D0-44B6-B164-CF3066AA9C92}">
          <p14:sldIdLst/>
        </p14:section>
        <p14:section name="Layout Tools" id="{99E384DF-C69A-47D7-8514-CCBFF33F9E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23CA23-CF32-2F4D-D7D0-54A3960BBC02}" name="Peter Mougey" initials="PM" userId="S::pjm20@fsu.edu::c3db4eed-291b-4fc4-8977-1662a6934bea" providerId="AD"/>
  <p188:author id="{1BCA5250-D7EB-33CB-F4D6-E2B435881F31}" name="Nia Britton" initials="NB" userId="S::nib20c@fsu.edu::ec13562d-5466-4f67-9919-1271aee0a2f9" providerId="AD"/>
  <p188:author id="{4BD632C4-6260-A639-F934-923DB8B3FAEA}" name="Kendall Kovacs" initials="KK" userId="S::kak20b@fsu.edu::c99fe895-9794-41c6-b6b9-3cf4657a802e" providerId="AD"/>
  <p188:author id="{BB871BDC-AB65-9E8C-AA0F-097C1353D94C}" name="Mina Brahmbhatt" initials="MB" userId="S::cim20@fsu.edu::3e5530f7-a2bb-4295-8b7b-d23346f0d59c" providerId="AD"/>
  <p188:author id="{7293F8F8-266A-85B2-A311-D06EDAE98702}" name="Ryan Dreibelbis" initials="RD" userId="S::rld21b@fsu.edu::b6496cf5-b768-4c0a-977a-fc7190d4b5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F6B489"/>
    <a:srgbClr val="EE7624"/>
    <a:srgbClr val="772F3F"/>
    <a:srgbClr val="D1C2FF"/>
    <a:srgbClr val="F6B589"/>
    <a:srgbClr val="772F40"/>
    <a:srgbClr val="303439"/>
    <a:srgbClr val="3E00FF"/>
    <a:srgbClr val="D921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120207-0126-1D54-6861-6D7BE8DFEE2E}" v="8" dt="2025-04-03T00:43:45.527"/>
    <p1510:client id="{A747F1F7-7CDA-4589-8921-483DB6DC3A1F}" v="1" dt="2025-04-03T00:35:45.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_rels/data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4.svg"/></Relationships>
</file>

<file path=ppt/diagrams/_rels/data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image" Target="../media/image43.jpeg"/><Relationship Id="rId5" Type="http://schemas.openxmlformats.org/officeDocument/2006/relationships/image" Target="../media/image46.jpeg"/><Relationship Id="rId4" Type="http://schemas.openxmlformats.org/officeDocument/2006/relationships/image" Target="../media/image45.png"/></Relationships>
</file>

<file path=ppt/diagrams/_rels/data3.xml.rels><?xml version="1.0" encoding="UTF-8" standalone="yes"?>
<Relationships xmlns="http://schemas.openxmlformats.org/package/2006/relationships"><Relationship Id="rId1" Type="http://schemas.openxmlformats.org/officeDocument/2006/relationships/image" Target="../media/image21.png"/></Relationships>
</file>

<file path=ppt/diagrams/_rels/data4.xml.rels><?xml version="1.0" encoding="UTF-8" standalone="yes"?>
<Relationships xmlns="http://schemas.openxmlformats.org/package/2006/relationships"><Relationship Id="rId1" Type="http://schemas.openxmlformats.org/officeDocument/2006/relationships/image" Target="../media/image21.png"/></Relationships>
</file>

<file path=ppt/diagrams/_rels/data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sv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 Id="rId9" Type="http://schemas.openxmlformats.org/officeDocument/2006/relationships/image" Target="../media/image34.svg"/></Relationships>
</file>

<file path=ppt/diagrams/_rels/drawing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image" Target="../media/image43.jpeg"/><Relationship Id="rId5" Type="http://schemas.openxmlformats.org/officeDocument/2006/relationships/image" Target="../media/image46.jpeg"/><Relationship Id="rId4"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71D38-C27D-CD4B-8107-63C3CF782363}" type="doc">
      <dgm:prSet loTypeId="urn:microsoft.com/office/officeart/2005/8/layout/hList7" loCatId="list" qsTypeId="urn:microsoft.com/office/officeart/2005/8/quickstyle/simple1" qsCatId="simple" csTypeId="urn:microsoft.com/office/officeart/2005/8/colors/accent0_3" csCatId="mainScheme" phldr="1"/>
      <dgm:spPr/>
    </dgm:pt>
    <dgm:pt modelId="{4FB362FE-EC39-E047-AECA-B8833A30D9D0}">
      <dgm:prSet phldrT="[Text]" custT="1"/>
      <dgm:spPr>
        <a:ln>
          <a:noFill/>
        </a:ln>
      </dgm:spPr>
      <dgm:t>
        <a:bodyPr anchor="t"/>
        <a:lstStyle/>
        <a:p>
          <a:pPr algn="l"/>
          <a:r>
            <a:rPr lang="en-US" sz="1800">
              <a:latin typeface="+mn-lt"/>
              <a:cs typeface="Arial" panose="020B0604020202020204" pitchFamily="34" charset="0"/>
            </a:rPr>
            <a:t>CFD Model</a:t>
          </a:r>
        </a:p>
      </dgm:t>
    </dgm:pt>
    <dgm:pt modelId="{5D251915-9895-8240-8B12-1F4957119E3D}" type="parTrans" cxnId="{AC293392-05B8-0143-B6EE-02D903DB64AA}">
      <dgm:prSet/>
      <dgm:spPr/>
      <dgm:t>
        <a:bodyPr/>
        <a:lstStyle/>
        <a:p>
          <a:pPr algn="l"/>
          <a:endParaRPr lang="en-US" sz="1800">
            <a:latin typeface="Arial" panose="020B0604020202020204" pitchFamily="34" charset="0"/>
            <a:cs typeface="Arial" panose="020B0604020202020204" pitchFamily="34" charset="0"/>
          </a:endParaRPr>
        </a:p>
      </dgm:t>
    </dgm:pt>
    <dgm:pt modelId="{214D8BCF-F112-8244-A5BE-E00767584FD0}" type="sibTrans" cxnId="{AC293392-05B8-0143-B6EE-02D903DB64AA}">
      <dgm:prSet custT="1"/>
      <dgm:spPr/>
      <dgm:t>
        <a:bodyPr/>
        <a:lstStyle/>
        <a:p>
          <a:pPr algn="l"/>
          <a:endParaRPr lang="en-US" sz="1800">
            <a:latin typeface="Arial" panose="020B0604020202020204" pitchFamily="34" charset="0"/>
            <a:cs typeface="Arial" panose="020B0604020202020204" pitchFamily="34" charset="0"/>
          </a:endParaRPr>
        </a:p>
      </dgm:t>
    </dgm:pt>
    <dgm:pt modelId="{290355C8-0DDC-1346-A219-7501CB2A395D}">
      <dgm:prSet phldrT="[Text]" custT="1"/>
      <dgm:spPr>
        <a:ln>
          <a:noFill/>
        </a:ln>
      </dgm:spPr>
      <dgm:t>
        <a:bodyPr anchor="t"/>
        <a:lstStyle/>
        <a:p>
          <a:pPr algn="l"/>
          <a:r>
            <a:rPr lang="en-US" sz="1800">
              <a:latin typeface="+mn-lt"/>
              <a:cs typeface="Arial" panose="020B0604020202020204" pitchFamily="34" charset="0"/>
            </a:rPr>
            <a:t>Design and Build</a:t>
          </a:r>
        </a:p>
      </dgm:t>
    </dgm:pt>
    <dgm:pt modelId="{B827AE97-C9C1-574C-8761-4C06F78A424B}" type="parTrans" cxnId="{E718CE3F-6EC2-FF4F-8A80-0B8EA4C32CBD}">
      <dgm:prSet/>
      <dgm:spPr/>
      <dgm:t>
        <a:bodyPr/>
        <a:lstStyle/>
        <a:p>
          <a:pPr algn="l"/>
          <a:endParaRPr lang="en-US" sz="1800">
            <a:latin typeface="Arial" panose="020B0604020202020204" pitchFamily="34" charset="0"/>
            <a:cs typeface="Arial" panose="020B0604020202020204" pitchFamily="34" charset="0"/>
          </a:endParaRPr>
        </a:p>
      </dgm:t>
    </dgm:pt>
    <dgm:pt modelId="{BD5102F3-7E54-F64C-A96B-1AEDC2B3DACD}" type="sibTrans" cxnId="{E718CE3F-6EC2-FF4F-8A80-0B8EA4C32CBD}">
      <dgm:prSet custT="1"/>
      <dgm:spPr/>
      <dgm:t>
        <a:bodyPr/>
        <a:lstStyle/>
        <a:p>
          <a:pPr algn="l"/>
          <a:endParaRPr lang="en-US" sz="1800">
            <a:latin typeface="Arial" panose="020B0604020202020204" pitchFamily="34" charset="0"/>
            <a:cs typeface="Arial" panose="020B0604020202020204" pitchFamily="34" charset="0"/>
          </a:endParaRPr>
        </a:p>
      </dgm:t>
    </dgm:pt>
    <dgm:pt modelId="{1A4BA3F5-1AE7-5140-A70D-9A7B5A8AFAAC}">
      <dgm:prSet phldrT="[Text]" custT="1"/>
      <dgm:spPr>
        <a:ln>
          <a:noFill/>
        </a:ln>
      </dgm:spPr>
      <dgm:t>
        <a:bodyPr anchor="t"/>
        <a:lstStyle/>
        <a:p>
          <a:pPr algn="l"/>
          <a:r>
            <a:rPr lang="en-US" sz="1800">
              <a:latin typeface="+mn-lt"/>
              <a:cs typeface="Arial" panose="020B0604020202020204" pitchFamily="34" charset="0"/>
            </a:rPr>
            <a:t>Run Experiment #1</a:t>
          </a:r>
        </a:p>
      </dgm:t>
    </dgm:pt>
    <dgm:pt modelId="{ECFA9A09-6952-0842-B376-82D7BF249713}" type="parTrans" cxnId="{245B685E-8B7F-334B-A7B8-F6316EA82DEB}">
      <dgm:prSet/>
      <dgm:spPr/>
      <dgm:t>
        <a:bodyPr/>
        <a:lstStyle/>
        <a:p>
          <a:pPr algn="l"/>
          <a:endParaRPr lang="en-US" sz="1800">
            <a:latin typeface="Arial" panose="020B0604020202020204" pitchFamily="34" charset="0"/>
            <a:cs typeface="Arial" panose="020B0604020202020204" pitchFamily="34" charset="0"/>
          </a:endParaRPr>
        </a:p>
      </dgm:t>
    </dgm:pt>
    <dgm:pt modelId="{E860F789-2B04-8548-A249-F6CB57775923}" type="sibTrans" cxnId="{245B685E-8B7F-334B-A7B8-F6316EA82DEB}">
      <dgm:prSet custT="1"/>
      <dgm:spPr/>
      <dgm:t>
        <a:bodyPr/>
        <a:lstStyle/>
        <a:p>
          <a:pPr algn="l"/>
          <a:endParaRPr lang="en-US" sz="1800">
            <a:latin typeface="Arial" panose="020B0604020202020204" pitchFamily="34" charset="0"/>
            <a:cs typeface="Arial" panose="020B0604020202020204" pitchFamily="34" charset="0"/>
          </a:endParaRPr>
        </a:p>
      </dgm:t>
    </dgm:pt>
    <dgm:pt modelId="{D6909603-648F-444D-BCF9-660DC80CB2AA}">
      <dgm:prSet phldrT="[Text]" custT="1"/>
      <dgm:spPr>
        <a:ln>
          <a:noFill/>
        </a:ln>
      </dgm:spPr>
      <dgm:t>
        <a:bodyPr anchor="t"/>
        <a:lstStyle/>
        <a:p>
          <a:pPr algn="l"/>
          <a:r>
            <a:rPr lang="en-US" sz="1800">
              <a:latin typeface="+mn-lt"/>
              <a:cs typeface="Arial" panose="020B0604020202020204" pitchFamily="34" charset="0"/>
            </a:rPr>
            <a:t>Evaluate Results and Compare with CFD</a:t>
          </a:r>
        </a:p>
      </dgm:t>
    </dgm:pt>
    <dgm:pt modelId="{7F597082-07F5-314D-855C-70BA5D648EA7}" type="parTrans" cxnId="{E25FD34E-35AB-9445-A962-77A1707B42EE}">
      <dgm:prSet/>
      <dgm:spPr/>
      <dgm:t>
        <a:bodyPr/>
        <a:lstStyle/>
        <a:p>
          <a:pPr algn="l"/>
          <a:endParaRPr lang="en-US" sz="1800">
            <a:latin typeface="Arial" panose="020B0604020202020204" pitchFamily="34" charset="0"/>
            <a:cs typeface="Arial" panose="020B0604020202020204" pitchFamily="34" charset="0"/>
          </a:endParaRPr>
        </a:p>
      </dgm:t>
    </dgm:pt>
    <dgm:pt modelId="{45B91F12-8D0A-8E4E-8CD5-375C8C5A1196}" type="sibTrans" cxnId="{E25FD34E-35AB-9445-A962-77A1707B42EE}">
      <dgm:prSet custT="1"/>
      <dgm:spPr/>
      <dgm:t>
        <a:bodyPr/>
        <a:lstStyle/>
        <a:p>
          <a:endParaRPr lang="en-US"/>
        </a:p>
      </dgm:t>
    </dgm:pt>
    <dgm:pt modelId="{D2D8AE73-D8F0-224E-9DD9-DA5625745E92}">
      <dgm:prSet phldrT="[Text]" custT="1"/>
      <dgm:spPr>
        <a:ln>
          <a:noFill/>
        </a:ln>
      </dgm:spPr>
      <dgm:t>
        <a:bodyPr anchor="t"/>
        <a:lstStyle/>
        <a:p>
          <a:pPr algn="l"/>
          <a:r>
            <a:rPr lang="en-US" sz="1800">
              <a:latin typeface="+mn-lt"/>
              <a:cs typeface="Arial" panose="020B0604020202020204" pitchFamily="34" charset="0"/>
            </a:rPr>
            <a:t>Refine Glovebox and CFD </a:t>
          </a:r>
        </a:p>
      </dgm:t>
    </dgm:pt>
    <dgm:pt modelId="{4365D0E1-5DAB-744F-9562-E8F60B309438}" type="parTrans" cxnId="{2164283A-568D-474A-8735-B2609AED07EE}">
      <dgm:prSet/>
      <dgm:spPr/>
      <dgm:t>
        <a:bodyPr/>
        <a:lstStyle/>
        <a:p>
          <a:pPr algn="l"/>
          <a:endParaRPr lang="en-US" sz="1800">
            <a:latin typeface="Arial" panose="020B0604020202020204" pitchFamily="34" charset="0"/>
            <a:cs typeface="Arial" panose="020B0604020202020204" pitchFamily="34" charset="0"/>
          </a:endParaRPr>
        </a:p>
      </dgm:t>
    </dgm:pt>
    <dgm:pt modelId="{4D0A9B8C-EFFA-D44E-9321-1EF922864793}" type="sibTrans" cxnId="{2164283A-568D-474A-8735-B2609AED07EE}">
      <dgm:prSet/>
      <dgm:spPr/>
      <dgm:t>
        <a:bodyPr/>
        <a:lstStyle/>
        <a:p>
          <a:pPr algn="l"/>
          <a:endParaRPr lang="en-US" sz="1800">
            <a:latin typeface="Arial" panose="020B0604020202020204" pitchFamily="34" charset="0"/>
            <a:cs typeface="Arial" panose="020B0604020202020204" pitchFamily="34" charset="0"/>
          </a:endParaRPr>
        </a:p>
      </dgm:t>
    </dgm:pt>
    <dgm:pt modelId="{32D29241-F48F-9848-9E99-4277A26B27AB}">
      <dgm:prSet phldrT="[Text]" custT="1"/>
      <dgm:spPr>
        <a:ln>
          <a:noFill/>
        </a:ln>
      </dgm:spPr>
      <dgm:t>
        <a:bodyPr anchor="t"/>
        <a:lstStyle/>
        <a:p>
          <a:pPr algn="l"/>
          <a:r>
            <a:rPr lang="en-US" sz="1800">
              <a:latin typeface="+mn-lt"/>
              <a:cs typeface="Arial" panose="020B0604020202020204" pitchFamily="34" charset="0"/>
            </a:rPr>
            <a:t>Run Experiment #2 </a:t>
          </a:r>
        </a:p>
      </dgm:t>
    </dgm:pt>
    <dgm:pt modelId="{0F894106-0598-8444-9B65-ED8E04B62AEF}" type="parTrans" cxnId="{F77F7286-25BF-A44B-BAF3-39ABE2612F1B}">
      <dgm:prSet/>
      <dgm:spPr/>
      <dgm:t>
        <a:bodyPr/>
        <a:lstStyle/>
        <a:p>
          <a:pPr algn="l"/>
          <a:endParaRPr lang="en-US" sz="1800"/>
        </a:p>
      </dgm:t>
    </dgm:pt>
    <dgm:pt modelId="{EE3ED185-5F35-654E-83F5-1A33A99440D2}" type="sibTrans" cxnId="{F77F7286-25BF-A44B-BAF3-39ABE2612F1B}">
      <dgm:prSet/>
      <dgm:spPr/>
      <dgm:t>
        <a:bodyPr/>
        <a:lstStyle/>
        <a:p>
          <a:pPr algn="l"/>
          <a:endParaRPr lang="en-US" sz="1800"/>
        </a:p>
      </dgm:t>
    </dgm:pt>
    <dgm:pt modelId="{264079A8-DA9E-0743-8C19-4718D8CA33D0}">
      <dgm:prSet phldrT="[Text]" custT="1"/>
      <dgm:spPr>
        <a:ln>
          <a:noFill/>
        </a:ln>
      </dgm:spPr>
      <dgm:t>
        <a:bodyPr anchor="t"/>
        <a:lstStyle/>
        <a:p>
          <a:pPr algn="l"/>
          <a:r>
            <a:rPr lang="en-US" sz="1800">
              <a:latin typeface="+mn-lt"/>
              <a:cs typeface="Arial" panose="020B0604020202020204" pitchFamily="34" charset="0"/>
            </a:rPr>
            <a:t>Evaluate Results</a:t>
          </a:r>
        </a:p>
      </dgm:t>
    </dgm:pt>
    <dgm:pt modelId="{F493DC2F-EF39-EA4F-AB1C-F7351FF4937F}" type="parTrans" cxnId="{4275B23C-0067-C644-A076-AAEC1ED49D9A}">
      <dgm:prSet/>
      <dgm:spPr/>
      <dgm:t>
        <a:bodyPr/>
        <a:lstStyle/>
        <a:p>
          <a:pPr algn="l"/>
          <a:endParaRPr lang="en-US" sz="1800"/>
        </a:p>
      </dgm:t>
    </dgm:pt>
    <dgm:pt modelId="{D1C35926-B1CB-EE4F-89EA-9AA4135B6ED5}" type="sibTrans" cxnId="{4275B23C-0067-C644-A076-AAEC1ED49D9A}">
      <dgm:prSet/>
      <dgm:spPr/>
      <dgm:t>
        <a:bodyPr/>
        <a:lstStyle/>
        <a:p>
          <a:pPr algn="l"/>
          <a:endParaRPr lang="en-US" sz="1800"/>
        </a:p>
      </dgm:t>
    </dgm:pt>
    <dgm:pt modelId="{37AB265A-5A9C-AB4E-88A6-08A1E82E6ADF}" type="pres">
      <dgm:prSet presAssocID="{90F71D38-C27D-CD4B-8107-63C3CF782363}" presName="Name0" presStyleCnt="0">
        <dgm:presLayoutVars>
          <dgm:dir/>
          <dgm:resizeHandles val="exact"/>
        </dgm:presLayoutVars>
      </dgm:prSet>
      <dgm:spPr/>
    </dgm:pt>
    <dgm:pt modelId="{BF36BD88-4339-DA4F-B9D6-017FC029293D}" type="pres">
      <dgm:prSet presAssocID="{90F71D38-C27D-CD4B-8107-63C3CF782363}" presName="fgShape" presStyleLbl="fgShp" presStyleIdx="0" presStyleCnt="1"/>
      <dgm:spPr>
        <a:solidFill>
          <a:schemeClr val="bg1"/>
        </a:solidFill>
        <a:ln w="28575">
          <a:solidFill>
            <a:schemeClr val="tx1"/>
          </a:solidFill>
        </a:ln>
      </dgm:spPr>
    </dgm:pt>
    <dgm:pt modelId="{72E9397F-6999-6746-9DED-4BCB5A42E6FC}" type="pres">
      <dgm:prSet presAssocID="{90F71D38-C27D-CD4B-8107-63C3CF782363}" presName="linComp" presStyleCnt="0"/>
      <dgm:spPr/>
    </dgm:pt>
    <dgm:pt modelId="{63115DEF-00EF-4C45-98E2-C946A1137BBA}" type="pres">
      <dgm:prSet presAssocID="{4FB362FE-EC39-E047-AECA-B8833A30D9D0}" presName="compNode" presStyleCnt="0"/>
      <dgm:spPr/>
    </dgm:pt>
    <dgm:pt modelId="{B3F6ADBF-3012-C24B-B4D5-E31A1AA44770}" type="pres">
      <dgm:prSet presAssocID="{4FB362FE-EC39-E047-AECA-B8833A30D9D0}" presName="bkgdShape" presStyleLbl="node1" presStyleIdx="0" presStyleCnt="7"/>
      <dgm:spPr/>
    </dgm:pt>
    <dgm:pt modelId="{D794AD9F-83BC-6040-B619-6082460A0A68}" type="pres">
      <dgm:prSet presAssocID="{4FB362FE-EC39-E047-AECA-B8833A30D9D0}" presName="nodeTx" presStyleLbl="node1" presStyleIdx="0" presStyleCnt="7">
        <dgm:presLayoutVars>
          <dgm:bulletEnabled val="1"/>
        </dgm:presLayoutVars>
      </dgm:prSet>
      <dgm:spPr/>
    </dgm:pt>
    <dgm:pt modelId="{240E4CFC-0844-1448-9441-C666F5347759}" type="pres">
      <dgm:prSet presAssocID="{4FB362FE-EC39-E047-AECA-B8833A30D9D0}" presName="invisiNode" presStyleLbl="node1" presStyleIdx="0" presStyleCnt="7"/>
      <dgm:spPr/>
    </dgm:pt>
    <dgm:pt modelId="{AF9E5BFC-D9C2-124F-BC0C-3085E2E14B6C}" type="pres">
      <dgm:prSet presAssocID="{4FB362FE-EC39-E047-AECA-B8833A30D9D0}" presName="imagNode" presStyleLbl="fgImgPlace1" presStyleIdx="0" presStyleCnt="7"/>
      <dgm:spPr>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itor with solid fill"/>
        </a:ext>
      </dgm:extLst>
    </dgm:pt>
    <dgm:pt modelId="{7DC91B18-D2DF-B848-9A9B-299517EC9927}" type="pres">
      <dgm:prSet presAssocID="{214D8BCF-F112-8244-A5BE-E00767584FD0}" presName="sibTrans" presStyleLbl="sibTrans2D1" presStyleIdx="0" presStyleCnt="0"/>
      <dgm:spPr/>
    </dgm:pt>
    <dgm:pt modelId="{60F73D87-D4A4-5442-B264-673CD9EAB504}" type="pres">
      <dgm:prSet presAssocID="{290355C8-0DDC-1346-A219-7501CB2A395D}" presName="compNode" presStyleCnt="0"/>
      <dgm:spPr/>
    </dgm:pt>
    <dgm:pt modelId="{8E2134B0-4885-ED4D-BAB1-BEF1971399F7}" type="pres">
      <dgm:prSet presAssocID="{290355C8-0DDC-1346-A219-7501CB2A395D}" presName="bkgdShape" presStyleLbl="node1" presStyleIdx="1" presStyleCnt="7"/>
      <dgm:spPr/>
    </dgm:pt>
    <dgm:pt modelId="{6FC6D06E-B5C3-EC49-BF9C-D05B8F3B315C}" type="pres">
      <dgm:prSet presAssocID="{290355C8-0DDC-1346-A219-7501CB2A395D}" presName="nodeTx" presStyleLbl="node1" presStyleIdx="1" presStyleCnt="7">
        <dgm:presLayoutVars>
          <dgm:bulletEnabled val="1"/>
        </dgm:presLayoutVars>
      </dgm:prSet>
      <dgm:spPr/>
    </dgm:pt>
    <dgm:pt modelId="{37D4723C-0FF7-BF4A-B8DC-102DDE8FFA4E}" type="pres">
      <dgm:prSet presAssocID="{290355C8-0DDC-1346-A219-7501CB2A395D}" presName="invisiNode" presStyleLbl="node1" presStyleIdx="1" presStyleCnt="7"/>
      <dgm:spPr/>
    </dgm:pt>
    <dgm:pt modelId="{41CD5629-9474-F84C-B428-00D58A8A6883}" type="pres">
      <dgm:prSet presAssocID="{290355C8-0DDC-1346-A219-7501CB2A395D}" presName="imagNode" presStyleLbl="fgImgPlace1" presStyleIdx="1" presStyleCnt="7"/>
      <dgm:spPr>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aw with solid fill"/>
        </a:ext>
      </dgm:extLst>
    </dgm:pt>
    <dgm:pt modelId="{F49D200E-6FD2-7246-8B38-CDF585B1B425}" type="pres">
      <dgm:prSet presAssocID="{BD5102F3-7E54-F64C-A96B-1AEDC2B3DACD}" presName="sibTrans" presStyleLbl="sibTrans2D1" presStyleIdx="0" presStyleCnt="0"/>
      <dgm:spPr/>
    </dgm:pt>
    <dgm:pt modelId="{359D837D-4911-A54A-A5D1-C829E57A68DF}" type="pres">
      <dgm:prSet presAssocID="{1A4BA3F5-1AE7-5140-A70D-9A7B5A8AFAAC}" presName="compNode" presStyleCnt="0"/>
      <dgm:spPr/>
    </dgm:pt>
    <dgm:pt modelId="{A954F595-BA72-1B49-BC25-5769C3CCCD37}" type="pres">
      <dgm:prSet presAssocID="{1A4BA3F5-1AE7-5140-A70D-9A7B5A8AFAAC}" presName="bkgdShape" presStyleLbl="node1" presStyleIdx="2" presStyleCnt="7"/>
      <dgm:spPr/>
    </dgm:pt>
    <dgm:pt modelId="{35405803-4D83-2342-BDA8-2F06F1A0AC43}" type="pres">
      <dgm:prSet presAssocID="{1A4BA3F5-1AE7-5140-A70D-9A7B5A8AFAAC}" presName="nodeTx" presStyleLbl="node1" presStyleIdx="2" presStyleCnt="7">
        <dgm:presLayoutVars>
          <dgm:bulletEnabled val="1"/>
        </dgm:presLayoutVars>
      </dgm:prSet>
      <dgm:spPr/>
    </dgm:pt>
    <dgm:pt modelId="{263F4BF0-341C-5B4B-97A4-0DCB70B62670}" type="pres">
      <dgm:prSet presAssocID="{1A4BA3F5-1AE7-5140-A70D-9A7B5A8AFAAC}" presName="invisiNode" presStyleLbl="node1" presStyleIdx="2" presStyleCnt="7"/>
      <dgm:spPr/>
    </dgm:pt>
    <dgm:pt modelId="{A6DB9EAB-A64F-B443-8102-F568406BE175}" type="pres">
      <dgm:prSet presAssocID="{1A4BA3F5-1AE7-5140-A70D-9A7B5A8AFAAC}" presName="imagNode" presStyleLbl="fgImgPlace1" presStyleIdx="2" presStyleCnt="7"/>
      <dgm:spPr>
        <a:prstGeom prst="rect">
          <a:avLst/>
        </a:prstGeom>
        <a:blipFill rotWithShape="1">
          <a:blip xmlns:r="http://schemas.openxmlformats.org/officeDocument/2006/relationships" r:embed="rId5"/>
          <a:srcRect/>
          <a:stretch>
            <a:fillRect t="-8000" b="-8000"/>
          </a:stretch>
        </a:blipFill>
        <a:ln>
          <a:noFill/>
        </a:ln>
      </dgm:spPr>
      <dgm:extLst>
        <a:ext uri="{E40237B7-FDA0-4F09-8148-C483321AD2D9}">
          <dgm14:cNvPr xmlns:dgm14="http://schemas.microsoft.com/office/drawing/2010/diagram" id="0" name="" descr="Flask with solid fill"/>
        </a:ext>
      </dgm:extLst>
    </dgm:pt>
    <dgm:pt modelId="{65588A2A-E036-7045-A72F-949978EF6E37}" type="pres">
      <dgm:prSet presAssocID="{E860F789-2B04-8548-A249-F6CB57775923}" presName="sibTrans" presStyleLbl="sibTrans2D1" presStyleIdx="0" presStyleCnt="0"/>
      <dgm:spPr/>
    </dgm:pt>
    <dgm:pt modelId="{53646CE8-AAD5-2740-9B3A-94108DB766E4}" type="pres">
      <dgm:prSet presAssocID="{D6909603-648F-444D-BCF9-660DC80CB2AA}" presName="compNode" presStyleCnt="0"/>
      <dgm:spPr/>
    </dgm:pt>
    <dgm:pt modelId="{25D1C25E-E2A6-BC4D-8D12-38C36C01035F}" type="pres">
      <dgm:prSet presAssocID="{D6909603-648F-444D-BCF9-660DC80CB2AA}" presName="bkgdShape" presStyleLbl="node1" presStyleIdx="3" presStyleCnt="7"/>
      <dgm:spPr/>
    </dgm:pt>
    <dgm:pt modelId="{1C663736-113E-6F4B-A61B-D1BAF1289939}" type="pres">
      <dgm:prSet presAssocID="{D6909603-648F-444D-BCF9-660DC80CB2AA}" presName="nodeTx" presStyleLbl="node1" presStyleIdx="3" presStyleCnt="7">
        <dgm:presLayoutVars>
          <dgm:bulletEnabled val="1"/>
        </dgm:presLayoutVars>
      </dgm:prSet>
      <dgm:spPr/>
    </dgm:pt>
    <dgm:pt modelId="{50B7E45A-155E-6A46-952D-CEA19AA72A27}" type="pres">
      <dgm:prSet presAssocID="{D6909603-648F-444D-BCF9-660DC80CB2AA}" presName="invisiNode" presStyleLbl="node1" presStyleIdx="3" presStyleCnt="7"/>
      <dgm:spPr/>
    </dgm:pt>
    <dgm:pt modelId="{E78D5BD2-FCB0-0D47-B314-6A0CECD9141C}" type="pres">
      <dgm:prSet presAssocID="{D6909603-648F-444D-BCF9-660DC80CB2AA}" presName="imagNode" presStyleLbl="fgImgPlace1" presStyleIdx="3" presStyleCnt="7"/>
      <dgm:spPr>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Research with solid fill"/>
        </a:ext>
      </dgm:extLst>
    </dgm:pt>
    <dgm:pt modelId="{4A35F8E0-1CFE-DC4C-92CE-F558C807B4EB}" type="pres">
      <dgm:prSet presAssocID="{45B91F12-8D0A-8E4E-8CD5-375C8C5A1196}" presName="sibTrans" presStyleLbl="sibTrans2D1" presStyleIdx="0" presStyleCnt="0"/>
      <dgm:spPr/>
    </dgm:pt>
    <dgm:pt modelId="{7E04A91B-F7DD-F444-85DB-E903255A3F08}" type="pres">
      <dgm:prSet presAssocID="{D2D8AE73-D8F0-224E-9DD9-DA5625745E92}" presName="compNode" presStyleCnt="0"/>
      <dgm:spPr/>
    </dgm:pt>
    <dgm:pt modelId="{B52C5D1F-75BF-804B-BA74-14F549F14ACE}" type="pres">
      <dgm:prSet presAssocID="{D2D8AE73-D8F0-224E-9DD9-DA5625745E92}" presName="bkgdShape" presStyleLbl="node1" presStyleIdx="4" presStyleCnt="7" custLinFactNeighborX="-23"/>
      <dgm:spPr/>
    </dgm:pt>
    <dgm:pt modelId="{2296BE06-FBD7-A94B-B220-F51841ECFF78}" type="pres">
      <dgm:prSet presAssocID="{D2D8AE73-D8F0-224E-9DD9-DA5625745E92}" presName="nodeTx" presStyleLbl="node1" presStyleIdx="4" presStyleCnt="7">
        <dgm:presLayoutVars>
          <dgm:bulletEnabled val="1"/>
        </dgm:presLayoutVars>
      </dgm:prSet>
      <dgm:spPr/>
    </dgm:pt>
    <dgm:pt modelId="{04F8A3AC-6359-284F-BC91-0094113C5215}" type="pres">
      <dgm:prSet presAssocID="{D2D8AE73-D8F0-224E-9DD9-DA5625745E92}" presName="invisiNode" presStyleLbl="node1" presStyleIdx="4" presStyleCnt="7"/>
      <dgm:spPr/>
    </dgm:pt>
    <dgm:pt modelId="{CCA35607-034A-2C4C-AED5-9EAA86F7790D}" type="pres">
      <dgm:prSet presAssocID="{D2D8AE73-D8F0-224E-9DD9-DA5625745E92}" presName="imagNode" presStyleLbl="fgImgPlace1" presStyleIdx="4" presStyleCnt="7"/>
      <dgm:spPr>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Repeat with solid fill"/>
        </a:ext>
      </dgm:extLst>
    </dgm:pt>
    <dgm:pt modelId="{E82CF010-34CF-9C4F-8C8C-F3812A69C330}" type="pres">
      <dgm:prSet presAssocID="{4D0A9B8C-EFFA-D44E-9321-1EF922864793}" presName="sibTrans" presStyleLbl="sibTrans2D1" presStyleIdx="0" presStyleCnt="0"/>
      <dgm:spPr/>
    </dgm:pt>
    <dgm:pt modelId="{22572C27-A4D4-6443-B831-BD19E2F84009}" type="pres">
      <dgm:prSet presAssocID="{32D29241-F48F-9848-9E99-4277A26B27AB}" presName="compNode" presStyleCnt="0"/>
      <dgm:spPr/>
    </dgm:pt>
    <dgm:pt modelId="{068363E9-CCAE-8C46-8A8D-3106AA38304F}" type="pres">
      <dgm:prSet presAssocID="{32D29241-F48F-9848-9E99-4277A26B27AB}" presName="bkgdShape" presStyleLbl="node1" presStyleIdx="5" presStyleCnt="7"/>
      <dgm:spPr/>
    </dgm:pt>
    <dgm:pt modelId="{2E0D848D-21CE-9340-9899-4FD2400AD40C}" type="pres">
      <dgm:prSet presAssocID="{32D29241-F48F-9848-9E99-4277A26B27AB}" presName="nodeTx" presStyleLbl="node1" presStyleIdx="5" presStyleCnt="7">
        <dgm:presLayoutVars>
          <dgm:bulletEnabled val="1"/>
        </dgm:presLayoutVars>
      </dgm:prSet>
      <dgm:spPr/>
    </dgm:pt>
    <dgm:pt modelId="{A7EAF4AF-08D6-DB42-885A-9C2246FCDFFB}" type="pres">
      <dgm:prSet presAssocID="{32D29241-F48F-9848-9E99-4277A26B27AB}" presName="invisiNode" presStyleLbl="node1" presStyleIdx="5" presStyleCnt="7"/>
      <dgm:spPr/>
    </dgm:pt>
    <dgm:pt modelId="{113862FC-EBC6-7E47-BAB7-F5E56D5EE973}" type="pres">
      <dgm:prSet presAssocID="{32D29241-F48F-9848-9E99-4277A26B27AB}" presName="imagNode" presStyleLbl="fgImgPlace1" presStyleIdx="5" presStyleCnt="7"/>
      <dgm:spPr>
        <a:prstGeom prst="rect">
          <a:avLst/>
        </a:prstGeom>
        <a:blipFill rotWithShape="1">
          <a:blip xmlns:r="http://schemas.openxmlformats.org/officeDocument/2006/relationships" r:embed="rId5"/>
          <a:srcRect/>
          <a:stretch>
            <a:fillRect t="-8000" b="-8000"/>
          </a:stretch>
        </a:blipFill>
        <a:ln>
          <a:noFill/>
        </a:ln>
      </dgm:spPr>
      <dgm:extLst>
        <a:ext uri="{E40237B7-FDA0-4F09-8148-C483321AD2D9}">
          <dgm14:cNvPr xmlns:dgm14="http://schemas.microsoft.com/office/drawing/2010/diagram" id="0" name="" descr="Flask with solid fill"/>
        </a:ext>
      </dgm:extLst>
    </dgm:pt>
    <dgm:pt modelId="{465D0311-A8DA-324F-88EB-5A34FAB2CFBB}" type="pres">
      <dgm:prSet presAssocID="{EE3ED185-5F35-654E-83F5-1A33A99440D2}" presName="sibTrans" presStyleLbl="sibTrans2D1" presStyleIdx="0" presStyleCnt="0"/>
      <dgm:spPr/>
    </dgm:pt>
    <dgm:pt modelId="{611AB33A-DD18-1C48-A0F7-FB9A1B8B434A}" type="pres">
      <dgm:prSet presAssocID="{264079A8-DA9E-0743-8C19-4718D8CA33D0}" presName="compNode" presStyleCnt="0"/>
      <dgm:spPr/>
    </dgm:pt>
    <dgm:pt modelId="{20680902-88CA-EA47-AC1A-1956835BEDA2}" type="pres">
      <dgm:prSet presAssocID="{264079A8-DA9E-0743-8C19-4718D8CA33D0}" presName="bkgdShape" presStyleLbl="node1" presStyleIdx="6" presStyleCnt="7"/>
      <dgm:spPr/>
    </dgm:pt>
    <dgm:pt modelId="{D6039EB8-C168-BD43-A2FF-581EA2E7FE75}" type="pres">
      <dgm:prSet presAssocID="{264079A8-DA9E-0743-8C19-4718D8CA33D0}" presName="nodeTx" presStyleLbl="node1" presStyleIdx="6" presStyleCnt="7">
        <dgm:presLayoutVars>
          <dgm:bulletEnabled val="1"/>
        </dgm:presLayoutVars>
      </dgm:prSet>
      <dgm:spPr/>
    </dgm:pt>
    <dgm:pt modelId="{69852FDE-3040-CC4F-BD98-AC9ADB29295F}" type="pres">
      <dgm:prSet presAssocID="{264079A8-DA9E-0743-8C19-4718D8CA33D0}" presName="invisiNode" presStyleLbl="node1" presStyleIdx="6" presStyleCnt="7"/>
      <dgm:spPr/>
    </dgm:pt>
    <dgm:pt modelId="{F0FD6439-AC64-9D44-91A9-670F5FB0AEAE}" type="pres">
      <dgm:prSet presAssocID="{264079A8-DA9E-0743-8C19-4718D8CA33D0}" presName="imagNode" presStyleLbl="fgImgPlace1" presStyleIdx="6" presStyleCnt="7" custLinFactNeighborX="-25"/>
      <dgm:spPr>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Research with solid fill"/>
        </a:ext>
      </dgm:extLst>
    </dgm:pt>
  </dgm:ptLst>
  <dgm:cxnLst>
    <dgm:cxn modelId="{DE1BC203-8745-9243-AA31-3B8DAADCABAA}" type="presOf" srcId="{32D29241-F48F-9848-9E99-4277A26B27AB}" destId="{068363E9-CCAE-8C46-8A8D-3106AA38304F}" srcOrd="0" destOrd="0" presId="urn:microsoft.com/office/officeart/2005/8/layout/hList7"/>
    <dgm:cxn modelId="{D8E3DD18-1034-BB4C-A127-656D4E97F127}" type="presOf" srcId="{4D0A9B8C-EFFA-D44E-9321-1EF922864793}" destId="{E82CF010-34CF-9C4F-8C8C-F3812A69C330}" srcOrd="0" destOrd="0" presId="urn:microsoft.com/office/officeart/2005/8/layout/hList7"/>
    <dgm:cxn modelId="{48E90F23-0C90-F849-ADC2-15E75BF24315}" type="presOf" srcId="{290355C8-0DDC-1346-A219-7501CB2A395D}" destId="{8E2134B0-4885-ED4D-BAB1-BEF1971399F7}" srcOrd="0" destOrd="0" presId="urn:microsoft.com/office/officeart/2005/8/layout/hList7"/>
    <dgm:cxn modelId="{0831C631-1E0F-6D44-9855-41F300C113B3}" type="presOf" srcId="{BD5102F3-7E54-F64C-A96B-1AEDC2B3DACD}" destId="{F49D200E-6FD2-7246-8B38-CDF585B1B425}" srcOrd="0" destOrd="0" presId="urn:microsoft.com/office/officeart/2005/8/layout/hList7"/>
    <dgm:cxn modelId="{8E89E634-524F-E747-885D-4F1D4512AC94}" type="presOf" srcId="{D6909603-648F-444D-BCF9-660DC80CB2AA}" destId="{25D1C25E-E2A6-BC4D-8D12-38C36C01035F}" srcOrd="0" destOrd="0" presId="urn:microsoft.com/office/officeart/2005/8/layout/hList7"/>
    <dgm:cxn modelId="{2164283A-568D-474A-8735-B2609AED07EE}" srcId="{90F71D38-C27D-CD4B-8107-63C3CF782363}" destId="{D2D8AE73-D8F0-224E-9DD9-DA5625745E92}" srcOrd="4" destOrd="0" parTransId="{4365D0E1-5DAB-744F-9562-E8F60B309438}" sibTransId="{4D0A9B8C-EFFA-D44E-9321-1EF922864793}"/>
    <dgm:cxn modelId="{4275B23C-0067-C644-A076-AAEC1ED49D9A}" srcId="{90F71D38-C27D-CD4B-8107-63C3CF782363}" destId="{264079A8-DA9E-0743-8C19-4718D8CA33D0}" srcOrd="6" destOrd="0" parTransId="{F493DC2F-EF39-EA4F-AB1C-F7351FF4937F}" sibTransId="{D1C35926-B1CB-EE4F-89EA-9AA4135B6ED5}"/>
    <dgm:cxn modelId="{E718CE3F-6EC2-FF4F-8A80-0B8EA4C32CBD}" srcId="{90F71D38-C27D-CD4B-8107-63C3CF782363}" destId="{290355C8-0DDC-1346-A219-7501CB2A395D}" srcOrd="1" destOrd="0" parTransId="{B827AE97-C9C1-574C-8761-4C06F78A424B}" sibTransId="{BD5102F3-7E54-F64C-A96B-1AEDC2B3DACD}"/>
    <dgm:cxn modelId="{245B685E-8B7F-334B-A7B8-F6316EA82DEB}" srcId="{90F71D38-C27D-CD4B-8107-63C3CF782363}" destId="{1A4BA3F5-1AE7-5140-A70D-9A7B5A8AFAAC}" srcOrd="2" destOrd="0" parTransId="{ECFA9A09-6952-0842-B376-82D7BF249713}" sibTransId="{E860F789-2B04-8548-A249-F6CB57775923}"/>
    <dgm:cxn modelId="{05F9F15E-BF95-4448-B3A5-D016385925EA}" type="presOf" srcId="{EE3ED185-5F35-654E-83F5-1A33A99440D2}" destId="{465D0311-A8DA-324F-88EB-5A34FAB2CFBB}" srcOrd="0" destOrd="0" presId="urn:microsoft.com/office/officeart/2005/8/layout/hList7"/>
    <dgm:cxn modelId="{1A170A48-D54B-1A4D-8676-72774FDA6FB2}" type="presOf" srcId="{264079A8-DA9E-0743-8C19-4718D8CA33D0}" destId="{D6039EB8-C168-BD43-A2FF-581EA2E7FE75}" srcOrd="1" destOrd="0" presId="urn:microsoft.com/office/officeart/2005/8/layout/hList7"/>
    <dgm:cxn modelId="{E25FD34E-35AB-9445-A962-77A1707B42EE}" srcId="{90F71D38-C27D-CD4B-8107-63C3CF782363}" destId="{D6909603-648F-444D-BCF9-660DC80CB2AA}" srcOrd="3" destOrd="0" parTransId="{7F597082-07F5-314D-855C-70BA5D648EA7}" sibTransId="{45B91F12-8D0A-8E4E-8CD5-375C8C5A1196}"/>
    <dgm:cxn modelId="{EDB58571-0B8D-BC4B-94A4-0EA269326EAB}" type="presOf" srcId="{E860F789-2B04-8548-A249-F6CB57775923}" destId="{65588A2A-E036-7045-A72F-949978EF6E37}" srcOrd="0" destOrd="0" presId="urn:microsoft.com/office/officeart/2005/8/layout/hList7"/>
    <dgm:cxn modelId="{078CF974-2702-7B43-9C65-EE3ACEFF1CA3}" type="presOf" srcId="{32D29241-F48F-9848-9E99-4277A26B27AB}" destId="{2E0D848D-21CE-9340-9899-4FD2400AD40C}" srcOrd="1" destOrd="0" presId="urn:microsoft.com/office/officeart/2005/8/layout/hList7"/>
    <dgm:cxn modelId="{C347DA57-5FA8-7944-8AB5-333F4AE87390}" type="presOf" srcId="{D2D8AE73-D8F0-224E-9DD9-DA5625745E92}" destId="{2296BE06-FBD7-A94B-B220-F51841ECFF78}" srcOrd="1" destOrd="0" presId="urn:microsoft.com/office/officeart/2005/8/layout/hList7"/>
    <dgm:cxn modelId="{945F3C7C-4DC5-5045-BEB2-61B660DAEDB0}" type="presOf" srcId="{1A4BA3F5-1AE7-5140-A70D-9A7B5A8AFAAC}" destId="{35405803-4D83-2342-BDA8-2F06F1A0AC43}" srcOrd="1" destOrd="0" presId="urn:microsoft.com/office/officeart/2005/8/layout/hList7"/>
    <dgm:cxn modelId="{7EB66C7D-F6C0-9C48-8204-512FFBE19BC9}" type="presOf" srcId="{214D8BCF-F112-8244-A5BE-E00767584FD0}" destId="{7DC91B18-D2DF-B848-9A9B-299517EC9927}" srcOrd="0" destOrd="0" presId="urn:microsoft.com/office/officeart/2005/8/layout/hList7"/>
    <dgm:cxn modelId="{AF27BD7F-6666-2347-839A-5A08073F59D1}" type="presOf" srcId="{D2D8AE73-D8F0-224E-9DD9-DA5625745E92}" destId="{B52C5D1F-75BF-804B-BA74-14F549F14ACE}" srcOrd="0" destOrd="0" presId="urn:microsoft.com/office/officeart/2005/8/layout/hList7"/>
    <dgm:cxn modelId="{F77F7286-25BF-A44B-BAF3-39ABE2612F1B}" srcId="{90F71D38-C27D-CD4B-8107-63C3CF782363}" destId="{32D29241-F48F-9848-9E99-4277A26B27AB}" srcOrd="5" destOrd="0" parTransId="{0F894106-0598-8444-9B65-ED8E04B62AEF}" sibTransId="{EE3ED185-5F35-654E-83F5-1A33A99440D2}"/>
    <dgm:cxn modelId="{7BC3D68B-10E0-C144-9408-EFB9CC499EAC}" type="presOf" srcId="{4FB362FE-EC39-E047-AECA-B8833A30D9D0}" destId="{D794AD9F-83BC-6040-B619-6082460A0A68}" srcOrd="1" destOrd="0" presId="urn:microsoft.com/office/officeart/2005/8/layout/hList7"/>
    <dgm:cxn modelId="{AC293392-05B8-0143-B6EE-02D903DB64AA}" srcId="{90F71D38-C27D-CD4B-8107-63C3CF782363}" destId="{4FB362FE-EC39-E047-AECA-B8833A30D9D0}" srcOrd="0" destOrd="0" parTransId="{5D251915-9895-8240-8B12-1F4957119E3D}" sibTransId="{214D8BCF-F112-8244-A5BE-E00767584FD0}"/>
    <dgm:cxn modelId="{D2054E98-CE3D-FA43-8EED-8F6AE13A894D}" type="presOf" srcId="{290355C8-0DDC-1346-A219-7501CB2A395D}" destId="{6FC6D06E-B5C3-EC49-BF9C-D05B8F3B315C}" srcOrd="1" destOrd="0" presId="urn:microsoft.com/office/officeart/2005/8/layout/hList7"/>
    <dgm:cxn modelId="{40EF83A5-89D3-2745-A8A7-720DF70721CD}" type="presOf" srcId="{45B91F12-8D0A-8E4E-8CD5-375C8C5A1196}" destId="{4A35F8E0-1CFE-DC4C-92CE-F558C807B4EB}" srcOrd="0" destOrd="0" presId="urn:microsoft.com/office/officeart/2005/8/layout/hList7"/>
    <dgm:cxn modelId="{27392CC1-4E10-4247-9456-D4C8013C7079}" type="presOf" srcId="{D6909603-648F-444D-BCF9-660DC80CB2AA}" destId="{1C663736-113E-6F4B-A61B-D1BAF1289939}" srcOrd="1" destOrd="0" presId="urn:microsoft.com/office/officeart/2005/8/layout/hList7"/>
    <dgm:cxn modelId="{2C0537CA-9711-6C4A-A2E0-53BDB86AD86E}" type="presOf" srcId="{1A4BA3F5-1AE7-5140-A70D-9A7B5A8AFAAC}" destId="{A954F595-BA72-1B49-BC25-5769C3CCCD37}" srcOrd="0" destOrd="0" presId="urn:microsoft.com/office/officeart/2005/8/layout/hList7"/>
    <dgm:cxn modelId="{F43385CF-C484-5D44-A276-97FEEEA0F253}" type="presOf" srcId="{264079A8-DA9E-0743-8C19-4718D8CA33D0}" destId="{20680902-88CA-EA47-AC1A-1956835BEDA2}" srcOrd="0" destOrd="0" presId="urn:microsoft.com/office/officeart/2005/8/layout/hList7"/>
    <dgm:cxn modelId="{00F3A9DC-F6D1-EA4D-BD0D-EDD858D72A5B}" type="presOf" srcId="{90F71D38-C27D-CD4B-8107-63C3CF782363}" destId="{37AB265A-5A9C-AB4E-88A6-08A1E82E6ADF}" srcOrd="0" destOrd="0" presId="urn:microsoft.com/office/officeart/2005/8/layout/hList7"/>
    <dgm:cxn modelId="{DDE0BEFE-D3D6-0447-8A6D-FDADF0E0DB8E}" type="presOf" srcId="{4FB362FE-EC39-E047-AECA-B8833A30D9D0}" destId="{B3F6ADBF-3012-C24B-B4D5-E31A1AA44770}" srcOrd="0" destOrd="0" presId="urn:microsoft.com/office/officeart/2005/8/layout/hList7"/>
    <dgm:cxn modelId="{4A2B523F-0D1E-3349-AD1E-C2C302789D9D}" type="presParOf" srcId="{37AB265A-5A9C-AB4E-88A6-08A1E82E6ADF}" destId="{BF36BD88-4339-DA4F-B9D6-017FC029293D}" srcOrd="0" destOrd="0" presId="urn:microsoft.com/office/officeart/2005/8/layout/hList7"/>
    <dgm:cxn modelId="{A49B5AF3-89F7-9D42-89DA-B5A7EDDF3E80}" type="presParOf" srcId="{37AB265A-5A9C-AB4E-88A6-08A1E82E6ADF}" destId="{72E9397F-6999-6746-9DED-4BCB5A42E6FC}" srcOrd="1" destOrd="0" presId="urn:microsoft.com/office/officeart/2005/8/layout/hList7"/>
    <dgm:cxn modelId="{8119A218-3BD2-E545-8F99-32180CB0A29A}" type="presParOf" srcId="{72E9397F-6999-6746-9DED-4BCB5A42E6FC}" destId="{63115DEF-00EF-4C45-98E2-C946A1137BBA}" srcOrd="0" destOrd="0" presId="urn:microsoft.com/office/officeart/2005/8/layout/hList7"/>
    <dgm:cxn modelId="{4B6A8866-94D7-BE4E-8B40-E58090B6E9A7}" type="presParOf" srcId="{63115DEF-00EF-4C45-98E2-C946A1137BBA}" destId="{B3F6ADBF-3012-C24B-B4D5-E31A1AA44770}" srcOrd="0" destOrd="0" presId="urn:microsoft.com/office/officeart/2005/8/layout/hList7"/>
    <dgm:cxn modelId="{215B712B-0A74-3348-A16F-384D2329C995}" type="presParOf" srcId="{63115DEF-00EF-4C45-98E2-C946A1137BBA}" destId="{D794AD9F-83BC-6040-B619-6082460A0A68}" srcOrd="1" destOrd="0" presId="urn:microsoft.com/office/officeart/2005/8/layout/hList7"/>
    <dgm:cxn modelId="{CD841F01-8B22-9F49-8213-686EF3BB6120}" type="presParOf" srcId="{63115DEF-00EF-4C45-98E2-C946A1137BBA}" destId="{240E4CFC-0844-1448-9441-C666F5347759}" srcOrd="2" destOrd="0" presId="urn:microsoft.com/office/officeart/2005/8/layout/hList7"/>
    <dgm:cxn modelId="{26EAA815-3298-0942-81C4-FC518EF295D5}" type="presParOf" srcId="{63115DEF-00EF-4C45-98E2-C946A1137BBA}" destId="{AF9E5BFC-D9C2-124F-BC0C-3085E2E14B6C}" srcOrd="3" destOrd="0" presId="urn:microsoft.com/office/officeart/2005/8/layout/hList7"/>
    <dgm:cxn modelId="{EAF7F1A4-D61D-054E-BA33-F98FAFF8F006}" type="presParOf" srcId="{72E9397F-6999-6746-9DED-4BCB5A42E6FC}" destId="{7DC91B18-D2DF-B848-9A9B-299517EC9927}" srcOrd="1" destOrd="0" presId="urn:microsoft.com/office/officeart/2005/8/layout/hList7"/>
    <dgm:cxn modelId="{36A8FA11-0C8D-A042-AFFC-3D3E9A123934}" type="presParOf" srcId="{72E9397F-6999-6746-9DED-4BCB5A42E6FC}" destId="{60F73D87-D4A4-5442-B264-673CD9EAB504}" srcOrd="2" destOrd="0" presId="urn:microsoft.com/office/officeart/2005/8/layout/hList7"/>
    <dgm:cxn modelId="{D2D575E0-13B6-F54C-94A2-6D6E46EA017C}" type="presParOf" srcId="{60F73D87-D4A4-5442-B264-673CD9EAB504}" destId="{8E2134B0-4885-ED4D-BAB1-BEF1971399F7}" srcOrd="0" destOrd="0" presId="urn:microsoft.com/office/officeart/2005/8/layout/hList7"/>
    <dgm:cxn modelId="{4C2C3DD2-25FB-A344-8919-02A945B23493}" type="presParOf" srcId="{60F73D87-D4A4-5442-B264-673CD9EAB504}" destId="{6FC6D06E-B5C3-EC49-BF9C-D05B8F3B315C}" srcOrd="1" destOrd="0" presId="urn:microsoft.com/office/officeart/2005/8/layout/hList7"/>
    <dgm:cxn modelId="{82806D99-C183-E341-A71D-A2E060378F3D}" type="presParOf" srcId="{60F73D87-D4A4-5442-B264-673CD9EAB504}" destId="{37D4723C-0FF7-BF4A-B8DC-102DDE8FFA4E}" srcOrd="2" destOrd="0" presId="urn:microsoft.com/office/officeart/2005/8/layout/hList7"/>
    <dgm:cxn modelId="{F6B7968C-610A-B946-A588-20223A680F8B}" type="presParOf" srcId="{60F73D87-D4A4-5442-B264-673CD9EAB504}" destId="{41CD5629-9474-F84C-B428-00D58A8A6883}" srcOrd="3" destOrd="0" presId="urn:microsoft.com/office/officeart/2005/8/layout/hList7"/>
    <dgm:cxn modelId="{13FDE9E0-E8CB-C344-BF25-57192BF2917A}" type="presParOf" srcId="{72E9397F-6999-6746-9DED-4BCB5A42E6FC}" destId="{F49D200E-6FD2-7246-8B38-CDF585B1B425}" srcOrd="3" destOrd="0" presId="urn:microsoft.com/office/officeart/2005/8/layout/hList7"/>
    <dgm:cxn modelId="{773A5936-9D53-174C-9E82-DF1AD13C24D4}" type="presParOf" srcId="{72E9397F-6999-6746-9DED-4BCB5A42E6FC}" destId="{359D837D-4911-A54A-A5D1-C829E57A68DF}" srcOrd="4" destOrd="0" presId="urn:microsoft.com/office/officeart/2005/8/layout/hList7"/>
    <dgm:cxn modelId="{E53D7D72-0F24-7242-9D7C-6C1A6A87DFBA}" type="presParOf" srcId="{359D837D-4911-A54A-A5D1-C829E57A68DF}" destId="{A954F595-BA72-1B49-BC25-5769C3CCCD37}" srcOrd="0" destOrd="0" presId="urn:microsoft.com/office/officeart/2005/8/layout/hList7"/>
    <dgm:cxn modelId="{ADCFF84D-F259-144D-92C6-39BFA545D676}" type="presParOf" srcId="{359D837D-4911-A54A-A5D1-C829E57A68DF}" destId="{35405803-4D83-2342-BDA8-2F06F1A0AC43}" srcOrd="1" destOrd="0" presId="urn:microsoft.com/office/officeart/2005/8/layout/hList7"/>
    <dgm:cxn modelId="{C11207BF-2D40-9F4E-9447-BE768C7B22CD}" type="presParOf" srcId="{359D837D-4911-A54A-A5D1-C829E57A68DF}" destId="{263F4BF0-341C-5B4B-97A4-0DCB70B62670}" srcOrd="2" destOrd="0" presId="urn:microsoft.com/office/officeart/2005/8/layout/hList7"/>
    <dgm:cxn modelId="{1A70409A-D3A8-1F45-B0E8-E830B3434A43}" type="presParOf" srcId="{359D837D-4911-A54A-A5D1-C829E57A68DF}" destId="{A6DB9EAB-A64F-B443-8102-F568406BE175}" srcOrd="3" destOrd="0" presId="urn:microsoft.com/office/officeart/2005/8/layout/hList7"/>
    <dgm:cxn modelId="{FD6340AC-5EAC-9648-92E0-A2AB754C14CA}" type="presParOf" srcId="{72E9397F-6999-6746-9DED-4BCB5A42E6FC}" destId="{65588A2A-E036-7045-A72F-949978EF6E37}" srcOrd="5" destOrd="0" presId="urn:microsoft.com/office/officeart/2005/8/layout/hList7"/>
    <dgm:cxn modelId="{3CAC4FF9-7D0A-B14F-A82E-64934344183E}" type="presParOf" srcId="{72E9397F-6999-6746-9DED-4BCB5A42E6FC}" destId="{53646CE8-AAD5-2740-9B3A-94108DB766E4}" srcOrd="6" destOrd="0" presId="urn:microsoft.com/office/officeart/2005/8/layout/hList7"/>
    <dgm:cxn modelId="{0383BF42-7CE9-AD42-A205-10A4A8E052E3}" type="presParOf" srcId="{53646CE8-AAD5-2740-9B3A-94108DB766E4}" destId="{25D1C25E-E2A6-BC4D-8D12-38C36C01035F}" srcOrd="0" destOrd="0" presId="urn:microsoft.com/office/officeart/2005/8/layout/hList7"/>
    <dgm:cxn modelId="{FD9924D1-4877-0C44-A6F6-F4134793C5E8}" type="presParOf" srcId="{53646CE8-AAD5-2740-9B3A-94108DB766E4}" destId="{1C663736-113E-6F4B-A61B-D1BAF1289939}" srcOrd="1" destOrd="0" presId="urn:microsoft.com/office/officeart/2005/8/layout/hList7"/>
    <dgm:cxn modelId="{EC24E587-0B5B-5B4F-94BA-B38824656EA9}" type="presParOf" srcId="{53646CE8-AAD5-2740-9B3A-94108DB766E4}" destId="{50B7E45A-155E-6A46-952D-CEA19AA72A27}" srcOrd="2" destOrd="0" presId="urn:microsoft.com/office/officeart/2005/8/layout/hList7"/>
    <dgm:cxn modelId="{49BE6279-50CD-D340-8BD4-A969712ED83C}" type="presParOf" srcId="{53646CE8-AAD5-2740-9B3A-94108DB766E4}" destId="{E78D5BD2-FCB0-0D47-B314-6A0CECD9141C}" srcOrd="3" destOrd="0" presId="urn:microsoft.com/office/officeart/2005/8/layout/hList7"/>
    <dgm:cxn modelId="{514AB33E-C050-0848-BF38-775AA2AEC4FF}" type="presParOf" srcId="{72E9397F-6999-6746-9DED-4BCB5A42E6FC}" destId="{4A35F8E0-1CFE-DC4C-92CE-F558C807B4EB}" srcOrd="7" destOrd="0" presId="urn:microsoft.com/office/officeart/2005/8/layout/hList7"/>
    <dgm:cxn modelId="{F49386F3-4145-7C44-9693-B49FFC62E07B}" type="presParOf" srcId="{72E9397F-6999-6746-9DED-4BCB5A42E6FC}" destId="{7E04A91B-F7DD-F444-85DB-E903255A3F08}" srcOrd="8" destOrd="0" presId="urn:microsoft.com/office/officeart/2005/8/layout/hList7"/>
    <dgm:cxn modelId="{5082BCB2-917A-4E42-8173-FE73518C085C}" type="presParOf" srcId="{7E04A91B-F7DD-F444-85DB-E903255A3F08}" destId="{B52C5D1F-75BF-804B-BA74-14F549F14ACE}" srcOrd="0" destOrd="0" presId="urn:microsoft.com/office/officeart/2005/8/layout/hList7"/>
    <dgm:cxn modelId="{8AF1A4C4-4D87-234E-8892-584588BF9A67}" type="presParOf" srcId="{7E04A91B-F7DD-F444-85DB-E903255A3F08}" destId="{2296BE06-FBD7-A94B-B220-F51841ECFF78}" srcOrd="1" destOrd="0" presId="urn:microsoft.com/office/officeart/2005/8/layout/hList7"/>
    <dgm:cxn modelId="{3EDAEBAC-2016-C14D-9408-410D471EF3DC}" type="presParOf" srcId="{7E04A91B-F7DD-F444-85DB-E903255A3F08}" destId="{04F8A3AC-6359-284F-BC91-0094113C5215}" srcOrd="2" destOrd="0" presId="urn:microsoft.com/office/officeart/2005/8/layout/hList7"/>
    <dgm:cxn modelId="{4B41B4D4-BA6E-C14A-8182-47E68987BD1B}" type="presParOf" srcId="{7E04A91B-F7DD-F444-85DB-E903255A3F08}" destId="{CCA35607-034A-2C4C-AED5-9EAA86F7790D}" srcOrd="3" destOrd="0" presId="urn:microsoft.com/office/officeart/2005/8/layout/hList7"/>
    <dgm:cxn modelId="{21E45589-F551-1346-BC04-3DDAC67400A7}" type="presParOf" srcId="{72E9397F-6999-6746-9DED-4BCB5A42E6FC}" destId="{E82CF010-34CF-9C4F-8C8C-F3812A69C330}" srcOrd="9" destOrd="0" presId="urn:microsoft.com/office/officeart/2005/8/layout/hList7"/>
    <dgm:cxn modelId="{6AFF8AD9-9120-0C4B-ACF9-14DCD314A840}" type="presParOf" srcId="{72E9397F-6999-6746-9DED-4BCB5A42E6FC}" destId="{22572C27-A4D4-6443-B831-BD19E2F84009}" srcOrd="10" destOrd="0" presId="urn:microsoft.com/office/officeart/2005/8/layout/hList7"/>
    <dgm:cxn modelId="{E728B18D-8806-C14A-97B0-85C94EFD0A6B}" type="presParOf" srcId="{22572C27-A4D4-6443-B831-BD19E2F84009}" destId="{068363E9-CCAE-8C46-8A8D-3106AA38304F}" srcOrd="0" destOrd="0" presId="urn:microsoft.com/office/officeart/2005/8/layout/hList7"/>
    <dgm:cxn modelId="{B4473418-E61C-074E-A649-65518464DA84}" type="presParOf" srcId="{22572C27-A4D4-6443-B831-BD19E2F84009}" destId="{2E0D848D-21CE-9340-9899-4FD2400AD40C}" srcOrd="1" destOrd="0" presId="urn:microsoft.com/office/officeart/2005/8/layout/hList7"/>
    <dgm:cxn modelId="{4836E506-5FDA-A747-BA0D-AE86261FE3C2}" type="presParOf" srcId="{22572C27-A4D4-6443-B831-BD19E2F84009}" destId="{A7EAF4AF-08D6-DB42-885A-9C2246FCDFFB}" srcOrd="2" destOrd="0" presId="urn:microsoft.com/office/officeart/2005/8/layout/hList7"/>
    <dgm:cxn modelId="{CD031DCE-20B1-CD41-9DC0-A4F8C02BD63B}" type="presParOf" srcId="{22572C27-A4D4-6443-B831-BD19E2F84009}" destId="{113862FC-EBC6-7E47-BAB7-F5E56D5EE973}" srcOrd="3" destOrd="0" presId="urn:microsoft.com/office/officeart/2005/8/layout/hList7"/>
    <dgm:cxn modelId="{59FCA84E-367E-FA49-BCB7-26FB97AC94C5}" type="presParOf" srcId="{72E9397F-6999-6746-9DED-4BCB5A42E6FC}" destId="{465D0311-A8DA-324F-88EB-5A34FAB2CFBB}" srcOrd="11" destOrd="0" presId="urn:microsoft.com/office/officeart/2005/8/layout/hList7"/>
    <dgm:cxn modelId="{1BACFBAF-F591-9349-9D94-408B94A3602D}" type="presParOf" srcId="{72E9397F-6999-6746-9DED-4BCB5A42E6FC}" destId="{611AB33A-DD18-1C48-A0F7-FB9A1B8B434A}" srcOrd="12" destOrd="0" presId="urn:microsoft.com/office/officeart/2005/8/layout/hList7"/>
    <dgm:cxn modelId="{01E62FCD-DD20-C448-B3CE-9C2F5D3115E9}" type="presParOf" srcId="{611AB33A-DD18-1C48-A0F7-FB9A1B8B434A}" destId="{20680902-88CA-EA47-AC1A-1956835BEDA2}" srcOrd="0" destOrd="0" presId="urn:microsoft.com/office/officeart/2005/8/layout/hList7"/>
    <dgm:cxn modelId="{7EF164A2-40DC-474D-AAE6-23C1873DFC81}" type="presParOf" srcId="{611AB33A-DD18-1C48-A0F7-FB9A1B8B434A}" destId="{D6039EB8-C168-BD43-A2FF-581EA2E7FE75}" srcOrd="1" destOrd="0" presId="urn:microsoft.com/office/officeart/2005/8/layout/hList7"/>
    <dgm:cxn modelId="{5C6F766C-A586-3342-A127-0F179E2F8EAB}" type="presParOf" srcId="{611AB33A-DD18-1C48-A0F7-FB9A1B8B434A}" destId="{69852FDE-3040-CC4F-BD98-AC9ADB29295F}" srcOrd="2" destOrd="0" presId="urn:microsoft.com/office/officeart/2005/8/layout/hList7"/>
    <dgm:cxn modelId="{1C979AC3-4D08-1D45-9F5E-A68BDCDE47C4}" type="presParOf" srcId="{611AB33A-DD18-1C48-A0F7-FB9A1B8B434A}" destId="{F0FD6439-AC64-9D44-91A9-670F5FB0AEA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E099FB-B0A7-401E-AAD6-347A607E2A3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FCE8303-7F38-4B55-B085-4047A3A6A8B1}">
      <dgm:prSet phldrT="[Text]" custT="1"/>
      <dgm:spPr>
        <a:solidFill>
          <a:srgbClr val="F6B489"/>
        </a:solidFill>
      </dgm:spPr>
      <dgm:t>
        <a:bodyPr/>
        <a:lstStyle/>
        <a:p>
          <a:pPr>
            <a:spcAft>
              <a:spcPts val="0"/>
            </a:spcAft>
            <a:buNone/>
          </a:pPr>
          <a:r>
            <a:rPr lang="en-US" sz="2800" b="1">
              <a:solidFill>
                <a:schemeClr val="tx2"/>
              </a:solidFill>
            </a:rPr>
            <a:t>Challenge 1:</a:t>
          </a:r>
        </a:p>
      </dgm:t>
    </dgm:pt>
    <dgm:pt modelId="{4BBCC556-7E6E-4EE2-8FA8-A6EC3482C89B}" type="parTrans" cxnId="{FA7A2698-80FD-4FCF-9A39-B74185BF4A4B}">
      <dgm:prSet/>
      <dgm:spPr/>
      <dgm:t>
        <a:bodyPr/>
        <a:lstStyle/>
        <a:p>
          <a:endParaRPr lang="en-US"/>
        </a:p>
      </dgm:t>
    </dgm:pt>
    <dgm:pt modelId="{E9149213-F716-4D73-BA93-DB54F4750E86}" type="sibTrans" cxnId="{FA7A2698-80FD-4FCF-9A39-B74185BF4A4B}">
      <dgm:prSet/>
      <dgm:spPr/>
      <dgm:t>
        <a:bodyPr/>
        <a:lstStyle/>
        <a:p>
          <a:endParaRPr lang="en-US"/>
        </a:p>
      </dgm:t>
    </dgm:pt>
    <dgm:pt modelId="{4E433DA0-087B-4911-ADC1-FFD36C298226}">
      <dgm:prSet phldrT="[Text]" custT="1"/>
      <dgm:spPr>
        <a:solidFill>
          <a:srgbClr val="F6B489"/>
        </a:solidFill>
      </dgm:spPr>
      <dgm:t>
        <a:bodyPr/>
        <a:lstStyle/>
        <a:p>
          <a:pPr>
            <a:spcAft>
              <a:spcPts val="0"/>
            </a:spcAft>
            <a:buNone/>
          </a:pPr>
          <a:r>
            <a:rPr lang="en-US" sz="2800" b="1">
              <a:solidFill>
                <a:schemeClr val="tx2"/>
              </a:solidFill>
            </a:rPr>
            <a:t>Challenge 2:</a:t>
          </a:r>
        </a:p>
      </dgm:t>
    </dgm:pt>
    <dgm:pt modelId="{DE0750BC-47DC-455B-9D46-87CB345C4B03}" type="parTrans" cxnId="{AF6BD135-A24C-49D2-9552-0BE88B62F28F}">
      <dgm:prSet/>
      <dgm:spPr/>
      <dgm:t>
        <a:bodyPr/>
        <a:lstStyle/>
        <a:p>
          <a:endParaRPr lang="en-US"/>
        </a:p>
      </dgm:t>
    </dgm:pt>
    <dgm:pt modelId="{132FAF76-C01E-4629-BDF5-5F4F1F0A3DF3}" type="sibTrans" cxnId="{AF6BD135-A24C-49D2-9552-0BE88B62F28F}">
      <dgm:prSet/>
      <dgm:spPr/>
      <dgm:t>
        <a:bodyPr/>
        <a:lstStyle/>
        <a:p>
          <a:endParaRPr lang="en-US"/>
        </a:p>
      </dgm:t>
    </dgm:pt>
    <dgm:pt modelId="{B932E43D-4463-4736-ADE4-2726333CFCA5}">
      <dgm:prSet phldrT="[Text]" custT="1"/>
      <dgm:spPr>
        <a:solidFill>
          <a:srgbClr val="F6B489"/>
        </a:solidFill>
      </dgm:spPr>
      <dgm:t>
        <a:bodyPr/>
        <a:lstStyle/>
        <a:p>
          <a:pPr>
            <a:spcAft>
              <a:spcPts val="0"/>
            </a:spcAft>
            <a:buNone/>
          </a:pPr>
          <a:r>
            <a:rPr lang="en-US" sz="2800" b="1">
              <a:solidFill>
                <a:schemeClr val="tx2"/>
              </a:solidFill>
            </a:rPr>
            <a:t>Challenge 3:</a:t>
          </a:r>
        </a:p>
      </dgm:t>
    </dgm:pt>
    <dgm:pt modelId="{E1C6B30F-71EC-4281-8946-CCF49627FEC1}" type="parTrans" cxnId="{C5F6C02C-C043-434A-B1AC-AA3F339FC303}">
      <dgm:prSet/>
      <dgm:spPr/>
      <dgm:t>
        <a:bodyPr/>
        <a:lstStyle/>
        <a:p>
          <a:endParaRPr lang="en-US"/>
        </a:p>
      </dgm:t>
    </dgm:pt>
    <dgm:pt modelId="{600C83B4-4F3A-400C-A7D3-164A948757FB}" type="sibTrans" cxnId="{C5F6C02C-C043-434A-B1AC-AA3F339FC303}">
      <dgm:prSet/>
      <dgm:spPr/>
      <dgm:t>
        <a:bodyPr/>
        <a:lstStyle/>
        <a:p>
          <a:endParaRPr lang="en-US"/>
        </a:p>
      </dgm:t>
    </dgm:pt>
    <dgm:pt modelId="{603228E8-BF39-41C3-B3CB-8DE4CD05FA8B}">
      <dgm:prSet custT="1"/>
      <dgm:spPr>
        <a:solidFill>
          <a:srgbClr val="F6B489"/>
        </a:solidFill>
      </dgm:spPr>
      <dgm:t>
        <a:bodyPr/>
        <a:lstStyle/>
        <a:p>
          <a:pPr>
            <a:spcAft>
              <a:spcPct val="15000"/>
            </a:spcAft>
            <a:buFontTx/>
            <a:buBlip>
              <a:blip xmlns:r="http://schemas.openxmlformats.org/officeDocument/2006/relationships" r:embed="rId1"/>
            </a:buBlip>
          </a:pPr>
          <a:r>
            <a:rPr lang="en-US" sz="1800">
              <a:solidFill>
                <a:schemeClr val="tx2"/>
              </a:solidFill>
            </a:rPr>
            <a:t>Achieving a convergent (accurate) solution</a:t>
          </a:r>
        </a:p>
      </dgm:t>
    </dgm:pt>
    <dgm:pt modelId="{4AEA4486-8247-4B20-9FFC-A5AD9A497221}" type="parTrans" cxnId="{87A8345B-F36C-436C-8BF7-C10500DA29F6}">
      <dgm:prSet/>
      <dgm:spPr/>
      <dgm:t>
        <a:bodyPr/>
        <a:lstStyle/>
        <a:p>
          <a:endParaRPr lang="en-US"/>
        </a:p>
      </dgm:t>
    </dgm:pt>
    <dgm:pt modelId="{D19CE707-D98B-4DFC-B05D-C1EA1F63E867}" type="sibTrans" cxnId="{87A8345B-F36C-436C-8BF7-C10500DA29F6}">
      <dgm:prSet/>
      <dgm:spPr>
        <a:ln>
          <a:solidFill>
            <a:srgbClr val="EE7624"/>
          </a:solidFill>
        </a:ln>
      </dgm:spPr>
      <dgm:t>
        <a:bodyPr/>
        <a:lstStyle/>
        <a:p>
          <a:endParaRPr lang="en-US"/>
        </a:p>
      </dgm:t>
    </dgm:pt>
    <dgm:pt modelId="{386C4E3F-5624-4FB7-A4A7-D9D3458B7D0C}">
      <dgm:prSet custT="1"/>
      <dgm:spPr>
        <a:solidFill>
          <a:srgbClr val="F6B489"/>
        </a:solidFill>
      </dgm:spPr>
      <dgm:t>
        <a:bodyPr/>
        <a:lstStyle/>
        <a:p>
          <a:pPr>
            <a:spcAft>
              <a:spcPct val="15000"/>
            </a:spcAft>
            <a:buFontTx/>
            <a:buBlip>
              <a:blip xmlns:r="http://schemas.openxmlformats.org/officeDocument/2006/relationships" r:embed="rId1"/>
            </a:buBlip>
          </a:pPr>
          <a:r>
            <a:rPr lang="en-US" sz="1800">
              <a:solidFill>
                <a:schemeClr val="tx2"/>
              </a:solidFill>
            </a:rPr>
            <a:t>Longer solver run times</a:t>
          </a:r>
        </a:p>
      </dgm:t>
    </dgm:pt>
    <dgm:pt modelId="{92D42A07-BA33-4DCF-B03B-B0D7558AA2AF}" type="parTrans" cxnId="{28E81063-4EB1-43EF-B1CC-EC6E07535108}">
      <dgm:prSet/>
      <dgm:spPr/>
      <dgm:t>
        <a:bodyPr/>
        <a:lstStyle/>
        <a:p>
          <a:endParaRPr lang="en-US"/>
        </a:p>
      </dgm:t>
    </dgm:pt>
    <dgm:pt modelId="{8CD8C71A-A90A-44AF-A9F6-22310B5A778B}" type="sibTrans" cxnId="{28E81063-4EB1-43EF-B1CC-EC6E07535108}">
      <dgm:prSet/>
      <dgm:spPr/>
      <dgm:t>
        <a:bodyPr/>
        <a:lstStyle/>
        <a:p>
          <a:endParaRPr lang="en-US"/>
        </a:p>
      </dgm:t>
    </dgm:pt>
    <dgm:pt modelId="{10F869EC-E0F6-415D-B77F-84794983488F}">
      <dgm:prSet custT="1"/>
      <dgm:spPr>
        <a:solidFill>
          <a:srgbClr val="F6B489"/>
        </a:solidFill>
      </dgm:spPr>
      <dgm:t>
        <a:bodyPr/>
        <a:lstStyle/>
        <a:p>
          <a:pPr>
            <a:spcAft>
              <a:spcPct val="15000"/>
            </a:spcAft>
            <a:buFontTx/>
            <a:buBlip>
              <a:blip xmlns:r="http://schemas.openxmlformats.org/officeDocument/2006/relationships" r:embed="rId1"/>
            </a:buBlip>
          </a:pPr>
          <a:r>
            <a:rPr lang="en-US" sz="1800">
              <a:solidFill>
                <a:schemeClr val="tx2"/>
              </a:solidFill>
            </a:rPr>
            <a:t>Overworking/overheating hardware due to long run times</a:t>
          </a:r>
        </a:p>
      </dgm:t>
    </dgm:pt>
    <dgm:pt modelId="{DA79A0A5-BE6D-4480-8847-3CA220E7A3D1}" type="parTrans" cxnId="{75998AA1-B790-41ED-A124-E50B0DE70676}">
      <dgm:prSet/>
      <dgm:spPr/>
      <dgm:t>
        <a:bodyPr/>
        <a:lstStyle/>
        <a:p>
          <a:endParaRPr lang="en-US"/>
        </a:p>
      </dgm:t>
    </dgm:pt>
    <dgm:pt modelId="{512DBD9C-F48F-4E62-9E7D-6757CAA8893B}" type="sibTrans" cxnId="{75998AA1-B790-41ED-A124-E50B0DE70676}">
      <dgm:prSet/>
      <dgm:spPr/>
      <dgm:t>
        <a:bodyPr/>
        <a:lstStyle/>
        <a:p>
          <a:endParaRPr lang="en-US"/>
        </a:p>
      </dgm:t>
    </dgm:pt>
    <dgm:pt modelId="{DBA4AC12-D6DD-4A16-A01E-048B6E6DEE84}">
      <dgm:prSet custT="1"/>
      <dgm:spPr>
        <a:solidFill>
          <a:srgbClr val="F6B489"/>
        </a:solidFill>
      </dgm:spPr>
      <dgm:t>
        <a:bodyPr/>
        <a:lstStyle/>
        <a:p>
          <a:pPr>
            <a:spcAft>
              <a:spcPct val="15000"/>
            </a:spcAft>
            <a:buFontTx/>
            <a:buBlip>
              <a:blip xmlns:r="http://schemas.openxmlformats.org/officeDocument/2006/relationships" r:embed="rId1"/>
            </a:buBlip>
          </a:pPr>
          <a:r>
            <a:rPr lang="en-US" sz="1800" err="1">
              <a:solidFill>
                <a:schemeClr val="tx2"/>
              </a:solidFill>
            </a:rPr>
            <a:t>Mesh size and software limitations</a:t>
          </a:r>
        </a:p>
      </dgm:t>
    </dgm:pt>
    <dgm:pt modelId="{59AA2772-AF69-4EC3-8F6A-F4D2EC214943}" type="parTrans" cxnId="{E5E46856-C3C3-436F-B841-4527C44694B0}">
      <dgm:prSet/>
      <dgm:spPr/>
      <dgm:t>
        <a:bodyPr/>
        <a:lstStyle/>
        <a:p>
          <a:endParaRPr lang="en-US"/>
        </a:p>
      </dgm:t>
    </dgm:pt>
    <dgm:pt modelId="{74F566F8-9A73-4DF1-96E7-B9BC415C279D}" type="sibTrans" cxnId="{E5E46856-C3C3-436F-B841-4527C44694B0}">
      <dgm:prSet/>
      <dgm:spPr/>
      <dgm:t>
        <a:bodyPr/>
        <a:lstStyle/>
        <a:p>
          <a:endParaRPr lang="en-US"/>
        </a:p>
      </dgm:t>
    </dgm:pt>
    <dgm:pt modelId="{24E4143A-E64D-4D86-8BA9-DAE985D35877}">
      <dgm:prSet custT="1"/>
      <dgm:spPr>
        <a:solidFill>
          <a:srgbClr val="F6B489"/>
        </a:solidFill>
      </dgm:spPr>
      <dgm:t>
        <a:bodyPr/>
        <a:lstStyle/>
        <a:p>
          <a:pPr>
            <a:spcAft>
              <a:spcPct val="15000"/>
            </a:spcAft>
            <a:buFontTx/>
            <a:buBlip>
              <a:blip xmlns:r="http://schemas.openxmlformats.org/officeDocument/2006/relationships" r:embed="rId1"/>
            </a:buBlip>
          </a:pPr>
          <a:r>
            <a:rPr lang="en-US" sz="1800" err="1">
              <a:solidFill>
                <a:schemeClr val="tx2"/>
              </a:solidFill>
            </a:rPr>
            <a:t>Different fan configurations converge differently</a:t>
          </a:r>
        </a:p>
      </dgm:t>
    </dgm:pt>
    <dgm:pt modelId="{C9FCFF2E-5E21-40CB-83BC-E89188505DBF}" type="parTrans" cxnId="{BBDD0AB8-110A-42A4-9165-2599E21495B3}">
      <dgm:prSet/>
      <dgm:spPr/>
      <dgm:t>
        <a:bodyPr/>
        <a:lstStyle/>
        <a:p>
          <a:endParaRPr lang="en-US"/>
        </a:p>
      </dgm:t>
    </dgm:pt>
    <dgm:pt modelId="{C14E30E4-FF08-41C6-B688-97A11AC12141}" type="sibTrans" cxnId="{BBDD0AB8-110A-42A4-9165-2599E21495B3}">
      <dgm:prSet/>
      <dgm:spPr/>
      <dgm:t>
        <a:bodyPr/>
        <a:lstStyle/>
        <a:p>
          <a:endParaRPr lang="en-US"/>
        </a:p>
      </dgm:t>
    </dgm:pt>
    <dgm:pt modelId="{B160E32B-8AD7-4B94-B890-F1BE6B0F8E99}">
      <dgm:prSet custT="1"/>
      <dgm:spPr>
        <a:solidFill>
          <a:srgbClr val="F6B489"/>
        </a:solidFill>
      </dgm:spPr>
      <dgm:t>
        <a:bodyPr/>
        <a:lstStyle/>
        <a:p>
          <a:pPr>
            <a:spcAft>
              <a:spcPct val="15000"/>
            </a:spcAft>
            <a:buFontTx/>
            <a:buBlip>
              <a:blip xmlns:r="http://schemas.openxmlformats.org/officeDocument/2006/relationships" r:embed="rId1"/>
            </a:buBlip>
          </a:pPr>
          <a:r>
            <a:rPr lang="en-US" sz="1800">
              <a:solidFill>
                <a:schemeClr val="tx2"/>
              </a:solidFill>
            </a:rPr>
            <a:t>Increased mesh size and iterations for a steady state model</a:t>
          </a:r>
        </a:p>
      </dgm:t>
    </dgm:pt>
    <dgm:pt modelId="{41E9E28F-0BC0-4552-8B47-C4403F1EC68C}" type="parTrans" cxnId="{F34B0B9E-7E9C-49CD-930E-DF20C54EA504}">
      <dgm:prSet/>
      <dgm:spPr/>
      <dgm:t>
        <a:bodyPr/>
        <a:lstStyle/>
        <a:p>
          <a:endParaRPr lang="en-US"/>
        </a:p>
      </dgm:t>
    </dgm:pt>
    <dgm:pt modelId="{4A7DB3CE-6A8C-452F-82E7-CC995E86018B}" type="sibTrans" cxnId="{F34B0B9E-7E9C-49CD-930E-DF20C54EA504}">
      <dgm:prSet/>
      <dgm:spPr/>
      <dgm:t>
        <a:bodyPr/>
        <a:lstStyle/>
        <a:p>
          <a:endParaRPr lang="en-US"/>
        </a:p>
      </dgm:t>
    </dgm:pt>
    <dgm:pt modelId="{7A7BDB84-A08D-47F5-9A25-E889293C4B23}">
      <dgm:prSet custT="1"/>
      <dgm:spPr>
        <a:solidFill>
          <a:srgbClr val="F6B489"/>
        </a:solidFill>
      </dgm:spPr>
      <dgm:t>
        <a:bodyPr/>
        <a:lstStyle/>
        <a:p>
          <a:pPr>
            <a:spcAft>
              <a:spcPct val="15000"/>
            </a:spcAft>
            <a:buFontTx/>
            <a:buBlip>
              <a:blip xmlns:r="http://schemas.openxmlformats.org/officeDocument/2006/relationships" r:embed="rId1"/>
            </a:buBlip>
          </a:pPr>
          <a:r>
            <a:rPr lang="en-US" sz="1800" err="1">
              <a:solidFill>
                <a:schemeClr val="tx2"/>
              </a:solidFill>
            </a:rPr>
            <a:t>Transient simulation not feasible</a:t>
          </a:r>
        </a:p>
      </dgm:t>
    </dgm:pt>
    <dgm:pt modelId="{81084758-A7D5-4A03-B35C-1E354C27BBC9}" type="parTrans" cxnId="{91B37E45-7F8E-4401-A920-08CB0C53DFEE}">
      <dgm:prSet/>
      <dgm:spPr/>
      <dgm:t>
        <a:bodyPr/>
        <a:lstStyle/>
        <a:p>
          <a:endParaRPr lang="en-US"/>
        </a:p>
      </dgm:t>
    </dgm:pt>
    <dgm:pt modelId="{2683CF7C-4525-43B8-938A-D408B1D005F9}" type="sibTrans" cxnId="{91B37E45-7F8E-4401-A920-08CB0C53DFEE}">
      <dgm:prSet/>
      <dgm:spPr/>
      <dgm:t>
        <a:bodyPr/>
        <a:lstStyle/>
        <a:p>
          <a:endParaRPr lang="en-US"/>
        </a:p>
      </dgm:t>
    </dgm:pt>
    <dgm:pt modelId="{8AE6B567-150C-496E-8357-763EC1003AE3}">
      <dgm:prSet custT="1"/>
      <dgm:spPr>
        <a:solidFill>
          <a:srgbClr val="F6B489"/>
        </a:solidFill>
      </dgm:spPr>
      <dgm:t>
        <a:bodyPr/>
        <a:lstStyle/>
        <a:p>
          <a:pPr>
            <a:spcAft>
              <a:spcPct val="15000"/>
            </a:spcAft>
            <a:buFontTx/>
            <a:buBlip>
              <a:blip xmlns:r="http://schemas.openxmlformats.org/officeDocument/2006/relationships" r:embed="rId1"/>
            </a:buBlip>
          </a:pPr>
          <a:r>
            <a:rPr lang="en-US" sz="1800" err="1">
              <a:solidFill>
                <a:schemeClr val="tx2"/>
              </a:solidFill>
            </a:rPr>
            <a:t>Excessive run times/sequential runs overwork hardware </a:t>
          </a:r>
        </a:p>
      </dgm:t>
    </dgm:pt>
    <dgm:pt modelId="{0D6ACC61-FB23-465D-8317-91A0FC7AFDB2}" type="parTrans" cxnId="{69D71AC4-4B00-4DDD-801A-2C40FB410B98}">
      <dgm:prSet/>
      <dgm:spPr/>
      <dgm:t>
        <a:bodyPr/>
        <a:lstStyle/>
        <a:p>
          <a:endParaRPr lang="en-US"/>
        </a:p>
      </dgm:t>
    </dgm:pt>
    <dgm:pt modelId="{B4903480-B274-41BC-8C42-A0D1E57A2B12}" type="sibTrans" cxnId="{69D71AC4-4B00-4DDD-801A-2C40FB410B98}">
      <dgm:prSet/>
      <dgm:spPr/>
      <dgm:t>
        <a:bodyPr/>
        <a:lstStyle/>
        <a:p>
          <a:endParaRPr lang="en-US"/>
        </a:p>
      </dgm:t>
    </dgm:pt>
    <dgm:pt modelId="{67C591C0-38F4-45FA-84CD-55266779A92A}" type="pres">
      <dgm:prSet presAssocID="{6DE099FB-B0A7-401E-AAD6-347A607E2A39}" presName="Name0" presStyleCnt="0">
        <dgm:presLayoutVars>
          <dgm:chMax val="7"/>
          <dgm:chPref val="7"/>
          <dgm:dir/>
        </dgm:presLayoutVars>
      </dgm:prSet>
      <dgm:spPr/>
    </dgm:pt>
    <dgm:pt modelId="{57CA6544-853D-426B-94B9-45D4C101CCF1}" type="pres">
      <dgm:prSet presAssocID="{6DE099FB-B0A7-401E-AAD6-347A607E2A39}" presName="Name1" presStyleCnt="0"/>
      <dgm:spPr/>
    </dgm:pt>
    <dgm:pt modelId="{20DB0A9F-7435-49CF-930B-16358CA3CA7F}" type="pres">
      <dgm:prSet presAssocID="{6DE099FB-B0A7-401E-AAD6-347A607E2A39}" presName="cycle" presStyleCnt="0"/>
      <dgm:spPr/>
    </dgm:pt>
    <dgm:pt modelId="{5D569CD3-751F-49C6-A4FC-3CBB96472683}" type="pres">
      <dgm:prSet presAssocID="{6DE099FB-B0A7-401E-AAD6-347A607E2A39}" presName="srcNode" presStyleLbl="node1" presStyleIdx="0" presStyleCnt="3"/>
      <dgm:spPr/>
    </dgm:pt>
    <dgm:pt modelId="{924E8037-BC4B-430A-8D1B-68A432E2830D}" type="pres">
      <dgm:prSet presAssocID="{6DE099FB-B0A7-401E-AAD6-347A607E2A39}" presName="conn" presStyleLbl="parChTrans1D2" presStyleIdx="0" presStyleCnt="1"/>
      <dgm:spPr/>
    </dgm:pt>
    <dgm:pt modelId="{3D0FAAA0-81AB-43F4-BBB6-3FCEA4FFBEE1}" type="pres">
      <dgm:prSet presAssocID="{6DE099FB-B0A7-401E-AAD6-347A607E2A39}" presName="extraNode" presStyleLbl="node1" presStyleIdx="0" presStyleCnt="3"/>
      <dgm:spPr/>
    </dgm:pt>
    <dgm:pt modelId="{2FD14987-572F-41B3-84BC-A72E5440C812}" type="pres">
      <dgm:prSet presAssocID="{6DE099FB-B0A7-401E-AAD6-347A607E2A39}" presName="dstNode" presStyleLbl="node1" presStyleIdx="0" presStyleCnt="3"/>
      <dgm:spPr/>
    </dgm:pt>
    <dgm:pt modelId="{742F4A87-0FC5-4F17-AB7B-E20B67F5E875}" type="pres">
      <dgm:prSet presAssocID="{1FCE8303-7F38-4B55-B085-4047A3A6A8B1}" presName="text_1" presStyleLbl="node1" presStyleIdx="0" presStyleCnt="3" custScaleY="124738" custLinFactNeighborY="-663">
        <dgm:presLayoutVars>
          <dgm:bulletEnabled val="1"/>
        </dgm:presLayoutVars>
      </dgm:prSet>
      <dgm:spPr/>
    </dgm:pt>
    <dgm:pt modelId="{8E75B13C-5132-4A5F-A5D4-44958A006221}" type="pres">
      <dgm:prSet presAssocID="{1FCE8303-7F38-4B55-B085-4047A3A6A8B1}" presName="accent_1" presStyleCnt="0"/>
      <dgm:spPr/>
    </dgm:pt>
    <dgm:pt modelId="{9E8C542E-8B3E-4D03-8311-54AEAE40D3FD}" type="pres">
      <dgm:prSet presAssocID="{1FCE8303-7F38-4B55-B085-4047A3A6A8B1}" presName="accentRepeatNode" presStyleLbl="solidFgAcc1" presStyleIdx="0" presStyleCnt="3"/>
      <dgm:spPr>
        <a:blipFill dpi="0" rotWithShape="0">
          <a:blip xmlns:r="http://schemas.openxmlformats.org/officeDocument/2006/relationships" r:embed="rId2">
            <a:biLevel thresh="75000"/>
            <a:extLst>
              <a:ext uri="{BEBA8EAE-BF5A-486C-A8C5-ECC9F3942E4B}">
                <a14:imgProps xmlns:a14="http://schemas.microsoft.com/office/drawing/2010/main">
                  <a14:imgLayer r:embed="rId3"/>
                </a14:imgProps>
              </a:ext>
            </a:extLst>
          </a:blip>
          <a:srcRect/>
          <a:stretch>
            <a:fillRect l="-34375" t="-10750" r="-20875" b="-24250"/>
          </a:stretch>
        </a:blipFill>
        <a:ln>
          <a:solidFill>
            <a:srgbClr val="EE7624"/>
          </a:solidFill>
        </a:ln>
        <a:effectLst>
          <a:glow rad="127000">
            <a:schemeClr val="tx2"/>
          </a:glow>
        </a:effectLst>
      </dgm:spPr>
    </dgm:pt>
    <dgm:pt modelId="{44843F08-2A73-41D1-B59A-CDD4822FC133}" type="pres">
      <dgm:prSet presAssocID="{4E433DA0-087B-4911-ADC1-FFD36C298226}" presName="text_2" presStyleLbl="node1" presStyleIdx="1" presStyleCnt="3" custScaleY="124738">
        <dgm:presLayoutVars>
          <dgm:bulletEnabled val="1"/>
        </dgm:presLayoutVars>
      </dgm:prSet>
      <dgm:spPr/>
    </dgm:pt>
    <dgm:pt modelId="{4BA24F97-D52C-4F51-953E-A5FD65EA923E}" type="pres">
      <dgm:prSet presAssocID="{4E433DA0-087B-4911-ADC1-FFD36C298226}" presName="accent_2" presStyleCnt="0"/>
      <dgm:spPr/>
    </dgm:pt>
    <dgm:pt modelId="{ECFAF7DF-E48A-4226-94FD-F224A8C863F5}" type="pres">
      <dgm:prSet presAssocID="{4E433DA0-087B-4911-ADC1-FFD36C298226}" presName="accentRepeatNode" presStyleLbl="solidFgAcc1" presStyleIdx="1" presStyleCnt="3"/>
      <dgm:spPr>
        <a:blipFill dpi="0" rotWithShape="0">
          <a:blip xmlns:r="http://schemas.openxmlformats.org/officeDocument/2006/relationships" r:embed="rId4">
            <a:biLevel thresh="75000"/>
          </a:blip>
          <a:srcRect/>
          <a:stretch>
            <a:fillRect l="-25000" t="-8000" r="-24000" b="-26000"/>
          </a:stretch>
        </a:blipFill>
        <a:ln>
          <a:solidFill>
            <a:srgbClr val="EE7624"/>
          </a:solidFill>
        </a:ln>
        <a:effectLst>
          <a:glow rad="127000">
            <a:schemeClr val="tx2"/>
          </a:glow>
        </a:effectLst>
      </dgm:spPr>
    </dgm:pt>
    <dgm:pt modelId="{45410A23-4E61-4592-BDC7-3835B25BDAA8}" type="pres">
      <dgm:prSet presAssocID="{B932E43D-4463-4736-ADE4-2726333CFCA5}" presName="text_3" presStyleLbl="node1" presStyleIdx="2" presStyleCnt="3" custScaleY="124738">
        <dgm:presLayoutVars>
          <dgm:bulletEnabled val="1"/>
        </dgm:presLayoutVars>
      </dgm:prSet>
      <dgm:spPr/>
    </dgm:pt>
    <dgm:pt modelId="{F55EEE50-F954-455E-A197-986087ED7E93}" type="pres">
      <dgm:prSet presAssocID="{B932E43D-4463-4736-ADE4-2726333CFCA5}" presName="accent_3" presStyleCnt="0"/>
      <dgm:spPr/>
    </dgm:pt>
    <dgm:pt modelId="{300B5C18-AFFB-4D17-BAE1-35D781FF787D}" type="pres">
      <dgm:prSet presAssocID="{B932E43D-4463-4736-ADE4-2726333CFCA5}" presName="accentRepeatNode" presStyleLbl="solidFgAcc1" presStyleIdx="2" presStyleCnt="3"/>
      <dgm:spPr>
        <a:blipFill dpi="0" rotWithShape="0">
          <a:blip xmlns:r="http://schemas.openxmlformats.org/officeDocument/2006/relationships" r:embed="rId5">
            <a:biLevel thresh="75000"/>
          </a:blip>
          <a:srcRect/>
          <a:stretch>
            <a:fillRect l="-10000" t="-4000" r="-9000" b="-1000"/>
          </a:stretch>
        </a:blipFill>
        <a:ln>
          <a:solidFill>
            <a:srgbClr val="EE7624"/>
          </a:solidFill>
        </a:ln>
        <a:effectLst>
          <a:glow rad="127000">
            <a:schemeClr val="tx2"/>
          </a:glow>
        </a:effectLst>
      </dgm:spPr>
    </dgm:pt>
  </dgm:ptLst>
  <dgm:cxnLst>
    <dgm:cxn modelId="{C5F6C02C-C043-434A-B1AC-AA3F339FC303}" srcId="{6DE099FB-B0A7-401E-AAD6-347A607E2A39}" destId="{B932E43D-4463-4736-ADE4-2726333CFCA5}" srcOrd="2" destOrd="0" parTransId="{E1C6B30F-71EC-4281-8946-CCF49627FEC1}" sibTransId="{600C83B4-4F3A-400C-A7D3-164A948757FB}"/>
    <dgm:cxn modelId="{7AD81E2E-F93E-4C4D-A39C-8081EBF10B76}" type="presOf" srcId="{10F869EC-E0F6-415D-B77F-84794983488F}" destId="{45410A23-4E61-4592-BDC7-3835B25BDAA8}" srcOrd="0" destOrd="1" presId="urn:microsoft.com/office/officeart/2008/layout/VerticalCurvedList"/>
    <dgm:cxn modelId="{AF6BD135-A24C-49D2-9552-0BE88B62F28F}" srcId="{6DE099FB-B0A7-401E-AAD6-347A607E2A39}" destId="{4E433DA0-087B-4911-ADC1-FFD36C298226}" srcOrd="1" destOrd="0" parTransId="{DE0750BC-47DC-455B-9D46-87CB345C4B03}" sibTransId="{132FAF76-C01E-4629-BDF5-5F4F1F0A3DF3}"/>
    <dgm:cxn modelId="{87A8345B-F36C-436C-8BF7-C10500DA29F6}" srcId="{1FCE8303-7F38-4B55-B085-4047A3A6A8B1}" destId="{603228E8-BF39-41C3-B3CB-8DE4CD05FA8B}" srcOrd="0" destOrd="0" parTransId="{4AEA4486-8247-4B20-9FFC-A5AD9A497221}" sibTransId="{D19CE707-D98B-4DFC-B05D-C1EA1F63E867}"/>
    <dgm:cxn modelId="{28E81063-4EB1-43EF-B1CC-EC6E07535108}" srcId="{4E433DA0-087B-4911-ADC1-FFD36C298226}" destId="{386C4E3F-5624-4FB7-A4A7-D9D3458B7D0C}" srcOrd="0" destOrd="0" parTransId="{92D42A07-BA33-4DCF-B03B-B0D7558AA2AF}" sibTransId="{8CD8C71A-A90A-44AF-A9F6-22310B5A778B}"/>
    <dgm:cxn modelId="{91B37E45-7F8E-4401-A920-08CB0C53DFEE}" srcId="{4E433DA0-087B-4911-ADC1-FFD36C298226}" destId="{7A7BDB84-A08D-47F5-9A25-E889293C4B23}" srcOrd="2" destOrd="0" parTransId="{81084758-A7D5-4A03-B35C-1E354C27BBC9}" sibTransId="{2683CF7C-4525-43B8-938A-D408B1D005F9}"/>
    <dgm:cxn modelId="{4C77B371-C961-46AB-9286-FD6988FA3ACF}" type="presOf" srcId="{DBA4AC12-D6DD-4A16-A01E-048B6E6DEE84}" destId="{742F4A87-0FC5-4F17-AB7B-E20B67F5E875}" srcOrd="0" destOrd="2" presId="urn:microsoft.com/office/officeart/2008/layout/VerticalCurvedList"/>
    <dgm:cxn modelId="{E5E46856-C3C3-436F-B841-4527C44694B0}" srcId="{1FCE8303-7F38-4B55-B085-4047A3A6A8B1}" destId="{DBA4AC12-D6DD-4A16-A01E-048B6E6DEE84}" srcOrd="1" destOrd="0" parTransId="{59AA2772-AF69-4EC3-8F6A-F4D2EC214943}" sibTransId="{74F566F8-9A73-4DF1-96E7-B9BC415C279D}"/>
    <dgm:cxn modelId="{F1D1FE56-F755-46D5-A7D2-DE9AE4429859}" type="presOf" srcId="{B160E32B-8AD7-4B94-B890-F1BE6B0F8E99}" destId="{44843F08-2A73-41D1-B59A-CDD4822FC133}" srcOrd="0" destOrd="2" presId="urn:microsoft.com/office/officeart/2008/layout/VerticalCurvedList"/>
    <dgm:cxn modelId="{A1323178-5B33-4F92-BD65-EDBF07D94518}" type="presOf" srcId="{8AE6B567-150C-496E-8357-763EC1003AE3}" destId="{45410A23-4E61-4592-BDC7-3835B25BDAA8}" srcOrd="0" destOrd="2" presId="urn:microsoft.com/office/officeart/2008/layout/VerticalCurvedList"/>
    <dgm:cxn modelId="{77771C94-D21A-417C-82C0-9DC55A9B7F61}" type="presOf" srcId="{D19CE707-D98B-4DFC-B05D-C1EA1F63E867}" destId="{924E8037-BC4B-430A-8D1B-68A432E2830D}" srcOrd="0" destOrd="0" presId="urn:microsoft.com/office/officeart/2008/layout/VerticalCurvedList"/>
    <dgm:cxn modelId="{FA7A2698-80FD-4FCF-9A39-B74185BF4A4B}" srcId="{6DE099FB-B0A7-401E-AAD6-347A607E2A39}" destId="{1FCE8303-7F38-4B55-B085-4047A3A6A8B1}" srcOrd="0" destOrd="0" parTransId="{4BBCC556-7E6E-4EE2-8FA8-A6EC3482C89B}" sibTransId="{E9149213-F716-4D73-BA93-DB54F4750E86}"/>
    <dgm:cxn modelId="{F34B0B9E-7E9C-49CD-930E-DF20C54EA504}" srcId="{4E433DA0-087B-4911-ADC1-FFD36C298226}" destId="{B160E32B-8AD7-4B94-B890-F1BE6B0F8E99}" srcOrd="1" destOrd="0" parTransId="{41E9E28F-0BC0-4552-8B47-C4403F1EC68C}" sibTransId="{4A7DB3CE-6A8C-452F-82E7-CC995E86018B}"/>
    <dgm:cxn modelId="{6D44959E-B1AB-42CA-BD0D-7C550DED3E57}" type="presOf" srcId="{7A7BDB84-A08D-47F5-9A25-E889293C4B23}" destId="{44843F08-2A73-41D1-B59A-CDD4822FC133}" srcOrd="0" destOrd="3" presId="urn:microsoft.com/office/officeart/2008/layout/VerticalCurvedList"/>
    <dgm:cxn modelId="{75998AA1-B790-41ED-A124-E50B0DE70676}" srcId="{B932E43D-4463-4736-ADE4-2726333CFCA5}" destId="{10F869EC-E0F6-415D-B77F-84794983488F}" srcOrd="0" destOrd="0" parTransId="{DA79A0A5-BE6D-4480-8847-3CA220E7A3D1}" sibTransId="{512DBD9C-F48F-4E62-9E7D-6757CAA8893B}"/>
    <dgm:cxn modelId="{DCC54BB0-3774-4D08-93FA-160405F54413}" type="presOf" srcId="{386C4E3F-5624-4FB7-A4A7-D9D3458B7D0C}" destId="{44843F08-2A73-41D1-B59A-CDD4822FC133}" srcOrd="0" destOrd="1" presId="urn:microsoft.com/office/officeart/2008/layout/VerticalCurvedList"/>
    <dgm:cxn modelId="{BBDD0AB8-110A-42A4-9165-2599E21495B3}" srcId="{1FCE8303-7F38-4B55-B085-4047A3A6A8B1}" destId="{24E4143A-E64D-4D86-8BA9-DAE985D35877}" srcOrd="2" destOrd="0" parTransId="{C9FCFF2E-5E21-40CB-83BC-E89188505DBF}" sibTransId="{C14E30E4-FF08-41C6-B688-97A11AC12141}"/>
    <dgm:cxn modelId="{69D71AC4-4B00-4DDD-801A-2C40FB410B98}" srcId="{B932E43D-4463-4736-ADE4-2726333CFCA5}" destId="{8AE6B567-150C-496E-8357-763EC1003AE3}" srcOrd="1" destOrd="0" parTransId="{0D6ACC61-FB23-465D-8317-91A0FC7AFDB2}" sibTransId="{B4903480-B274-41BC-8C42-A0D1E57A2B12}"/>
    <dgm:cxn modelId="{EE5E35CF-375E-4EE8-9542-FC75357A0A0B}" type="presOf" srcId="{603228E8-BF39-41C3-B3CB-8DE4CD05FA8B}" destId="{742F4A87-0FC5-4F17-AB7B-E20B67F5E875}" srcOrd="0" destOrd="1" presId="urn:microsoft.com/office/officeart/2008/layout/VerticalCurvedList"/>
    <dgm:cxn modelId="{0934F0CF-58F9-471B-8AD4-C191D97688CA}" type="presOf" srcId="{1FCE8303-7F38-4B55-B085-4047A3A6A8B1}" destId="{742F4A87-0FC5-4F17-AB7B-E20B67F5E875}" srcOrd="0" destOrd="0" presId="urn:microsoft.com/office/officeart/2008/layout/VerticalCurvedList"/>
    <dgm:cxn modelId="{586B87D1-8E1D-4D98-B735-C76952075192}" type="presOf" srcId="{B932E43D-4463-4736-ADE4-2726333CFCA5}" destId="{45410A23-4E61-4592-BDC7-3835B25BDAA8}" srcOrd="0" destOrd="0" presId="urn:microsoft.com/office/officeart/2008/layout/VerticalCurvedList"/>
    <dgm:cxn modelId="{9EC77BD8-16DE-4931-B992-41A56C944318}" type="presOf" srcId="{6DE099FB-B0A7-401E-AAD6-347A607E2A39}" destId="{67C591C0-38F4-45FA-84CD-55266779A92A}" srcOrd="0" destOrd="0" presId="urn:microsoft.com/office/officeart/2008/layout/VerticalCurvedList"/>
    <dgm:cxn modelId="{EE92FFE5-F243-4998-AEB3-BEA27F7754F7}" type="presOf" srcId="{24E4143A-E64D-4D86-8BA9-DAE985D35877}" destId="{742F4A87-0FC5-4F17-AB7B-E20B67F5E875}" srcOrd="0" destOrd="3" presId="urn:microsoft.com/office/officeart/2008/layout/VerticalCurvedList"/>
    <dgm:cxn modelId="{E5AED8F5-EF69-4282-AF41-DA22006CD670}" type="presOf" srcId="{4E433DA0-087B-4911-ADC1-FFD36C298226}" destId="{44843F08-2A73-41D1-B59A-CDD4822FC133}" srcOrd="0" destOrd="0" presId="urn:microsoft.com/office/officeart/2008/layout/VerticalCurvedList"/>
    <dgm:cxn modelId="{06CF0FF6-0108-4773-A599-2C82789BC849}" type="presParOf" srcId="{67C591C0-38F4-45FA-84CD-55266779A92A}" destId="{57CA6544-853D-426B-94B9-45D4C101CCF1}" srcOrd="0" destOrd="0" presId="urn:microsoft.com/office/officeart/2008/layout/VerticalCurvedList"/>
    <dgm:cxn modelId="{4436EBA4-43CD-4120-A9C8-42EBE974D395}" type="presParOf" srcId="{57CA6544-853D-426B-94B9-45D4C101CCF1}" destId="{20DB0A9F-7435-49CF-930B-16358CA3CA7F}" srcOrd="0" destOrd="0" presId="urn:microsoft.com/office/officeart/2008/layout/VerticalCurvedList"/>
    <dgm:cxn modelId="{6932B6F4-D7BB-4C6B-B89B-C7FD7411A28C}" type="presParOf" srcId="{20DB0A9F-7435-49CF-930B-16358CA3CA7F}" destId="{5D569CD3-751F-49C6-A4FC-3CBB96472683}" srcOrd="0" destOrd="0" presId="urn:microsoft.com/office/officeart/2008/layout/VerticalCurvedList"/>
    <dgm:cxn modelId="{4165B46B-9C13-46ED-B390-56D11D7252C2}" type="presParOf" srcId="{20DB0A9F-7435-49CF-930B-16358CA3CA7F}" destId="{924E8037-BC4B-430A-8D1B-68A432E2830D}" srcOrd="1" destOrd="0" presId="urn:microsoft.com/office/officeart/2008/layout/VerticalCurvedList"/>
    <dgm:cxn modelId="{4EA9A84B-215C-47A5-8BB0-1EE24599E0DC}" type="presParOf" srcId="{20DB0A9F-7435-49CF-930B-16358CA3CA7F}" destId="{3D0FAAA0-81AB-43F4-BBB6-3FCEA4FFBEE1}" srcOrd="2" destOrd="0" presId="urn:microsoft.com/office/officeart/2008/layout/VerticalCurvedList"/>
    <dgm:cxn modelId="{48881DF8-4401-4C40-A3B3-BD0CA107D4EF}" type="presParOf" srcId="{20DB0A9F-7435-49CF-930B-16358CA3CA7F}" destId="{2FD14987-572F-41B3-84BC-A72E5440C812}" srcOrd="3" destOrd="0" presId="urn:microsoft.com/office/officeart/2008/layout/VerticalCurvedList"/>
    <dgm:cxn modelId="{D25DA6F6-0227-40F4-83FD-950D44431F5B}" type="presParOf" srcId="{57CA6544-853D-426B-94B9-45D4C101CCF1}" destId="{742F4A87-0FC5-4F17-AB7B-E20B67F5E875}" srcOrd="1" destOrd="0" presId="urn:microsoft.com/office/officeart/2008/layout/VerticalCurvedList"/>
    <dgm:cxn modelId="{4CEC7E76-F6FB-4A82-A175-38D7B913E74C}" type="presParOf" srcId="{57CA6544-853D-426B-94B9-45D4C101CCF1}" destId="{8E75B13C-5132-4A5F-A5D4-44958A006221}" srcOrd="2" destOrd="0" presId="urn:microsoft.com/office/officeart/2008/layout/VerticalCurvedList"/>
    <dgm:cxn modelId="{8066C32D-4A8B-4DA3-AE69-1330EAA265A2}" type="presParOf" srcId="{8E75B13C-5132-4A5F-A5D4-44958A006221}" destId="{9E8C542E-8B3E-4D03-8311-54AEAE40D3FD}" srcOrd="0" destOrd="0" presId="urn:microsoft.com/office/officeart/2008/layout/VerticalCurvedList"/>
    <dgm:cxn modelId="{02B2415C-653E-4DE2-8FCD-C564A15ADE3D}" type="presParOf" srcId="{57CA6544-853D-426B-94B9-45D4C101CCF1}" destId="{44843F08-2A73-41D1-B59A-CDD4822FC133}" srcOrd="3" destOrd="0" presId="urn:microsoft.com/office/officeart/2008/layout/VerticalCurvedList"/>
    <dgm:cxn modelId="{05E7E4E1-C45A-4C2E-B515-70C553F34FBA}" type="presParOf" srcId="{57CA6544-853D-426B-94B9-45D4C101CCF1}" destId="{4BA24F97-D52C-4F51-953E-A5FD65EA923E}" srcOrd="4" destOrd="0" presId="urn:microsoft.com/office/officeart/2008/layout/VerticalCurvedList"/>
    <dgm:cxn modelId="{15F8571D-737A-4B3C-A681-260448EA8AD6}" type="presParOf" srcId="{4BA24F97-D52C-4F51-953E-A5FD65EA923E}" destId="{ECFAF7DF-E48A-4226-94FD-F224A8C863F5}" srcOrd="0" destOrd="0" presId="urn:microsoft.com/office/officeart/2008/layout/VerticalCurvedList"/>
    <dgm:cxn modelId="{23876130-B95B-4557-8211-0ADE38F54B2C}" type="presParOf" srcId="{57CA6544-853D-426B-94B9-45D4C101CCF1}" destId="{45410A23-4E61-4592-BDC7-3835B25BDAA8}" srcOrd="5" destOrd="0" presId="urn:microsoft.com/office/officeart/2008/layout/VerticalCurvedList"/>
    <dgm:cxn modelId="{37F55004-537F-4520-AD24-0A9C5FA4991C}" type="presParOf" srcId="{57CA6544-853D-426B-94B9-45D4C101CCF1}" destId="{F55EEE50-F954-455E-A197-986087ED7E93}" srcOrd="6" destOrd="0" presId="urn:microsoft.com/office/officeart/2008/layout/VerticalCurvedList"/>
    <dgm:cxn modelId="{A650667B-A861-41CF-85F4-BF0CAFC92BE9}" type="presParOf" srcId="{F55EEE50-F954-455E-A197-986087ED7E93}" destId="{300B5C18-AFFB-4D17-BAE1-35D781FF787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A3FEED-01C8-4748-9C3E-CD5997B9E5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48D1D4F-ECF4-4F76-8A6D-80CDBA31BF8F}">
      <dgm:prSet phldrT="[Text]" custT="1"/>
      <dgm:spPr>
        <a:noFill/>
        <a:ln w="38100">
          <a:solidFill>
            <a:srgbClr val="D1C2FF"/>
          </a:solidFill>
        </a:ln>
      </dgm:spPr>
      <dgm:t>
        <a:bodyPr/>
        <a:lstStyle/>
        <a:p>
          <a:pPr algn="l">
            <a:buBlip>
              <a:blip xmlns:r="http://schemas.openxmlformats.org/officeDocument/2006/relationships" r:embed="rId1"/>
            </a:buBlip>
          </a:pPr>
          <a:r>
            <a:rPr lang="en-US" sz="1800">
              <a:solidFill>
                <a:sysClr val="windowText" lastClr="000000"/>
              </a:solidFill>
            </a:rPr>
            <a:t>During experiment</a:t>
          </a:r>
        </a:p>
      </dgm:t>
    </dgm:pt>
    <dgm:pt modelId="{F2A8C8D4-C338-4047-B5D2-E155F739A786}" type="parTrans" cxnId="{A7B87591-2A86-4050-BCBF-CEB20091EADE}">
      <dgm:prSet/>
      <dgm:spPr/>
      <dgm:t>
        <a:bodyPr/>
        <a:lstStyle/>
        <a:p>
          <a:pPr algn="l"/>
          <a:endParaRPr lang="en-US" sz="1800"/>
        </a:p>
      </dgm:t>
    </dgm:pt>
    <dgm:pt modelId="{1ABE70F4-D3F2-4D8E-A604-1A43D19E0BED}" type="sibTrans" cxnId="{A7B87591-2A86-4050-BCBF-CEB20091EADE}">
      <dgm:prSet/>
      <dgm:spPr/>
      <dgm:t>
        <a:bodyPr/>
        <a:lstStyle/>
        <a:p>
          <a:pPr algn="l"/>
          <a:endParaRPr lang="en-US" sz="1800"/>
        </a:p>
      </dgm:t>
    </dgm:pt>
    <dgm:pt modelId="{353F0140-5493-45EE-8F25-4952235DD5AD}">
      <dgm:prSet custT="1"/>
      <dgm:spPr>
        <a:noFill/>
        <a:ln w="38100">
          <a:solidFill>
            <a:srgbClr val="D1C2FF"/>
          </a:solidFill>
        </a:ln>
      </dgm:spPr>
      <dgm:t>
        <a:bodyPr/>
        <a:lstStyle/>
        <a:p>
          <a:pPr algn="l"/>
          <a:r>
            <a:rPr lang="en-US" sz="1800">
              <a:solidFill>
                <a:sysClr val="windowText" lastClr="000000"/>
              </a:solidFill>
            </a:rPr>
            <a:t>Specific locations on front</a:t>
          </a:r>
        </a:p>
      </dgm:t>
    </dgm:pt>
    <dgm:pt modelId="{AFDF8148-C5A1-4210-AA17-D52655555566}" type="parTrans" cxnId="{78F2CBF1-11B9-4554-B8D1-955F0AECC911}">
      <dgm:prSet/>
      <dgm:spPr/>
      <dgm:t>
        <a:bodyPr/>
        <a:lstStyle/>
        <a:p>
          <a:pPr algn="l"/>
          <a:endParaRPr lang="en-US" sz="1800"/>
        </a:p>
      </dgm:t>
    </dgm:pt>
    <dgm:pt modelId="{80161412-6B1F-421B-9B11-EC3C7897CBBD}" type="sibTrans" cxnId="{78F2CBF1-11B9-4554-B8D1-955F0AECC911}">
      <dgm:prSet/>
      <dgm:spPr/>
      <dgm:t>
        <a:bodyPr/>
        <a:lstStyle/>
        <a:p>
          <a:pPr algn="l"/>
          <a:endParaRPr lang="en-US" sz="1800"/>
        </a:p>
      </dgm:t>
    </dgm:pt>
    <dgm:pt modelId="{DEDBA633-7819-4F6A-B00D-FB2D1C672F6C}">
      <dgm:prSet phldrT="[Text]" custT="1"/>
      <dgm:spPr>
        <a:noFill/>
        <a:ln w="38100">
          <a:solidFill>
            <a:srgbClr val="D1C2FF"/>
          </a:solidFill>
        </a:ln>
      </dgm:spPr>
      <dgm:t>
        <a:bodyPr/>
        <a:lstStyle/>
        <a:p>
          <a:pPr algn="l"/>
          <a:r>
            <a:rPr lang="en-US" sz="1800">
              <a:solidFill>
                <a:sysClr val="windowText" lastClr="000000"/>
              </a:solidFill>
            </a:rPr>
            <a:t>Time-changing particle accumulation</a:t>
          </a:r>
        </a:p>
      </dgm:t>
    </dgm:pt>
    <dgm:pt modelId="{F060308A-E580-401F-B867-7F26C47ED98E}" type="parTrans" cxnId="{9A26514D-87A1-42D3-8BAE-9CB721B82C1F}">
      <dgm:prSet/>
      <dgm:spPr/>
      <dgm:t>
        <a:bodyPr/>
        <a:lstStyle/>
        <a:p>
          <a:pPr algn="l"/>
          <a:endParaRPr lang="en-US" sz="1800"/>
        </a:p>
      </dgm:t>
    </dgm:pt>
    <dgm:pt modelId="{3CD46836-7BEE-435F-A00D-F56CDEA67B12}" type="sibTrans" cxnId="{9A26514D-87A1-42D3-8BAE-9CB721B82C1F}">
      <dgm:prSet/>
      <dgm:spPr/>
      <dgm:t>
        <a:bodyPr/>
        <a:lstStyle/>
        <a:p>
          <a:pPr algn="l"/>
          <a:endParaRPr lang="en-US" sz="1800"/>
        </a:p>
      </dgm:t>
    </dgm:pt>
    <dgm:pt modelId="{E2C52872-F68B-49C3-9D4B-C70553652372}">
      <dgm:prSet phldrT="[Text]" custT="1"/>
      <dgm:spPr>
        <a:noFill/>
        <a:ln w="38100">
          <a:solidFill>
            <a:srgbClr val="D1C2FF"/>
          </a:solidFill>
        </a:ln>
      </dgm:spPr>
      <dgm:t>
        <a:bodyPr/>
        <a:lstStyle/>
        <a:p>
          <a:pPr algn="l"/>
          <a:r>
            <a:rPr lang="en-US" sz="1800">
              <a:solidFill>
                <a:sysClr val="windowText" lastClr="000000"/>
              </a:solidFill>
            </a:rPr>
            <a:t>CFD comparison</a:t>
          </a:r>
        </a:p>
      </dgm:t>
    </dgm:pt>
    <dgm:pt modelId="{B7280709-9D45-46D0-BAFD-ED91F902A90C}" type="parTrans" cxnId="{59175804-0243-4CF6-8708-4E7741BDEF2B}">
      <dgm:prSet/>
      <dgm:spPr/>
      <dgm:t>
        <a:bodyPr/>
        <a:lstStyle/>
        <a:p>
          <a:pPr algn="l"/>
          <a:endParaRPr lang="en-US" sz="1800"/>
        </a:p>
      </dgm:t>
    </dgm:pt>
    <dgm:pt modelId="{8057F488-6327-4632-B731-8641A8595CE5}" type="sibTrans" cxnId="{59175804-0243-4CF6-8708-4E7741BDEF2B}">
      <dgm:prSet/>
      <dgm:spPr/>
      <dgm:t>
        <a:bodyPr/>
        <a:lstStyle/>
        <a:p>
          <a:pPr algn="l"/>
          <a:endParaRPr lang="en-US" sz="1800"/>
        </a:p>
      </dgm:t>
    </dgm:pt>
    <dgm:pt modelId="{97C8E2F9-0DEB-4183-92A7-7FDCC8500988}" type="pres">
      <dgm:prSet presAssocID="{71A3FEED-01C8-4748-9C3E-CD5997B9E56F}" presName="diagram" presStyleCnt="0">
        <dgm:presLayoutVars>
          <dgm:dir/>
          <dgm:resizeHandles val="exact"/>
        </dgm:presLayoutVars>
      </dgm:prSet>
      <dgm:spPr/>
    </dgm:pt>
    <dgm:pt modelId="{D369CD2B-BC70-49FA-84CC-643FEF6D28D4}" type="pres">
      <dgm:prSet presAssocID="{248D1D4F-ECF4-4F76-8A6D-80CDBA31BF8F}" presName="node" presStyleLbl="node1" presStyleIdx="0" presStyleCnt="4">
        <dgm:presLayoutVars>
          <dgm:bulletEnabled val="1"/>
        </dgm:presLayoutVars>
      </dgm:prSet>
      <dgm:spPr>
        <a:prstGeom prst="roundRect">
          <a:avLst/>
        </a:prstGeom>
      </dgm:spPr>
    </dgm:pt>
    <dgm:pt modelId="{9518045E-DB4E-45CD-BBA2-BE099D1DB587}" type="pres">
      <dgm:prSet presAssocID="{1ABE70F4-D3F2-4D8E-A604-1A43D19E0BED}" presName="sibTrans" presStyleCnt="0"/>
      <dgm:spPr/>
    </dgm:pt>
    <dgm:pt modelId="{4543A5AC-09D1-4ED4-989F-1EB7CE0ACDFF}" type="pres">
      <dgm:prSet presAssocID="{353F0140-5493-45EE-8F25-4952235DD5AD}" presName="node" presStyleLbl="node1" presStyleIdx="1" presStyleCnt="4">
        <dgm:presLayoutVars>
          <dgm:bulletEnabled val="1"/>
        </dgm:presLayoutVars>
      </dgm:prSet>
      <dgm:spPr>
        <a:prstGeom prst="roundRect">
          <a:avLst/>
        </a:prstGeom>
      </dgm:spPr>
    </dgm:pt>
    <dgm:pt modelId="{B7D2E7C9-0D6C-4F8E-98F4-EA319DAE5B36}" type="pres">
      <dgm:prSet presAssocID="{80161412-6B1F-421B-9B11-EC3C7897CBBD}" presName="sibTrans" presStyleCnt="0"/>
      <dgm:spPr/>
    </dgm:pt>
    <dgm:pt modelId="{6A341D66-2632-40E7-A456-BCE262DA084C}" type="pres">
      <dgm:prSet presAssocID="{DEDBA633-7819-4F6A-B00D-FB2D1C672F6C}" presName="node" presStyleLbl="node1" presStyleIdx="2" presStyleCnt="4">
        <dgm:presLayoutVars>
          <dgm:bulletEnabled val="1"/>
        </dgm:presLayoutVars>
      </dgm:prSet>
      <dgm:spPr>
        <a:prstGeom prst="roundRect">
          <a:avLst/>
        </a:prstGeom>
      </dgm:spPr>
    </dgm:pt>
    <dgm:pt modelId="{1807D68A-05EA-421C-A643-174293F9F198}" type="pres">
      <dgm:prSet presAssocID="{3CD46836-7BEE-435F-A00D-F56CDEA67B12}" presName="sibTrans" presStyleCnt="0"/>
      <dgm:spPr/>
    </dgm:pt>
    <dgm:pt modelId="{BFCF30A8-50B1-496C-9EAC-5F0B62981B83}" type="pres">
      <dgm:prSet presAssocID="{E2C52872-F68B-49C3-9D4B-C70553652372}" presName="node" presStyleLbl="node1" presStyleIdx="3" presStyleCnt="4">
        <dgm:presLayoutVars>
          <dgm:bulletEnabled val="1"/>
        </dgm:presLayoutVars>
      </dgm:prSet>
      <dgm:spPr>
        <a:prstGeom prst="roundRect">
          <a:avLst/>
        </a:prstGeom>
      </dgm:spPr>
    </dgm:pt>
  </dgm:ptLst>
  <dgm:cxnLst>
    <dgm:cxn modelId="{59175804-0243-4CF6-8708-4E7741BDEF2B}" srcId="{71A3FEED-01C8-4748-9C3E-CD5997B9E56F}" destId="{E2C52872-F68B-49C3-9D4B-C70553652372}" srcOrd="3" destOrd="0" parTransId="{B7280709-9D45-46D0-BAFD-ED91F902A90C}" sibTransId="{8057F488-6327-4632-B731-8641A8595CE5}"/>
    <dgm:cxn modelId="{C5761D22-5A7C-47E4-B0E8-067050F51DFA}" type="presOf" srcId="{353F0140-5493-45EE-8F25-4952235DD5AD}" destId="{4543A5AC-09D1-4ED4-989F-1EB7CE0ACDFF}" srcOrd="0" destOrd="0" presId="urn:microsoft.com/office/officeart/2005/8/layout/default"/>
    <dgm:cxn modelId="{312A142D-F8F2-40F0-9534-5ABFA597BDFD}" type="presOf" srcId="{DEDBA633-7819-4F6A-B00D-FB2D1C672F6C}" destId="{6A341D66-2632-40E7-A456-BCE262DA084C}" srcOrd="0" destOrd="0" presId="urn:microsoft.com/office/officeart/2005/8/layout/default"/>
    <dgm:cxn modelId="{9861D44A-EBAE-43A4-AD64-CAB4F8D3CCE1}" type="presOf" srcId="{248D1D4F-ECF4-4F76-8A6D-80CDBA31BF8F}" destId="{D369CD2B-BC70-49FA-84CC-643FEF6D28D4}" srcOrd="0" destOrd="0" presId="urn:microsoft.com/office/officeart/2005/8/layout/default"/>
    <dgm:cxn modelId="{9A26514D-87A1-42D3-8BAE-9CB721B82C1F}" srcId="{71A3FEED-01C8-4748-9C3E-CD5997B9E56F}" destId="{DEDBA633-7819-4F6A-B00D-FB2D1C672F6C}" srcOrd="2" destOrd="0" parTransId="{F060308A-E580-401F-B867-7F26C47ED98E}" sibTransId="{3CD46836-7BEE-435F-A00D-F56CDEA67B12}"/>
    <dgm:cxn modelId="{3EDD0F84-726E-4863-9B77-9734B7DAB6E7}" type="presOf" srcId="{E2C52872-F68B-49C3-9D4B-C70553652372}" destId="{BFCF30A8-50B1-496C-9EAC-5F0B62981B83}" srcOrd="0" destOrd="0" presId="urn:microsoft.com/office/officeart/2005/8/layout/default"/>
    <dgm:cxn modelId="{A7B87591-2A86-4050-BCBF-CEB20091EADE}" srcId="{71A3FEED-01C8-4748-9C3E-CD5997B9E56F}" destId="{248D1D4F-ECF4-4F76-8A6D-80CDBA31BF8F}" srcOrd="0" destOrd="0" parTransId="{F2A8C8D4-C338-4047-B5D2-E155F739A786}" sibTransId="{1ABE70F4-D3F2-4D8E-A604-1A43D19E0BED}"/>
    <dgm:cxn modelId="{E748BBEE-AE13-4CD0-8985-62831D9C50A8}" type="presOf" srcId="{71A3FEED-01C8-4748-9C3E-CD5997B9E56F}" destId="{97C8E2F9-0DEB-4183-92A7-7FDCC8500988}" srcOrd="0" destOrd="0" presId="urn:microsoft.com/office/officeart/2005/8/layout/default"/>
    <dgm:cxn modelId="{78F2CBF1-11B9-4554-B8D1-955F0AECC911}" srcId="{71A3FEED-01C8-4748-9C3E-CD5997B9E56F}" destId="{353F0140-5493-45EE-8F25-4952235DD5AD}" srcOrd="1" destOrd="0" parTransId="{AFDF8148-C5A1-4210-AA17-D52655555566}" sibTransId="{80161412-6B1F-421B-9B11-EC3C7897CBBD}"/>
    <dgm:cxn modelId="{B24A8840-90C0-4931-A3BB-820EF14FECD6}" type="presParOf" srcId="{97C8E2F9-0DEB-4183-92A7-7FDCC8500988}" destId="{D369CD2B-BC70-49FA-84CC-643FEF6D28D4}" srcOrd="0" destOrd="0" presId="urn:microsoft.com/office/officeart/2005/8/layout/default"/>
    <dgm:cxn modelId="{898E2C4A-E9B4-4111-B5AF-02FC278A743D}" type="presParOf" srcId="{97C8E2F9-0DEB-4183-92A7-7FDCC8500988}" destId="{9518045E-DB4E-45CD-BBA2-BE099D1DB587}" srcOrd="1" destOrd="0" presId="urn:microsoft.com/office/officeart/2005/8/layout/default"/>
    <dgm:cxn modelId="{2D64C188-4739-4CA2-B12A-9028CEF2A86B}" type="presParOf" srcId="{97C8E2F9-0DEB-4183-92A7-7FDCC8500988}" destId="{4543A5AC-09D1-4ED4-989F-1EB7CE0ACDFF}" srcOrd="2" destOrd="0" presId="urn:microsoft.com/office/officeart/2005/8/layout/default"/>
    <dgm:cxn modelId="{6D3292C9-F8FF-44E8-8835-3C7E139BE216}" type="presParOf" srcId="{97C8E2F9-0DEB-4183-92A7-7FDCC8500988}" destId="{B7D2E7C9-0D6C-4F8E-98F4-EA319DAE5B36}" srcOrd="3" destOrd="0" presId="urn:microsoft.com/office/officeart/2005/8/layout/default"/>
    <dgm:cxn modelId="{55236406-7B8D-45DC-B6B3-BAADD60469B5}" type="presParOf" srcId="{97C8E2F9-0DEB-4183-92A7-7FDCC8500988}" destId="{6A341D66-2632-40E7-A456-BCE262DA084C}" srcOrd="4" destOrd="0" presId="urn:microsoft.com/office/officeart/2005/8/layout/default"/>
    <dgm:cxn modelId="{2BC80EE6-B6D5-4613-8A36-A1FDF44EAB21}" type="presParOf" srcId="{97C8E2F9-0DEB-4183-92A7-7FDCC8500988}" destId="{1807D68A-05EA-421C-A643-174293F9F198}" srcOrd="5" destOrd="0" presId="urn:microsoft.com/office/officeart/2005/8/layout/default"/>
    <dgm:cxn modelId="{35BE3521-C2C5-4526-A947-C85F8BF6FD48}" type="presParOf" srcId="{97C8E2F9-0DEB-4183-92A7-7FDCC8500988}" destId="{BFCF30A8-50B1-496C-9EAC-5F0B62981B83}" srcOrd="6" destOrd="0" presId="urn:microsoft.com/office/officeart/2005/8/layout/default"/>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A3FEED-01C8-4748-9C3E-CD5997B9E56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248D1D4F-ECF4-4F76-8A6D-80CDBA31BF8F}">
      <dgm:prSet phldrT="[Text]" custT="1"/>
      <dgm:spPr>
        <a:noFill/>
        <a:ln w="38100">
          <a:solidFill>
            <a:schemeClr val="tx1">
              <a:lumMod val="50000"/>
              <a:lumOff val="50000"/>
            </a:schemeClr>
          </a:solidFill>
        </a:ln>
      </dgm:spPr>
      <dgm:t>
        <a:bodyPr/>
        <a:lstStyle/>
        <a:p>
          <a:pPr algn="l">
            <a:buBlip>
              <a:blip xmlns:r="http://schemas.openxmlformats.org/officeDocument/2006/relationships" r:embed="rId1"/>
            </a:buBlip>
          </a:pPr>
          <a:r>
            <a:rPr lang="en-US" sz="1800">
              <a:solidFill>
                <a:sysClr val="windowText" lastClr="000000"/>
              </a:solidFill>
            </a:rPr>
            <a:t>Post-experiment</a:t>
          </a:r>
        </a:p>
      </dgm:t>
    </dgm:pt>
    <dgm:pt modelId="{F2A8C8D4-C338-4047-B5D2-E155F739A786}" type="parTrans" cxnId="{A7B87591-2A86-4050-BCBF-CEB20091EADE}">
      <dgm:prSet/>
      <dgm:spPr/>
      <dgm:t>
        <a:bodyPr/>
        <a:lstStyle/>
        <a:p>
          <a:endParaRPr lang="en-US" sz="1800"/>
        </a:p>
      </dgm:t>
    </dgm:pt>
    <dgm:pt modelId="{1ABE70F4-D3F2-4D8E-A604-1A43D19E0BED}" type="sibTrans" cxnId="{A7B87591-2A86-4050-BCBF-CEB20091EADE}">
      <dgm:prSet/>
      <dgm:spPr/>
      <dgm:t>
        <a:bodyPr/>
        <a:lstStyle/>
        <a:p>
          <a:endParaRPr lang="en-US" sz="1800"/>
        </a:p>
      </dgm:t>
    </dgm:pt>
    <dgm:pt modelId="{B49618C5-8270-45A4-ADA9-E6002F689D0B}">
      <dgm:prSet custT="1"/>
      <dgm:spPr>
        <a:noFill/>
        <a:ln w="38100" cap="flat" cmpd="sng" algn="ctr">
          <a:solidFill>
            <a:schemeClr val="tx1">
              <a:lumMod val="50000"/>
              <a:lumOff val="50000"/>
            </a:schemeClr>
          </a:solidFill>
          <a:prstDash val="solid"/>
          <a:miter lim="800000"/>
        </a:ln>
        <a:effectLst/>
      </dgm:spPr>
      <dgm:t>
        <a:bodyPr spcFirstLastPara="0" vert="horz" wrap="square" lIns="68580" tIns="68580" rIns="68580" bIns="68580" numCol="1" spcCol="1270" anchor="ctr" anchorCtr="0"/>
        <a:lstStyle/>
        <a:p>
          <a:pPr algn="l">
            <a:buBlip>
              <a:blip xmlns:r="http://schemas.openxmlformats.org/officeDocument/2006/relationships" r:embed="rId1"/>
            </a:buBlip>
          </a:pPr>
          <a:r>
            <a:rPr lang="en-US" sz="1800" kern="1200">
              <a:solidFill>
                <a:sysClr val="windowText" lastClr="000000"/>
              </a:solidFill>
              <a:latin typeface="Calibri"/>
              <a:ea typeface="+mn-ea"/>
              <a:cs typeface="+mn-cs"/>
            </a:rPr>
            <a:t>Sides and back</a:t>
          </a:r>
          <a:endParaRPr lang="en-US" sz="2100" kern="1200">
            <a:solidFill>
              <a:sysClr val="windowText" lastClr="000000"/>
            </a:solidFill>
          </a:endParaRPr>
        </a:p>
      </dgm:t>
    </dgm:pt>
    <dgm:pt modelId="{C6BEE556-70F1-4263-ACC5-B4B1FCDBF418}" type="parTrans" cxnId="{530605BA-1426-42AB-9750-9DBB11CFEDAD}">
      <dgm:prSet/>
      <dgm:spPr/>
      <dgm:t>
        <a:bodyPr/>
        <a:lstStyle/>
        <a:p>
          <a:endParaRPr lang="en-US"/>
        </a:p>
      </dgm:t>
    </dgm:pt>
    <dgm:pt modelId="{7B91A82C-605D-4B67-88AD-8E16B6BBA658}" type="sibTrans" cxnId="{530605BA-1426-42AB-9750-9DBB11CFEDAD}">
      <dgm:prSet/>
      <dgm:spPr/>
      <dgm:t>
        <a:bodyPr/>
        <a:lstStyle/>
        <a:p>
          <a:endParaRPr lang="en-US"/>
        </a:p>
      </dgm:t>
    </dgm:pt>
    <dgm:pt modelId="{7E1F51BD-0A40-4256-8783-DEC9FCA868BD}">
      <dgm:prSet custT="1"/>
      <dgm:spPr>
        <a:noFill/>
        <a:ln w="38100" cap="flat" cmpd="sng" algn="ctr">
          <a:solidFill>
            <a:schemeClr val="tx1">
              <a:lumMod val="50000"/>
              <a:lumOff val="50000"/>
            </a:schemeClr>
          </a:solidFill>
          <a:prstDash val="solid"/>
          <a:miter lim="800000"/>
        </a:ln>
        <a:effectLst/>
      </dgm:spPr>
      <dgm:t>
        <a:bodyPr spcFirstLastPara="0" vert="horz" wrap="square" lIns="68580" tIns="68580" rIns="68580" bIns="68580" numCol="1" spcCol="1270" anchor="ctr" anchorCtr="0"/>
        <a:lstStyle/>
        <a:p>
          <a:pPr algn="l">
            <a:buBlip>
              <a:blip xmlns:r="http://schemas.openxmlformats.org/officeDocument/2006/relationships" r:embed="rId1"/>
            </a:buBlip>
          </a:pPr>
          <a:r>
            <a:rPr lang="en-US" sz="1800" kern="1200">
              <a:solidFill>
                <a:sysClr val="windowText" lastClr="000000"/>
              </a:solidFill>
              <a:latin typeface="Calibri"/>
              <a:ea typeface="+mn-ea"/>
              <a:cs typeface="+mn-cs"/>
            </a:rPr>
            <a:t>Determine</a:t>
          </a:r>
          <a:r>
            <a:rPr lang="en-US" sz="1800" kern="1200">
              <a:solidFill>
                <a:sysClr val="windowText" lastClr="000000"/>
              </a:solidFill>
            </a:rPr>
            <a:t> even distribution</a:t>
          </a:r>
        </a:p>
      </dgm:t>
    </dgm:pt>
    <dgm:pt modelId="{67AD5D4B-7356-4041-B038-B659DA46286A}" type="parTrans" cxnId="{475D6892-E763-4427-B7C8-89C87661EF26}">
      <dgm:prSet/>
      <dgm:spPr/>
      <dgm:t>
        <a:bodyPr/>
        <a:lstStyle/>
        <a:p>
          <a:endParaRPr lang="en-US"/>
        </a:p>
      </dgm:t>
    </dgm:pt>
    <dgm:pt modelId="{C48CB9C8-9453-4C42-B7E2-5C07679E554F}" type="sibTrans" cxnId="{475D6892-E763-4427-B7C8-89C87661EF26}">
      <dgm:prSet/>
      <dgm:spPr/>
      <dgm:t>
        <a:bodyPr/>
        <a:lstStyle/>
        <a:p>
          <a:endParaRPr lang="en-US"/>
        </a:p>
      </dgm:t>
    </dgm:pt>
    <dgm:pt modelId="{273FBEB0-55E4-436D-ABE4-79AD0A939657}">
      <dgm:prSet custT="1"/>
      <dgm:spPr>
        <a:noFill/>
        <a:ln w="38100" cap="flat" cmpd="sng" algn="ctr">
          <a:solidFill>
            <a:schemeClr val="tx1">
              <a:lumMod val="50000"/>
              <a:lumOff val="50000"/>
            </a:schemeClr>
          </a:solidFill>
          <a:prstDash val="solid"/>
          <a:miter lim="800000"/>
        </a:ln>
        <a:effectLst/>
      </dgm:spPr>
      <dgm:t>
        <a:bodyPr spcFirstLastPara="0" vert="horz" wrap="square" lIns="68580" tIns="68580" rIns="68580" bIns="68580" numCol="1" spcCol="1270" anchor="ctr" anchorCtr="0"/>
        <a:lstStyle/>
        <a:p>
          <a:pPr algn="l">
            <a:buBlip>
              <a:blip xmlns:r="http://schemas.openxmlformats.org/officeDocument/2006/relationships" r:embed="rId1"/>
            </a:buBlip>
          </a:pPr>
          <a:r>
            <a:rPr lang="en-US" sz="1800" kern="1200">
              <a:solidFill>
                <a:sysClr val="windowText" lastClr="000000"/>
              </a:solidFill>
            </a:rPr>
            <a:t>Evenly dispersed</a:t>
          </a:r>
        </a:p>
      </dgm:t>
    </dgm:pt>
    <dgm:pt modelId="{E8968EE5-1161-4BEE-BCAF-13C2B2201F89}" type="parTrans" cxnId="{DDBFE6A6-392E-46F3-B980-22C5737ACFCF}">
      <dgm:prSet/>
      <dgm:spPr/>
      <dgm:t>
        <a:bodyPr/>
        <a:lstStyle/>
        <a:p>
          <a:endParaRPr lang="en-US"/>
        </a:p>
      </dgm:t>
    </dgm:pt>
    <dgm:pt modelId="{4003DE6C-D9DE-499A-A310-31C829DA6F4B}" type="sibTrans" cxnId="{DDBFE6A6-392E-46F3-B980-22C5737ACFCF}">
      <dgm:prSet/>
      <dgm:spPr/>
      <dgm:t>
        <a:bodyPr/>
        <a:lstStyle/>
        <a:p>
          <a:endParaRPr lang="en-US"/>
        </a:p>
      </dgm:t>
    </dgm:pt>
    <dgm:pt modelId="{97C8E2F9-0DEB-4183-92A7-7FDCC8500988}" type="pres">
      <dgm:prSet presAssocID="{71A3FEED-01C8-4748-9C3E-CD5997B9E56F}" presName="diagram" presStyleCnt="0">
        <dgm:presLayoutVars>
          <dgm:dir/>
          <dgm:resizeHandles val="exact"/>
        </dgm:presLayoutVars>
      </dgm:prSet>
      <dgm:spPr/>
    </dgm:pt>
    <dgm:pt modelId="{D369CD2B-BC70-49FA-84CC-643FEF6D28D4}" type="pres">
      <dgm:prSet presAssocID="{248D1D4F-ECF4-4F76-8A6D-80CDBA31BF8F}" presName="node" presStyleLbl="node1" presStyleIdx="0" presStyleCnt="4">
        <dgm:presLayoutVars>
          <dgm:bulletEnabled val="1"/>
        </dgm:presLayoutVars>
      </dgm:prSet>
      <dgm:spPr>
        <a:prstGeom prst="roundRect">
          <a:avLst/>
        </a:prstGeom>
      </dgm:spPr>
    </dgm:pt>
    <dgm:pt modelId="{9518045E-DB4E-45CD-BBA2-BE099D1DB587}" type="pres">
      <dgm:prSet presAssocID="{1ABE70F4-D3F2-4D8E-A604-1A43D19E0BED}" presName="sibTrans" presStyleCnt="0"/>
      <dgm:spPr/>
    </dgm:pt>
    <dgm:pt modelId="{D8591D1F-5681-4E2F-A63E-6010555F7CE8}" type="pres">
      <dgm:prSet presAssocID="{B49618C5-8270-45A4-ADA9-E6002F689D0B}" presName="node" presStyleLbl="node1" presStyleIdx="1" presStyleCnt="4">
        <dgm:presLayoutVars>
          <dgm:bulletEnabled val="1"/>
        </dgm:presLayoutVars>
      </dgm:prSet>
      <dgm:spPr>
        <a:xfrm>
          <a:off x="2349986" y="765"/>
          <a:ext cx="1739257" cy="1043554"/>
        </a:xfrm>
        <a:prstGeom prst="roundRect">
          <a:avLst/>
        </a:prstGeom>
      </dgm:spPr>
    </dgm:pt>
    <dgm:pt modelId="{0B70D8AE-5837-47EF-95D9-64934302FBC9}" type="pres">
      <dgm:prSet presAssocID="{7B91A82C-605D-4B67-88AD-8E16B6BBA658}" presName="sibTrans" presStyleCnt="0"/>
      <dgm:spPr/>
    </dgm:pt>
    <dgm:pt modelId="{583E16A6-799E-4031-9FD3-1739FB2F8A76}" type="pres">
      <dgm:prSet presAssocID="{273FBEB0-55E4-436D-ABE4-79AD0A939657}" presName="node" presStyleLbl="node1" presStyleIdx="2" presStyleCnt="4">
        <dgm:presLayoutVars>
          <dgm:bulletEnabled val="1"/>
        </dgm:presLayoutVars>
      </dgm:prSet>
      <dgm:spPr>
        <a:prstGeom prst="roundRect">
          <a:avLst/>
        </a:prstGeom>
      </dgm:spPr>
    </dgm:pt>
    <dgm:pt modelId="{0E0B50C9-86A9-4DC7-8FA4-AFB192BB7FAB}" type="pres">
      <dgm:prSet presAssocID="{4003DE6C-D9DE-499A-A310-31C829DA6F4B}" presName="sibTrans" presStyleCnt="0"/>
      <dgm:spPr/>
    </dgm:pt>
    <dgm:pt modelId="{3ED69B84-CD11-4AFE-B065-276D92409EC9}" type="pres">
      <dgm:prSet presAssocID="{7E1F51BD-0A40-4256-8783-DEC9FCA868BD}" presName="node" presStyleLbl="node1" presStyleIdx="3" presStyleCnt="4">
        <dgm:presLayoutVars>
          <dgm:bulletEnabled val="1"/>
        </dgm:presLayoutVars>
      </dgm:prSet>
      <dgm:spPr>
        <a:xfrm>
          <a:off x="1393395" y="1218246"/>
          <a:ext cx="1739257" cy="1043554"/>
        </a:xfrm>
        <a:prstGeom prst="roundRect">
          <a:avLst/>
        </a:prstGeom>
      </dgm:spPr>
    </dgm:pt>
  </dgm:ptLst>
  <dgm:cxnLst>
    <dgm:cxn modelId="{9861D44A-EBAE-43A4-AD64-CAB4F8D3CCE1}" type="presOf" srcId="{248D1D4F-ECF4-4F76-8A6D-80CDBA31BF8F}" destId="{D369CD2B-BC70-49FA-84CC-643FEF6D28D4}" srcOrd="0" destOrd="0" presId="urn:microsoft.com/office/officeart/2005/8/layout/default"/>
    <dgm:cxn modelId="{32520050-48A9-4A0F-9205-83FACB558C9E}" type="presOf" srcId="{273FBEB0-55E4-436D-ABE4-79AD0A939657}" destId="{583E16A6-799E-4031-9FD3-1739FB2F8A76}" srcOrd="0" destOrd="0" presId="urn:microsoft.com/office/officeart/2005/8/layout/default"/>
    <dgm:cxn modelId="{7EDE7F73-ED25-4D6A-8804-FF30B45F252F}" type="presOf" srcId="{B49618C5-8270-45A4-ADA9-E6002F689D0B}" destId="{D8591D1F-5681-4E2F-A63E-6010555F7CE8}" srcOrd="0" destOrd="0" presId="urn:microsoft.com/office/officeart/2005/8/layout/default"/>
    <dgm:cxn modelId="{BF182077-BF40-453A-832E-31EA29CFD229}" type="presOf" srcId="{7E1F51BD-0A40-4256-8783-DEC9FCA868BD}" destId="{3ED69B84-CD11-4AFE-B065-276D92409EC9}" srcOrd="0" destOrd="0" presId="urn:microsoft.com/office/officeart/2005/8/layout/default"/>
    <dgm:cxn modelId="{A7B87591-2A86-4050-BCBF-CEB20091EADE}" srcId="{71A3FEED-01C8-4748-9C3E-CD5997B9E56F}" destId="{248D1D4F-ECF4-4F76-8A6D-80CDBA31BF8F}" srcOrd="0" destOrd="0" parTransId="{F2A8C8D4-C338-4047-B5D2-E155F739A786}" sibTransId="{1ABE70F4-D3F2-4D8E-A604-1A43D19E0BED}"/>
    <dgm:cxn modelId="{475D6892-E763-4427-B7C8-89C87661EF26}" srcId="{71A3FEED-01C8-4748-9C3E-CD5997B9E56F}" destId="{7E1F51BD-0A40-4256-8783-DEC9FCA868BD}" srcOrd="3" destOrd="0" parTransId="{67AD5D4B-7356-4041-B038-B659DA46286A}" sibTransId="{C48CB9C8-9453-4C42-B7E2-5C07679E554F}"/>
    <dgm:cxn modelId="{DDBFE6A6-392E-46F3-B980-22C5737ACFCF}" srcId="{71A3FEED-01C8-4748-9C3E-CD5997B9E56F}" destId="{273FBEB0-55E4-436D-ABE4-79AD0A939657}" srcOrd="2" destOrd="0" parTransId="{E8968EE5-1161-4BEE-BCAF-13C2B2201F89}" sibTransId="{4003DE6C-D9DE-499A-A310-31C829DA6F4B}"/>
    <dgm:cxn modelId="{530605BA-1426-42AB-9750-9DBB11CFEDAD}" srcId="{71A3FEED-01C8-4748-9C3E-CD5997B9E56F}" destId="{B49618C5-8270-45A4-ADA9-E6002F689D0B}" srcOrd="1" destOrd="0" parTransId="{C6BEE556-70F1-4263-ACC5-B4B1FCDBF418}" sibTransId="{7B91A82C-605D-4B67-88AD-8E16B6BBA658}"/>
    <dgm:cxn modelId="{E748BBEE-AE13-4CD0-8985-62831D9C50A8}" type="presOf" srcId="{71A3FEED-01C8-4748-9C3E-CD5997B9E56F}" destId="{97C8E2F9-0DEB-4183-92A7-7FDCC8500988}" srcOrd="0" destOrd="0" presId="urn:microsoft.com/office/officeart/2005/8/layout/default"/>
    <dgm:cxn modelId="{B24A8840-90C0-4931-A3BB-820EF14FECD6}" type="presParOf" srcId="{97C8E2F9-0DEB-4183-92A7-7FDCC8500988}" destId="{D369CD2B-BC70-49FA-84CC-643FEF6D28D4}" srcOrd="0" destOrd="0" presId="urn:microsoft.com/office/officeart/2005/8/layout/default"/>
    <dgm:cxn modelId="{898E2C4A-E9B4-4111-B5AF-02FC278A743D}" type="presParOf" srcId="{97C8E2F9-0DEB-4183-92A7-7FDCC8500988}" destId="{9518045E-DB4E-45CD-BBA2-BE099D1DB587}" srcOrd="1" destOrd="0" presId="urn:microsoft.com/office/officeart/2005/8/layout/default"/>
    <dgm:cxn modelId="{F05071B8-A0C8-414B-A8A0-942C12A3715F}" type="presParOf" srcId="{97C8E2F9-0DEB-4183-92A7-7FDCC8500988}" destId="{D8591D1F-5681-4E2F-A63E-6010555F7CE8}" srcOrd="2" destOrd="0" presId="urn:microsoft.com/office/officeart/2005/8/layout/default"/>
    <dgm:cxn modelId="{834CF4EF-265D-4B1A-8D87-316C4095D255}" type="presParOf" srcId="{97C8E2F9-0DEB-4183-92A7-7FDCC8500988}" destId="{0B70D8AE-5837-47EF-95D9-64934302FBC9}" srcOrd="3" destOrd="0" presId="urn:microsoft.com/office/officeart/2005/8/layout/default"/>
    <dgm:cxn modelId="{19BE3D7E-6252-47AB-9AC8-FBC038D3CCBB}" type="presParOf" srcId="{97C8E2F9-0DEB-4183-92A7-7FDCC8500988}" destId="{583E16A6-799E-4031-9FD3-1739FB2F8A76}" srcOrd="4" destOrd="0" presId="urn:microsoft.com/office/officeart/2005/8/layout/default"/>
    <dgm:cxn modelId="{BC15AE83-1400-4471-95AF-E625E0EEA800}" type="presParOf" srcId="{97C8E2F9-0DEB-4183-92A7-7FDCC8500988}" destId="{0E0B50C9-86A9-4DC7-8FA4-AFB192BB7FAB}" srcOrd="5" destOrd="0" presId="urn:microsoft.com/office/officeart/2005/8/layout/default"/>
    <dgm:cxn modelId="{CA76C450-9BE8-4783-A8DB-46E86C3C5F0F}" type="presParOf" srcId="{97C8E2F9-0DEB-4183-92A7-7FDCC8500988}" destId="{3ED69B84-CD11-4AFE-B065-276D92409EC9}" srcOrd="6" destOrd="0" presId="urn:microsoft.com/office/officeart/2005/8/layout/default"/>
  </dgm:cxnLst>
  <dgm:bg>
    <a:noFill/>
  </dgm:bg>
  <dgm:whole>
    <a:ln>
      <a:noFill/>
    </a:ln>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4B05A6-86C4-5D49-8C34-73A0A57294EB}"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F43BBFB9-F89D-2142-919A-95A0D53429B7}">
      <dgm:prSet/>
      <dgm:spPr/>
      <dgm:t>
        <a:bodyPr/>
        <a:lstStyle/>
        <a:p>
          <a:r>
            <a:rPr lang="en-US"/>
            <a:t>Density of simulant = 3.16 g/cc </a:t>
          </a:r>
        </a:p>
      </dgm:t>
    </dgm:pt>
    <dgm:pt modelId="{0907E12B-CC7B-EC45-81AE-E05C4C3A7600}" type="parTrans" cxnId="{130AB570-ADFA-294E-B987-BC3819BAC56F}">
      <dgm:prSet/>
      <dgm:spPr/>
      <dgm:t>
        <a:bodyPr/>
        <a:lstStyle/>
        <a:p>
          <a:endParaRPr lang="en-US"/>
        </a:p>
      </dgm:t>
    </dgm:pt>
    <dgm:pt modelId="{D6E99D69-FC7A-6A44-951C-BAB4467FA31F}" type="sibTrans" cxnId="{130AB570-ADFA-294E-B987-BC3819BAC56F}">
      <dgm:prSet/>
      <dgm:spPr/>
      <dgm:t>
        <a:bodyPr/>
        <a:lstStyle/>
        <a:p>
          <a:endParaRPr lang="en-US"/>
        </a:p>
      </dgm:t>
    </dgm:pt>
    <mc:AlternateContent xmlns:mc="http://schemas.openxmlformats.org/markup-compatibility/2006" xmlns:a14="http://schemas.microsoft.com/office/drawing/2010/main">
      <mc:Choice Requires="a14">
        <dgm:pt modelId="{56D67080-858B-0E43-AC69-F94628C54F28}">
          <dgm:prSet/>
          <dgm:spPr/>
          <dgm:t>
            <a:bodyPr/>
            <a:lstStyle/>
            <a:p>
              <a:r>
                <a:rPr lang="en-US"/>
                <a:t>Volume of simulant = 63.23 </a:t>
              </a:r>
              <a14:m>
                <m:oMath xmlns:m="http://schemas.openxmlformats.org/officeDocument/2006/math">
                  <m:sSup>
                    <m:sSupPr>
                      <m:ctrlPr>
                        <a:rPr lang="en-US" i="1">
                          <a:latin typeface="Cambria Math" panose="02040503050406030204" pitchFamily="18" charset="0"/>
                        </a:rPr>
                      </m:ctrlPr>
                    </m:sSupPr>
                    <m:e>
                      <m:r>
                        <a:rPr lang="en-US" b="0" i="1">
                          <a:latin typeface="Cambria Math" panose="02040503050406030204" pitchFamily="18" charset="0"/>
                        </a:rPr>
                        <m:t>𝑐𝑚</m:t>
                      </m:r>
                    </m:e>
                    <m:sup>
                      <m:r>
                        <a:rPr lang="en-US" b="0" i="1">
                          <a:latin typeface="Cambria Math" panose="02040503050406030204" pitchFamily="18" charset="0"/>
                        </a:rPr>
                        <m:t>3</m:t>
                      </m:r>
                    </m:sup>
                  </m:sSup>
                </m:oMath>
              </a14:m>
              <a:endParaRPr lang="en-US"/>
            </a:p>
          </dgm:t>
        </dgm:pt>
      </mc:Choice>
      <mc:Fallback xmlns="">
        <dgm:pt modelId="{56D67080-858B-0E43-AC69-F94628C54F28}">
          <dgm:prSet/>
          <dgm:spPr/>
          <dgm:t>
            <a:bodyPr/>
            <a:lstStyle/>
            <a:p>
              <a:r>
                <a:rPr lang="en-US"/>
                <a:t>Volume of simulant = 63.23 </a:t>
              </a:r>
              <a:r>
                <a:rPr lang="en-US" i="0">
                  <a:latin typeface="Cambria Math" panose="02040503050406030204" pitchFamily="18" charset="0"/>
                </a:rPr>
                <a:t>〖</a:t>
              </a:r>
              <a:r>
                <a:rPr lang="en-US" b="0" i="0">
                  <a:latin typeface="Cambria Math" panose="02040503050406030204" pitchFamily="18" charset="0"/>
                </a:rPr>
                <a:t>𝑐𝑚〗^3</a:t>
              </a:r>
              <a:endParaRPr lang="en-US"/>
            </a:p>
          </dgm:t>
        </dgm:pt>
      </mc:Fallback>
    </mc:AlternateContent>
    <dgm:pt modelId="{BD8E56CE-A249-FB43-B26F-3BF294007430}" type="parTrans" cxnId="{48141BD4-A36B-384C-9C63-141A4C20ED70}">
      <dgm:prSet/>
      <dgm:spPr/>
      <dgm:t>
        <a:bodyPr/>
        <a:lstStyle/>
        <a:p>
          <a:endParaRPr lang="en-US"/>
        </a:p>
      </dgm:t>
    </dgm:pt>
    <dgm:pt modelId="{B77F9907-B26E-3242-B2C9-A42A9B6B7DE9}" type="sibTrans" cxnId="{48141BD4-A36B-384C-9C63-141A4C20ED70}">
      <dgm:prSet/>
      <dgm:spPr/>
      <dgm:t>
        <a:bodyPr/>
        <a:lstStyle/>
        <a:p>
          <a:endParaRPr lang="en-US"/>
        </a:p>
      </dgm:t>
    </dgm:pt>
    <mc:AlternateContent xmlns:mc="http://schemas.openxmlformats.org/markup-compatibility/2006" xmlns:a14="http://schemas.microsoft.com/office/drawing/2010/main">
      <mc:Choice Requires="a14">
        <dgm:pt modelId="{362C41DC-1A15-6F43-A043-B18573A1687B}">
          <dgm:prSet/>
          <dgm:spPr/>
          <dgm:t>
            <a:bodyPr/>
            <a:lstStyle/>
            <a:p>
              <a:r>
                <a:rPr lang="en-US"/>
                <a:t>Number of particles in 200g of simulant = 3.52</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11</m:t>
                      </m:r>
                    </m:sup>
                  </m:sSup>
                </m:oMath>
              </a14:m>
              <a:endParaRPr lang="en-US"/>
            </a:p>
          </dgm:t>
        </dgm:pt>
      </mc:Choice>
      <mc:Fallback xmlns="">
        <dgm:pt modelId="{362C41DC-1A15-6F43-A043-B18573A1687B}">
          <dgm:prSet/>
          <dgm:spPr/>
          <dgm:t>
            <a:bodyPr/>
            <a:lstStyle/>
            <a:p>
              <a:r>
                <a:rPr lang="en-US"/>
                <a:t>Number of particles in 200g of simulant = 3.52</a:t>
              </a:r>
              <a:r>
                <a:rPr lang="en-US" i="0">
                  <a:latin typeface="Cambria Math" panose="02040503050406030204" pitchFamily="18" charset="0"/>
                </a:rPr>
                <a:t>×</a:t>
              </a:r>
              <a:r>
                <a:rPr lang="en-US" b="0" i="0">
                  <a:latin typeface="Cambria Math" panose="02040503050406030204" pitchFamily="18" charset="0"/>
                </a:rPr>
                <a:t>10^11</a:t>
              </a:r>
              <a:endParaRPr lang="en-US"/>
            </a:p>
          </dgm:t>
        </dgm:pt>
      </mc:Fallback>
    </mc:AlternateContent>
    <dgm:pt modelId="{9AAFB672-F0CB-E043-AE19-04B8DBC9CE47}" type="parTrans" cxnId="{A982AF16-FC41-3D49-B885-3D45307E0135}">
      <dgm:prSet/>
      <dgm:spPr/>
      <dgm:t>
        <a:bodyPr/>
        <a:lstStyle/>
        <a:p>
          <a:endParaRPr lang="en-US"/>
        </a:p>
      </dgm:t>
    </dgm:pt>
    <dgm:pt modelId="{53EB958F-DF32-BA4C-B5F9-66E1EDF87028}" type="sibTrans" cxnId="{A982AF16-FC41-3D49-B885-3D45307E0135}">
      <dgm:prSet/>
      <dgm:spPr/>
      <dgm:t>
        <a:bodyPr/>
        <a:lstStyle/>
        <a:p>
          <a:endParaRPr lang="en-US"/>
        </a:p>
      </dgm:t>
    </dgm:pt>
    <mc:AlternateContent xmlns:mc="http://schemas.openxmlformats.org/markup-compatibility/2006" xmlns:a14="http://schemas.microsoft.com/office/drawing/2010/main">
      <mc:Choice Requires="a14">
        <dgm:pt modelId="{740DCAEF-51E3-4244-9B95-472CA2C347A2}">
          <dgm:prSet/>
          <dgm:spPr/>
          <dgm:t>
            <a:bodyPr/>
            <a:lstStyle/>
            <a:p>
              <a:r>
                <a:rPr lang="en-US"/>
                <a:t>Mass of one particle = 5.67</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−13</m:t>
                      </m:r>
                    </m:sup>
                  </m:sSup>
                  <m:r>
                    <a:rPr lang="en-US" b="0" i="0">
                      <a:latin typeface="Cambria Math" panose="02040503050406030204" pitchFamily="18" charset="0"/>
                    </a:rPr>
                    <m:t> </m:t>
                  </m:r>
                  <m:r>
                    <m:rPr>
                      <m:sty m:val="p"/>
                    </m:rPr>
                    <a:rPr lang="en-US" b="0" i="0">
                      <a:latin typeface="Cambria Math" panose="02040503050406030204" pitchFamily="18" charset="0"/>
                    </a:rPr>
                    <m:t>kg</m:t>
                  </m:r>
                </m:oMath>
              </a14:m>
              <a:endParaRPr lang="en-US"/>
            </a:p>
          </dgm:t>
        </dgm:pt>
      </mc:Choice>
      <mc:Fallback xmlns="">
        <dgm:pt modelId="{740DCAEF-51E3-4244-9B95-472CA2C347A2}">
          <dgm:prSet/>
          <dgm:spPr/>
          <dgm:t>
            <a:bodyPr/>
            <a:lstStyle/>
            <a:p>
              <a:r>
                <a:rPr lang="en-US"/>
                <a:t>Mass of one particle = 5.67</a:t>
              </a:r>
              <a:r>
                <a:rPr lang="en-US" i="0">
                  <a:latin typeface="Cambria Math" panose="02040503050406030204" pitchFamily="18" charset="0"/>
                </a:rPr>
                <a:t>×</a:t>
              </a:r>
              <a:r>
                <a:rPr lang="en-US" b="0" i="0">
                  <a:latin typeface="Cambria Math" panose="02040503050406030204" pitchFamily="18" charset="0"/>
                </a:rPr>
                <a:t>10^(−13)  kg</a:t>
              </a:r>
              <a:endParaRPr lang="en-US"/>
            </a:p>
          </dgm:t>
        </dgm:pt>
      </mc:Fallback>
    </mc:AlternateContent>
    <dgm:pt modelId="{AFC3971B-BED6-724D-B75F-8568944893E8}" type="parTrans" cxnId="{7B8A05FB-5FE9-0F41-9A44-6EEDC34728DA}">
      <dgm:prSet/>
      <dgm:spPr/>
      <dgm:t>
        <a:bodyPr/>
        <a:lstStyle/>
        <a:p>
          <a:endParaRPr lang="en-US"/>
        </a:p>
      </dgm:t>
    </dgm:pt>
    <dgm:pt modelId="{898FD77C-D51B-D743-8B30-B12EF122E107}" type="sibTrans" cxnId="{7B8A05FB-5FE9-0F41-9A44-6EEDC34728DA}">
      <dgm:prSet/>
      <dgm:spPr/>
      <dgm:t>
        <a:bodyPr/>
        <a:lstStyle/>
        <a:p>
          <a:endParaRPr lang="en-US"/>
        </a:p>
      </dgm:t>
    </dgm:pt>
    <mc:AlternateContent xmlns:mc="http://schemas.openxmlformats.org/markup-compatibility/2006" xmlns:a14="http://schemas.microsoft.com/office/drawing/2010/main">
      <mc:Choice Requires="a14">
        <dgm:pt modelId="{552E8321-EF95-8C41-8225-D650303850EB}">
          <dgm:prSet/>
          <dgm:spPr/>
          <dgm:t>
            <a:bodyPr/>
            <a:lstStyle/>
            <a:p>
              <a:r>
                <a:rPr lang="en-US"/>
                <a:t>Weight of one particle = </a:t>
              </a:r>
              <a14:m>
                <m:oMath xmlns:m="http://schemas.openxmlformats.org/officeDocument/2006/math">
                  <m:r>
                    <a:rPr lang="en-US" b="0" i="1">
                      <a:latin typeface="Cambria Math" panose="02040503050406030204" pitchFamily="18" charset="0"/>
                    </a:rPr>
                    <m:t>5.57×</m:t>
                  </m:r>
                  <m:sSup>
                    <m:sSupPr>
                      <m:ctrlPr>
                        <a:rPr lang="en-US" b="0"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−12</m:t>
                      </m:r>
                    </m:sup>
                  </m:sSup>
                  <m:r>
                    <a:rPr lang="en-US" b="0" i="1">
                      <a:latin typeface="Cambria Math" panose="02040503050406030204" pitchFamily="18" charset="0"/>
                    </a:rPr>
                    <m:t> </m:t>
                  </m:r>
                  <m:r>
                    <a:rPr lang="en-US" b="0" i="1">
                      <a:latin typeface="Cambria Math" panose="02040503050406030204" pitchFamily="18" charset="0"/>
                    </a:rPr>
                    <m:t>𝑁</m:t>
                  </m:r>
                </m:oMath>
              </a14:m>
              <a:endParaRPr lang="en-US"/>
            </a:p>
          </dgm:t>
        </dgm:pt>
      </mc:Choice>
      <mc:Fallback xmlns="">
        <dgm:pt modelId="{552E8321-EF95-8C41-8225-D650303850EB}">
          <dgm:prSet/>
          <dgm:spPr/>
          <dgm:t>
            <a:bodyPr/>
            <a:lstStyle/>
            <a:p>
              <a:r>
                <a:rPr lang="en-US"/>
                <a:t>Weight of one particle = </a:t>
              </a:r>
              <a:r>
                <a:rPr lang="en-US" b="0" i="0">
                  <a:latin typeface="Cambria Math" panose="02040503050406030204" pitchFamily="18" charset="0"/>
                </a:rPr>
                <a:t>5.57×10^(−12)  𝑁</a:t>
              </a:r>
              <a:endParaRPr lang="en-US"/>
            </a:p>
          </dgm:t>
        </dgm:pt>
      </mc:Fallback>
    </mc:AlternateContent>
    <dgm:pt modelId="{08F0C901-64EA-8247-82EE-AB8F91D6BE97}" type="parTrans" cxnId="{AFCC72EE-CD61-094C-9581-1B46B6345BEF}">
      <dgm:prSet/>
      <dgm:spPr/>
      <dgm:t>
        <a:bodyPr/>
        <a:lstStyle/>
        <a:p>
          <a:endParaRPr lang="en-US"/>
        </a:p>
      </dgm:t>
    </dgm:pt>
    <dgm:pt modelId="{2C8A308C-0711-7F43-B5D2-3A44FD532C26}" type="sibTrans" cxnId="{AFCC72EE-CD61-094C-9581-1B46B6345BEF}">
      <dgm:prSet/>
      <dgm:spPr/>
      <dgm:t>
        <a:bodyPr/>
        <a:lstStyle/>
        <a:p>
          <a:endParaRPr lang="en-US"/>
        </a:p>
      </dgm:t>
    </dgm:pt>
    <dgm:pt modelId="{90BE3240-14FE-FF4D-ADB7-FA1E5D82E8BC}">
      <dgm:prSet/>
      <dgm:spPr/>
      <dgm:t>
        <a:bodyPr/>
        <a:lstStyle/>
        <a:p>
          <a:r>
            <a:rPr lang="en-US"/>
            <a:t>Velocity of fan = 2.57 m/s</a:t>
          </a:r>
        </a:p>
      </dgm:t>
    </dgm:pt>
    <dgm:pt modelId="{79C7051D-46C8-1843-A1C5-9DF26AB02D3D}" type="parTrans" cxnId="{F9F71F3F-875D-0C40-BC94-578F2DEBA364}">
      <dgm:prSet/>
      <dgm:spPr/>
      <dgm:t>
        <a:bodyPr/>
        <a:lstStyle/>
        <a:p>
          <a:endParaRPr lang="en-US"/>
        </a:p>
      </dgm:t>
    </dgm:pt>
    <dgm:pt modelId="{BE2DD7CE-9B86-C140-9013-7FD493DF5D5E}" type="sibTrans" cxnId="{F9F71F3F-875D-0C40-BC94-578F2DEBA364}">
      <dgm:prSet/>
      <dgm:spPr/>
      <dgm:t>
        <a:bodyPr/>
        <a:lstStyle/>
        <a:p>
          <a:endParaRPr lang="en-US"/>
        </a:p>
      </dgm:t>
    </dgm:pt>
    <mc:AlternateContent xmlns:mc="http://schemas.openxmlformats.org/markup-compatibility/2006" xmlns:a14="http://schemas.microsoft.com/office/drawing/2010/main">
      <mc:Choice Requires="a14">
        <dgm:pt modelId="{D1B70BC2-FF06-0643-95F2-172498656367}">
          <dgm:prSet/>
          <dgm:spPr/>
          <dgm:t>
            <a:bodyPr/>
            <a:lstStyle/>
            <a:p>
              <a:r>
                <a:rPr lang="en-US"/>
                <a:t>Drag force on particle = </a:t>
              </a:r>
              <a14:m>
                <m:oMath xmlns:m="http://schemas.openxmlformats.org/officeDocument/2006/math">
                  <m:r>
                    <a:rPr lang="en-US" b="0" i="1">
                      <a:latin typeface="Cambria Math" panose="02040503050406030204" pitchFamily="18" charset="0"/>
                    </a:rPr>
                    <m:t>2.79×</m:t>
                  </m:r>
                  <m:sSup>
                    <m:sSupPr>
                      <m:ctrlPr>
                        <a:rPr lang="en-US" b="0"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−11</m:t>
                      </m:r>
                    </m:sup>
                  </m:sSup>
                  <m:r>
                    <a:rPr lang="en-US" b="0" i="0">
                      <a:latin typeface="Cambria Math" panose="02040503050406030204" pitchFamily="18" charset="0"/>
                    </a:rPr>
                    <m:t> </m:t>
                  </m:r>
                  <m:r>
                    <m:rPr>
                      <m:sty m:val="p"/>
                    </m:rPr>
                    <a:rPr lang="en-US" b="0" i="0">
                      <a:latin typeface="Cambria Math" panose="02040503050406030204" pitchFamily="18" charset="0"/>
                    </a:rPr>
                    <m:t>N</m:t>
                  </m:r>
                </m:oMath>
              </a14:m>
              <a:endParaRPr lang="en-US"/>
            </a:p>
          </dgm:t>
        </dgm:pt>
      </mc:Choice>
      <mc:Fallback xmlns="">
        <dgm:pt modelId="{D1B70BC2-FF06-0643-95F2-172498656367}">
          <dgm:prSet/>
          <dgm:spPr/>
          <dgm:t>
            <a:bodyPr/>
            <a:lstStyle/>
            <a:p>
              <a:r>
                <a:rPr lang="en-US"/>
                <a:t>Drag force on particle = </a:t>
              </a:r>
              <a:r>
                <a:rPr lang="en-US" b="0" i="0">
                  <a:latin typeface="Cambria Math" panose="02040503050406030204" pitchFamily="18" charset="0"/>
                </a:rPr>
                <a:t>2.79×10^(−11)  N</a:t>
              </a:r>
              <a:endParaRPr lang="en-US"/>
            </a:p>
          </dgm:t>
        </dgm:pt>
      </mc:Fallback>
    </mc:AlternateContent>
    <dgm:pt modelId="{ECD20C32-047C-6F45-941A-AB7A61BD9ADA}" type="parTrans" cxnId="{4676829B-A95F-F849-A04E-0B2C5E595B9B}">
      <dgm:prSet/>
      <dgm:spPr/>
      <dgm:t>
        <a:bodyPr/>
        <a:lstStyle/>
        <a:p>
          <a:endParaRPr lang="en-US"/>
        </a:p>
      </dgm:t>
    </dgm:pt>
    <dgm:pt modelId="{18E5914D-57D5-EA43-99E9-539D8584BBE2}" type="sibTrans" cxnId="{4676829B-A95F-F849-A04E-0B2C5E595B9B}">
      <dgm:prSet/>
      <dgm:spPr/>
      <dgm:t>
        <a:bodyPr/>
        <a:lstStyle/>
        <a:p>
          <a:endParaRPr lang="en-US"/>
        </a:p>
      </dgm:t>
    </dgm:pt>
    <dgm:pt modelId="{D2FD48EE-61F4-734A-B3AC-E0C0E1D218C9}" type="pres">
      <dgm:prSet presAssocID="{6A4B05A6-86C4-5D49-8C34-73A0A57294EB}" presName="linear" presStyleCnt="0">
        <dgm:presLayoutVars>
          <dgm:animLvl val="lvl"/>
          <dgm:resizeHandles val="exact"/>
        </dgm:presLayoutVars>
      </dgm:prSet>
      <dgm:spPr/>
    </dgm:pt>
    <dgm:pt modelId="{66463606-372B-774F-9C36-CF4AA506E7AC}" type="pres">
      <dgm:prSet presAssocID="{F43BBFB9-F89D-2142-919A-95A0D53429B7}" presName="parentText" presStyleLbl="node1" presStyleIdx="0" presStyleCnt="7">
        <dgm:presLayoutVars>
          <dgm:chMax val="0"/>
          <dgm:bulletEnabled val="1"/>
        </dgm:presLayoutVars>
      </dgm:prSet>
      <dgm:spPr/>
    </dgm:pt>
    <dgm:pt modelId="{49E4054C-07B5-7847-B2D7-7F92555FC47E}" type="pres">
      <dgm:prSet presAssocID="{D6E99D69-FC7A-6A44-951C-BAB4467FA31F}" presName="spacer" presStyleCnt="0"/>
      <dgm:spPr/>
    </dgm:pt>
    <dgm:pt modelId="{6BED50E5-BC4C-A540-955E-24162876E9F0}" type="pres">
      <dgm:prSet presAssocID="{56D67080-858B-0E43-AC69-F94628C54F28}" presName="parentText" presStyleLbl="node1" presStyleIdx="1" presStyleCnt="7">
        <dgm:presLayoutVars>
          <dgm:chMax val="0"/>
          <dgm:bulletEnabled val="1"/>
        </dgm:presLayoutVars>
      </dgm:prSet>
      <dgm:spPr/>
    </dgm:pt>
    <dgm:pt modelId="{92C7F975-B379-B846-AC9A-25CB55101FB4}" type="pres">
      <dgm:prSet presAssocID="{B77F9907-B26E-3242-B2C9-A42A9B6B7DE9}" presName="spacer" presStyleCnt="0"/>
      <dgm:spPr/>
    </dgm:pt>
    <dgm:pt modelId="{3F910169-3C69-1041-A137-802D497F0D4A}" type="pres">
      <dgm:prSet presAssocID="{362C41DC-1A15-6F43-A043-B18573A1687B}" presName="parentText" presStyleLbl="node1" presStyleIdx="2" presStyleCnt="7">
        <dgm:presLayoutVars>
          <dgm:chMax val="0"/>
          <dgm:bulletEnabled val="1"/>
        </dgm:presLayoutVars>
      </dgm:prSet>
      <dgm:spPr/>
    </dgm:pt>
    <dgm:pt modelId="{DF85BD2B-FA09-214A-9054-A617CED34A83}" type="pres">
      <dgm:prSet presAssocID="{53EB958F-DF32-BA4C-B5F9-66E1EDF87028}" presName="spacer" presStyleCnt="0"/>
      <dgm:spPr/>
    </dgm:pt>
    <dgm:pt modelId="{07157DA2-28A5-D146-A88A-F875DED0DDEF}" type="pres">
      <dgm:prSet presAssocID="{740DCAEF-51E3-4244-9B95-472CA2C347A2}" presName="parentText" presStyleLbl="node1" presStyleIdx="3" presStyleCnt="7">
        <dgm:presLayoutVars>
          <dgm:chMax val="0"/>
          <dgm:bulletEnabled val="1"/>
        </dgm:presLayoutVars>
      </dgm:prSet>
      <dgm:spPr/>
    </dgm:pt>
    <dgm:pt modelId="{308144F4-A675-BA4E-A47E-DF5C9BB48279}" type="pres">
      <dgm:prSet presAssocID="{898FD77C-D51B-D743-8B30-B12EF122E107}" presName="spacer" presStyleCnt="0"/>
      <dgm:spPr/>
    </dgm:pt>
    <dgm:pt modelId="{B82A31F4-2BE9-974C-8290-D20AAE687096}" type="pres">
      <dgm:prSet presAssocID="{552E8321-EF95-8C41-8225-D650303850EB}" presName="parentText" presStyleLbl="node1" presStyleIdx="4" presStyleCnt="7">
        <dgm:presLayoutVars>
          <dgm:chMax val="0"/>
          <dgm:bulletEnabled val="1"/>
        </dgm:presLayoutVars>
      </dgm:prSet>
      <dgm:spPr/>
    </dgm:pt>
    <dgm:pt modelId="{67A3E12A-B003-594E-8A33-1AB4F7123F47}" type="pres">
      <dgm:prSet presAssocID="{2C8A308C-0711-7F43-B5D2-3A44FD532C26}" presName="spacer" presStyleCnt="0"/>
      <dgm:spPr/>
    </dgm:pt>
    <dgm:pt modelId="{26AD3F80-C02B-954C-9E03-270EC49F39FB}" type="pres">
      <dgm:prSet presAssocID="{90BE3240-14FE-FF4D-ADB7-FA1E5D82E8BC}" presName="parentText" presStyleLbl="node1" presStyleIdx="5" presStyleCnt="7">
        <dgm:presLayoutVars>
          <dgm:chMax val="0"/>
          <dgm:bulletEnabled val="1"/>
        </dgm:presLayoutVars>
      </dgm:prSet>
      <dgm:spPr/>
    </dgm:pt>
    <dgm:pt modelId="{104A7CC1-3EAC-C64E-967B-0208D9423B14}" type="pres">
      <dgm:prSet presAssocID="{BE2DD7CE-9B86-C140-9013-7FD493DF5D5E}" presName="spacer" presStyleCnt="0"/>
      <dgm:spPr/>
    </dgm:pt>
    <dgm:pt modelId="{AEB00826-E2FC-1E49-B6C4-3A1A6D87B82C}" type="pres">
      <dgm:prSet presAssocID="{D1B70BC2-FF06-0643-95F2-172498656367}" presName="parentText" presStyleLbl="node1" presStyleIdx="6" presStyleCnt="7">
        <dgm:presLayoutVars>
          <dgm:chMax val="0"/>
          <dgm:bulletEnabled val="1"/>
        </dgm:presLayoutVars>
      </dgm:prSet>
      <dgm:spPr/>
    </dgm:pt>
  </dgm:ptLst>
  <dgm:cxnLst>
    <dgm:cxn modelId="{BA7B180B-40E1-2A40-8520-0E29DDDF6CDE}" type="presOf" srcId="{F43BBFB9-F89D-2142-919A-95A0D53429B7}" destId="{66463606-372B-774F-9C36-CF4AA506E7AC}" srcOrd="0" destOrd="0" presId="urn:microsoft.com/office/officeart/2005/8/layout/vList2"/>
    <dgm:cxn modelId="{A982AF16-FC41-3D49-B885-3D45307E0135}" srcId="{6A4B05A6-86C4-5D49-8C34-73A0A57294EB}" destId="{362C41DC-1A15-6F43-A043-B18573A1687B}" srcOrd="2" destOrd="0" parTransId="{9AAFB672-F0CB-E043-AE19-04B8DBC9CE47}" sibTransId="{53EB958F-DF32-BA4C-B5F9-66E1EDF87028}"/>
    <dgm:cxn modelId="{BD714229-B606-A14D-A99E-561DF1F6CB9C}" type="presOf" srcId="{362C41DC-1A15-6F43-A043-B18573A1687B}" destId="{3F910169-3C69-1041-A137-802D497F0D4A}" srcOrd="0" destOrd="0" presId="urn:microsoft.com/office/officeart/2005/8/layout/vList2"/>
    <dgm:cxn modelId="{F9F71F3F-875D-0C40-BC94-578F2DEBA364}" srcId="{6A4B05A6-86C4-5D49-8C34-73A0A57294EB}" destId="{90BE3240-14FE-FF4D-ADB7-FA1E5D82E8BC}" srcOrd="5" destOrd="0" parTransId="{79C7051D-46C8-1843-A1C5-9DF26AB02D3D}" sibTransId="{BE2DD7CE-9B86-C140-9013-7FD493DF5D5E}"/>
    <dgm:cxn modelId="{130AB570-ADFA-294E-B987-BC3819BAC56F}" srcId="{6A4B05A6-86C4-5D49-8C34-73A0A57294EB}" destId="{F43BBFB9-F89D-2142-919A-95A0D53429B7}" srcOrd="0" destOrd="0" parTransId="{0907E12B-CC7B-EC45-81AE-E05C4C3A7600}" sibTransId="{D6E99D69-FC7A-6A44-951C-BAB4467FA31F}"/>
    <dgm:cxn modelId="{3469F858-2E76-AD47-9698-8544FAC293DC}" type="presOf" srcId="{740DCAEF-51E3-4244-9B95-472CA2C347A2}" destId="{07157DA2-28A5-D146-A88A-F875DED0DDEF}" srcOrd="0" destOrd="0" presId="urn:microsoft.com/office/officeart/2005/8/layout/vList2"/>
    <dgm:cxn modelId="{0ACAE98D-AE54-104E-A094-54953B8407A6}" type="presOf" srcId="{552E8321-EF95-8C41-8225-D650303850EB}" destId="{B82A31F4-2BE9-974C-8290-D20AAE687096}" srcOrd="0" destOrd="0" presId="urn:microsoft.com/office/officeart/2005/8/layout/vList2"/>
    <dgm:cxn modelId="{4676829B-A95F-F849-A04E-0B2C5E595B9B}" srcId="{6A4B05A6-86C4-5D49-8C34-73A0A57294EB}" destId="{D1B70BC2-FF06-0643-95F2-172498656367}" srcOrd="6" destOrd="0" parTransId="{ECD20C32-047C-6F45-941A-AB7A61BD9ADA}" sibTransId="{18E5914D-57D5-EA43-99E9-539D8584BBE2}"/>
    <dgm:cxn modelId="{7722CFB4-98E0-EB4E-93A6-62DB0E7F1B17}" type="presOf" srcId="{56D67080-858B-0E43-AC69-F94628C54F28}" destId="{6BED50E5-BC4C-A540-955E-24162876E9F0}" srcOrd="0" destOrd="0" presId="urn:microsoft.com/office/officeart/2005/8/layout/vList2"/>
    <dgm:cxn modelId="{F08FCBB5-FD4D-5743-8EB7-FFE9B94CAFCF}" type="presOf" srcId="{90BE3240-14FE-FF4D-ADB7-FA1E5D82E8BC}" destId="{26AD3F80-C02B-954C-9E03-270EC49F39FB}" srcOrd="0" destOrd="0" presId="urn:microsoft.com/office/officeart/2005/8/layout/vList2"/>
    <dgm:cxn modelId="{48141BD4-A36B-384C-9C63-141A4C20ED70}" srcId="{6A4B05A6-86C4-5D49-8C34-73A0A57294EB}" destId="{56D67080-858B-0E43-AC69-F94628C54F28}" srcOrd="1" destOrd="0" parTransId="{BD8E56CE-A249-FB43-B26F-3BF294007430}" sibTransId="{B77F9907-B26E-3242-B2C9-A42A9B6B7DE9}"/>
    <dgm:cxn modelId="{93F4E1D5-1395-6541-9D28-B3CB8F43D595}" type="presOf" srcId="{D1B70BC2-FF06-0643-95F2-172498656367}" destId="{AEB00826-E2FC-1E49-B6C4-3A1A6D87B82C}" srcOrd="0" destOrd="0" presId="urn:microsoft.com/office/officeart/2005/8/layout/vList2"/>
    <dgm:cxn modelId="{AFCC72EE-CD61-094C-9581-1B46B6345BEF}" srcId="{6A4B05A6-86C4-5D49-8C34-73A0A57294EB}" destId="{552E8321-EF95-8C41-8225-D650303850EB}" srcOrd="4" destOrd="0" parTransId="{08F0C901-64EA-8247-82EE-AB8F91D6BE97}" sibTransId="{2C8A308C-0711-7F43-B5D2-3A44FD532C26}"/>
    <dgm:cxn modelId="{BF62A6F7-17D7-A246-B94D-D609137D6548}" type="presOf" srcId="{6A4B05A6-86C4-5D49-8C34-73A0A57294EB}" destId="{D2FD48EE-61F4-734A-B3AC-E0C0E1D218C9}" srcOrd="0" destOrd="0" presId="urn:microsoft.com/office/officeart/2005/8/layout/vList2"/>
    <dgm:cxn modelId="{7B8A05FB-5FE9-0F41-9A44-6EEDC34728DA}" srcId="{6A4B05A6-86C4-5D49-8C34-73A0A57294EB}" destId="{740DCAEF-51E3-4244-9B95-472CA2C347A2}" srcOrd="3" destOrd="0" parTransId="{AFC3971B-BED6-724D-B75F-8568944893E8}" sibTransId="{898FD77C-D51B-D743-8B30-B12EF122E107}"/>
    <dgm:cxn modelId="{1AE60F56-0CD9-8044-BE6F-AD65308F0DB8}" type="presParOf" srcId="{D2FD48EE-61F4-734A-B3AC-E0C0E1D218C9}" destId="{66463606-372B-774F-9C36-CF4AA506E7AC}" srcOrd="0" destOrd="0" presId="urn:microsoft.com/office/officeart/2005/8/layout/vList2"/>
    <dgm:cxn modelId="{B2C68937-9328-244C-AB98-795EA79FF310}" type="presParOf" srcId="{D2FD48EE-61F4-734A-B3AC-E0C0E1D218C9}" destId="{49E4054C-07B5-7847-B2D7-7F92555FC47E}" srcOrd="1" destOrd="0" presId="urn:microsoft.com/office/officeart/2005/8/layout/vList2"/>
    <dgm:cxn modelId="{629115ED-5CC6-1A49-B6A9-0B90D9F01DB5}" type="presParOf" srcId="{D2FD48EE-61F4-734A-B3AC-E0C0E1D218C9}" destId="{6BED50E5-BC4C-A540-955E-24162876E9F0}" srcOrd="2" destOrd="0" presId="urn:microsoft.com/office/officeart/2005/8/layout/vList2"/>
    <dgm:cxn modelId="{F7C68F41-E3DE-5047-AD8E-B7F6D400D8C4}" type="presParOf" srcId="{D2FD48EE-61F4-734A-B3AC-E0C0E1D218C9}" destId="{92C7F975-B379-B846-AC9A-25CB55101FB4}" srcOrd="3" destOrd="0" presId="urn:microsoft.com/office/officeart/2005/8/layout/vList2"/>
    <dgm:cxn modelId="{A47FA9F7-C97F-1F42-BFB0-9F2DF3783242}" type="presParOf" srcId="{D2FD48EE-61F4-734A-B3AC-E0C0E1D218C9}" destId="{3F910169-3C69-1041-A137-802D497F0D4A}" srcOrd="4" destOrd="0" presId="urn:microsoft.com/office/officeart/2005/8/layout/vList2"/>
    <dgm:cxn modelId="{3E608CA7-821D-7E46-8D9D-6B3D64DC04C0}" type="presParOf" srcId="{D2FD48EE-61F4-734A-B3AC-E0C0E1D218C9}" destId="{DF85BD2B-FA09-214A-9054-A617CED34A83}" srcOrd="5" destOrd="0" presId="urn:microsoft.com/office/officeart/2005/8/layout/vList2"/>
    <dgm:cxn modelId="{8AEB1D1E-7645-2244-8350-DD2F9BD2133F}" type="presParOf" srcId="{D2FD48EE-61F4-734A-B3AC-E0C0E1D218C9}" destId="{07157DA2-28A5-D146-A88A-F875DED0DDEF}" srcOrd="6" destOrd="0" presId="urn:microsoft.com/office/officeart/2005/8/layout/vList2"/>
    <dgm:cxn modelId="{63E39D48-F3E2-194F-9E61-D79CE5845EAD}" type="presParOf" srcId="{D2FD48EE-61F4-734A-B3AC-E0C0E1D218C9}" destId="{308144F4-A675-BA4E-A47E-DF5C9BB48279}" srcOrd="7" destOrd="0" presId="urn:microsoft.com/office/officeart/2005/8/layout/vList2"/>
    <dgm:cxn modelId="{99D35BFA-519F-5E4B-9866-2F3D2B3E4860}" type="presParOf" srcId="{D2FD48EE-61F4-734A-B3AC-E0C0E1D218C9}" destId="{B82A31F4-2BE9-974C-8290-D20AAE687096}" srcOrd="8" destOrd="0" presId="urn:microsoft.com/office/officeart/2005/8/layout/vList2"/>
    <dgm:cxn modelId="{58F88A7A-5BDC-8D4F-A139-AAB78F265A3C}" type="presParOf" srcId="{D2FD48EE-61F4-734A-B3AC-E0C0E1D218C9}" destId="{67A3E12A-B003-594E-8A33-1AB4F7123F47}" srcOrd="9" destOrd="0" presId="urn:microsoft.com/office/officeart/2005/8/layout/vList2"/>
    <dgm:cxn modelId="{A9CDE250-B52A-D240-AB52-BBE19F3279B4}" type="presParOf" srcId="{D2FD48EE-61F4-734A-B3AC-E0C0E1D218C9}" destId="{26AD3F80-C02B-954C-9E03-270EC49F39FB}" srcOrd="10" destOrd="0" presId="urn:microsoft.com/office/officeart/2005/8/layout/vList2"/>
    <dgm:cxn modelId="{23202DA3-DF63-EC4A-9048-8D265DD449E1}" type="presParOf" srcId="{D2FD48EE-61F4-734A-B3AC-E0C0E1D218C9}" destId="{104A7CC1-3EAC-C64E-967B-0208D9423B14}" srcOrd="11" destOrd="0" presId="urn:microsoft.com/office/officeart/2005/8/layout/vList2"/>
    <dgm:cxn modelId="{192861F1-F7AF-C847-8381-D2F61FBBB2B5}" type="presParOf" srcId="{D2FD48EE-61F4-734A-B3AC-E0C0E1D218C9}" destId="{AEB00826-E2FC-1E49-B6C4-3A1A6D87B82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4B05A6-86C4-5D49-8C34-73A0A57294EB}"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F43BBFB9-F89D-2142-919A-95A0D53429B7}">
      <dgm:prSet/>
      <dgm:spPr/>
      <dgm:t>
        <a:bodyPr/>
        <a:lstStyle/>
        <a:p>
          <a:r>
            <a:rPr lang="en-US"/>
            <a:t>Density of simulant = 3.16 g/cc </a:t>
          </a:r>
        </a:p>
      </dgm:t>
    </dgm:pt>
    <dgm:pt modelId="{0907E12B-CC7B-EC45-81AE-E05C4C3A7600}" type="parTrans" cxnId="{130AB570-ADFA-294E-B987-BC3819BAC56F}">
      <dgm:prSet/>
      <dgm:spPr/>
      <dgm:t>
        <a:bodyPr/>
        <a:lstStyle/>
        <a:p>
          <a:endParaRPr lang="en-US"/>
        </a:p>
      </dgm:t>
    </dgm:pt>
    <dgm:pt modelId="{D6E99D69-FC7A-6A44-951C-BAB4467FA31F}" type="sibTrans" cxnId="{130AB570-ADFA-294E-B987-BC3819BAC56F}">
      <dgm:prSet/>
      <dgm:spPr/>
      <dgm:t>
        <a:bodyPr/>
        <a:lstStyle/>
        <a:p>
          <a:endParaRPr lang="en-US"/>
        </a:p>
      </dgm:t>
    </dgm:pt>
    <dgm:pt modelId="{56D67080-858B-0E43-AC69-F94628C54F28}">
      <dgm:prSet/>
      <dgm:spPr>
        <a:blipFill>
          <a:blip xmlns:r="http://schemas.openxmlformats.org/officeDocument/2006/relationships" r:embed="rId1"/>
          <a:stretch>
            <a:fillRect l="-824" b="-8333"/>
          </a:stretch>
        </a:blipFill>
      </dgm:spPr>
      <dgm:t>
        <a:bodyPr/>
        <a:lstStyle/>
        <a:p>
          <a:r>
            <a:rPr lang="en-US">
              <a:noFill/>
            </a:rPr>
            <a:t> </a:t>
          </a:r>
        </a:p>
      </dgm:t>
    </dgm:pt>
    <dgm:pt modelId="{BD8E56CE-A249-FB43-B26F-3BF294007430}" type="parTrans" cxnId="{48141BD4-A36B-384C-9C63-141A4C20ED70}">
      <dgm:prSet/>
      <dgm:spPr/>
      <dgm:t>
        <a:bodyPr/>
        <a:lstStyle/>
        <a:p>
          <a:endParaRPr lang="en-US"/>
        </a:p>
      </dgm:t>
    </dgm:pt>
    <dgm:pt modelId="{B77F9907-B26E-3242-B2C9-A42A9B6B7DE9}" type="sibTrans" cxnId="{48141BD4-A36B-384C-9C63-141A4C20ED70}">
      <dgm:prSet/>
      <dgm:spPr/>
      <dgm:t>
        <a:bodyPr/>
        <a:lstStyle/>
        <a:p>
          <a:endParaRPr lang="en-US"/>
        </a:p>
      </dgm:t>
    </dgm:pt>
    <dgm:pt modelId="{362C41DC-1A15-6F43-A043-B18573A1687B}">
      <dgm:prSet/>
      <dgm:spPr>
        <a:blipFill>
          <a:blip xmlns:r="http://schemas.openxmlformats.org/officeDocument/2006/relationships" r:embed="rId2"/>
          <a:stretch>
            <a:fillRect l="-824" b="-8434"/>
          </a:stretch>
        </a:blipFill>
      </dgm:spPr>
      <dgm:t>
        <a:bodyPr/>
        <a:lstStyle/>
        <a:p>
          <a:r>
            <a:rPr lang="en-US">
              <a:noFill/>
            </a:rPr>
            <a:t> </a:t>
          </a:r>
        </a:p>
      </dgm:t>
    </dgm:pt>
    <dgm:pt modelId="{9AAFB672-F0CB-E043-AE19-04B8DBC9CE47}" type="parTrans" cxnId="{A982AF16-FC41-3D49-B885-3D45307E0135}">
      <dgm:prSet/>
      <dgm:spPr/>
      <dgm:t>
        <a:bodyPr/>
        <a:lstStyle/>
        <a:p>
          <a:endParaRPr lang="en-US"/>
        </a:p>
      </dgm:t>
    </dgm:pt>
    <dgm:pt modelId="{53EB958F-DF32-BA4C-B5F9-66E1EDF87028}" type="sibTrans" cxnId="{A982AF16-FC41-3D49-B885-3D45307E0135}">
      <dgm:prSet/>
      <dgm:spPr/>
      <dgm:t>
        <a:bodyPr/>
        <a:lstStyle/>
        <a:p>
          <a:endParaRPr lang="en-US"/>
        </a:p>
      </dgm:t>
    </dgm:pt>
    <dgm:pt modelId="{740DCAEF-51E3-4244-9B95-472CA2C347A2}">
      <dgm:prSet/>
      <dgm:spPr>
        <a:blipFill>
          <a:blip xmlns:r="http://schemas.openxmlformats.org/officeDocument/2006/relationships" r:embed="rId3"/>
          <a:stretch>
            <a:fillRect l="-824" b="-8434"/>
          </a:stretch>
        </a:blipFill>
      </dgm:spPr>
      <dgm:t>
        <a:bodyPr/>
        <a:lstStyle/>
        <a:p>
          <a:r>
            <a:rPr lang="en-US">
              <a:noFill/>
            </a:rPr>
            <a:t> </a:t>
          </a:r>
        </a:p>
      </dgm:t>
    </dgm:pt>
    <dgm:pt modelId="{AFC3971B-BED6-724D-B75F-8568944893E8}" type="parTrans" cxnId="{7B8A05FB-5FE9-0F41-9A44-6EEDC34728DA}">
      <dgm:prSet/>
      <dgm:spPr/>
      <dgm:t>
        <a:bodyPr/>
        <a:lstStyle/>
        <a:p>
          <a:endParaRPr lang="en-US"/>
        </a:p>
      </dgm:t>
    </dgm:pt>
    <dgm:pt modelId="{898FD77C-D51B-D743-8B30-B12EF122E107}" type="sibTrans" cxnId="{7B8A05FB-5FE9-0F41-9A44-6EEDC34728DA}">
      <dgm:prSet/>
      <dgm:spPr/>
      <dgm:t>
        <a:bodyPr/>
        <a:lstStyle/>
        <a:p>
          <a:endParaRPr lang="en-US"/>
        </a:p>
      </dgm:t>
    </dgm:pt>
    <dgm:pt modelId="{552E8321-EF95-8C41-8225-D650303850EB}">
      <dgm:prSet/>
      <dgm:spPr>
        <a:blipFill>
          <a:blip xmlns:r="http://schemas.openxmlformats.org/officeDocument/2006/relationships" r:embed="rId4"/>
          <a:stretch>
            <a:fillRect l="-824" b="-9639"/>
          </a:stretch>
        </a:blipFill>
      </dgm:spPr>
      <dgm:t>
        <a:bodyPr/>
        <a:lstStyle/>
        <a:p>
          <a:r>
            <a:rPr lang="en-US">
              <a:noFill/>
            </a:rPr>
            <a:t> </a:t>
          </a:r>
        </a:p>
      </dgm:t>
    </dgm:pt>
    <dgm:pt modelId="{08F0C901-64EA-8247-82EE-AB8F91D6BE97}" type="parTrans" cxnId="{AFCC72EE-CD61-094C-9581-1B46B6345BEF}">
      <dgm:prSet/>
      <dgm:spPr/>
      <dgm:t>
        <a:bodyPr/>
        <a:lstStyle/>
        <a:p>
          <a:endParaRPr lang="en-US"/>
        </a:p>
      </dgm:t>
    </dgm:pt>
    <dgm:pt modelId="{2C8A308C-0711-7F43-B5D2-3A44FD532C26}" type="sibTrans" cxnId="{AFCC72EE-CD61-094C-9581-1B46B6345BEF}">
      <dgm:prSet/>
      <dgm:spPr/>
      <dgm:t>
        <a:bodyPr/>
        <a:lstStyle/>
        <a:p>
          <a:endParaRPr lang="en-US"/>
        </a:p>
      </dgm:t>
    </dgm:pt>
    <dgm:pt modelId="{90BE3240-14FE-FF4D-ADB7-FA1E5D82E8BC}">
      <dgm:prSet/>
      <dgm:spPr/>
      <dgm:t>
        <a:bodyPr/>
        <a:lstStyle/>
        <a:p>
          <a:r>
            <a:rPr lang="en-US"/>
            <a:t>Velocity of fan = 2.57 m/s</a:t>
          </a:r>
        </a:p>
      </dgm:t>
    </dgm:pt>
    <dgm:pt modelId="{79C7051D-46C8-1843-A1C5-9DF26AB02D3D}" type="parTrans" cxnId="{F9F71F3F-875D-0C40-BC94-578F2DEBA364}">
      <dgm:prSet/>
      <dgm:spPr/>
      <dgm:t>
        <a:bodyPr/>
        <a:lstStyle/>
        <a:p>
          <a:endParaRPr lang="en-US"/>
        </a:p>
      </dgm:t>
    </dgm:pt>
    <dgm:pt modelId="{BE2DD7CE-9B86-C140-9013-7FD493DF5D5E}" type="sibTrans" cxnId="{F9F71F3F-875D-0C40-BC94-578F2DEBA364}">
      <dgm:prSet/>
      <dgm:spPr/>
      <dgm:t>
        <a:bodyPr/>
        <a:lstStyle/>
        <a:p>
          <a:endParaRPr lang="en-US"/>
        </a:p>
      </dgm:t>
    </dgm:pt>
    <dgm:pt modelId="{D1B70BC2-FF06-0643-95F2-172498656367}">
      <dgm:prSet/>
      <dgm:spPr>
        <a:blipFill>
          <a:blip xmlns:r="http://schemas.openxmlformats.org/officeDocument/2006/relationships" r:embed="rId5"/>
          <a:stretch>
            <a:fillRect l="-824" b="-8333"/>
          </a:stretch>
        </a:blipFill>
      </dgm:spPr>
      <dgm:t>
        <a:bodyPr/>
        <a:lstStyle/>
        <a:p>
          <a:r>
            <a:rPr lang="en-US">
              <a:noFill/>
            </a:rPr>
            <a:t> </a:t>
          </a:r>
        </a:p>
      </dgm:t>
    </dgm:pt>
    <dgm:pt modelId="{ECD20C32-047C-6F45-941A-AB7A61BD9ADA}" type="parTrans" cxnId="{4676829B-A95F-F849-A04E-0B2C5E595B9B}">
      <dgm:prSet/>
      <dgm:spPr/>
      <dgm:t>
        <a:bodyPr/>
        <a:lstStyle/>
        <a:p>
          <a:endParaRPr lang="en-US"/>
        </a:p>
      </dgm:t>
    </dgm:pt>
    <dgm:pt modelId="{18E5914D-57D5-EA43-99E9-539D8584BBE2}" type="sibTrans" cxnId="{4676829B-A95F-F849-A04E-0B2C5E595B9B}">
      <dgm:prSet/>
      <dgm:spPr/>
      <dgm:t>
        <a:bodyPr/>
        <a:lstStyle/>
        <a:p>
          <a:endParaRPr lang="en-US"/>
        </a:p>
      </dgm:t>
    </dgm:pt>
    <dgm:pt modelId="{D2FD48EE-61F4-734A-B3AC-E0C0E1D218C9}" type="pres">
      <dgm:prSet presAssocID="{6A4B05A6-86C4-5D49-8C34-73A0A57294EB}" presName="linear" presStyleCnt="0">
        <dgm:presLayoutVars>
          <dgm:animLvl val="lvl"/>
          <dgm:resizeHandles val="exact"/>
        </dgm:presLayoutVars>
      </dgm:prSet>
      <dgm:spPr/>
    </dgm:pt>
    <dgm:pt modelId="{66463606-372B-774F-9C36-CF4AA506E7AC}" type="pres">
      <dgm:prSet presAssocID="{F43BBFB9-F89D-2142-919A-95A0D53429B7}" presName="parentText" presStyleLbl="node1" presStyleIdx="0" presStyleCnt="7">
        <dgm:presLayoutVars>
          <dgm:chMax val="0"/>
          <dgm:bulletEnabled val="1"/>
        </dgm:presLayoutVars>
      </dgm:prSet>
      <dgm:spPr/>
    </dgm:pt>
    <dgm:pt modelId="{49E4054C-07B5-7847-B2D7-7F92555FC47E}" type="pres">
      <dgm:prSet presAssocID="{D6E99D69-FC7A-6A44-951C-BAB4467FA31F}" presName="spacer" presStyleCnt="0"/>
      <dgm:spPr/>
    </dgm:pt>
    <dgm:pt modelId="{6BED50E5-BC4C-A540-955E-24162876E9F0}" type="pres">
      <dgm:prSet presAssocID="{56D67080-858B-0E43-AC69-F94628C54F28}" presName="parentText" presStyleLbl="node1" presStyleIdx="1" presStyleCnt="7">
        <dgm:presLayoutVars>
          <dgm:chMax val="0"/>
          <dgm:bulletEnabled val="1"/>
        </dgm:presLayoutVars>
      </dgm:prSet>
      <dgm:spPr/>
    </dgm:pt>
    <dgm:pt modelId="{92C7F975-B379-B846-AC9A-25CB55101FB4}" type="pres">
      <dgm:prSet presAssocID="{B77F9907-B26E-3242-B2C9-A42A9B6B7DE9}" presName="spacer" presStyleCnt="0"/>
      <dgm:spPr/>
    </dgm:pt>
    <dgm:pt modelId="{3F910169-3C69-1041-A137-802D497F0D4A}" type="pres">
      <dgm:prSet presAssocID="{362C41DC-1A15-6F43-A043-B18573A1687B}" presName="parentText" presStyleLbl="node1" presStyleIdx="2" presStyleCnt="7">
        <dgm:presLayoutVars>
          <dgm:chMax val="0"/>
          <dgm:bulletEnabled val="1"/>
        </dgm:presLayoutVars>
      </dgm:prSet>
      <dgm:spPr/>
    </dgm:pt>
    <dgm:pt modelId="{DF85BD2B-FA09-214A-9054-A617CED34A83}" type="pres">
      <dgm:prSet presAssocID="{53EB958F-DF32-BA4C-B5F9-66E1EDF87028}" presName="spacer" presStyleCnt="0"/>
      <dgm:spPr/>
    </dgm:pt>
    <dgm:pt modelId="{07157DA2-28A5-D146-A88A-F875DED0DDEF}" type="pres">
      <dgm:prSet presAssocID="{740DCAEF-51E3-4244-9B95-472CA2C347A2}" presName="parentText" presStyleLbl="node1" presStyleIdx="3" presStyleCnt="7">
        <dgm:presLayoutVars>
          <dgm:chMax val="0"/>
          <dgm:bulletEnabled val="1"/>
        </dgm:presLayoutVars>
      </dgm:prSet>
      <dgm:spPr/>
    </dgm:pt>
    <dgm:pt modelId="{308144F4-A675-BA4E-A47E-DF5C9BB48279}" type="pres">
      <dgm:prSet presAssocID="{898FD77C-D51B-D743-8B30-B12EF122E107}" presName="spacer" presStyleCnt="0"/>
      <dgm:spPr/>
    </dgm:pt>
    <dgm:pt modelId="{B82A31F4-2BE9-974C-8290-D20AAE687096}" type="pres">
      <dgm:prSet presAssocID="{552E8321-EF95-8C41-8225-D650303850EB}" presName="parentText" presStyleLbl="node1" presStyleIdx="4" presStyleCnt="7">
        <dgm:presLayoutVars>
          <dgm:chMax val="0"/>
          <dgm:bulletEnabled val="1"/>
        </dgm:presLayoutVars>
      </dgm:prSet>
      <dgm:spPr/>
    </dgm:pt>
    <dgm:pt modelId="{67A3E12A-B003-594E-8A33-1AB4F7123F47}" type="pres">
      <dgm:prSet presAssocID="{2C8A308C-0711-7F43-B5D2-3A44FD532C26}" presName="spacer" presStyleCnt="0"/>
      <dgm:spPr/>
    </dgm:pt>
    <dgm:pt modelId="{26AD3F80-C02B-954C-9E03-270EC49F39FB}" type="pres">
      <dgm:prSet presAssocID="{90BE3240-14FE-FF4D-ADB7-FA1E5D82E8BC}" presName="parentText" presStyleLbl="node1" presStyleIdx="5" presStyleCnt="7">
        <dgm:presLayoutVars>
          <dgm:chMax val="0"/>
          <dgm:bulletEnabled val="1"/>
        </dgm:presLayoutVars>
      </dgm:prSet>
      <dgm:spPr/>
    </dgm:pt>
    <dgm:pt modelId="{104A7CC1-3EAC-C64E-967B-0208D9423B14}" type="pres">
      <dgm:prSet presAssocID="{BE2DD7CE-9B86-C140-9013-7FD493DF5D5E}" presName="spacer" presStyleCnt="0"/>
      <dgm:spPr/>
    </dgm:pt>
    <dgm:pt modelId="{AEB00826-E2FC-1E49-B6C4-3A1A6D87B82C}" type="pres">
      <dgm:prSet presAssocID="{D1B70BC2-FF06-0643-95F2-172498656367}" presName="parentText" presStyleLbl="node1" presStyleIdx="6" presStyleCnt="7">
        <dgm:presLayoutVars>
          <dgm:chMax val="0"/>
          <dgm:bulletEnabled val="1"/>
        </dgm:presLayoutVars>
      </dgm:prSet>
      <dgm:spPr/>
    </dgm:pt>
  </dgm:ptLst>
  <dgm:cxnLst>
    <dgm:cxn modelId="{BA7B180B-40E1-2A40-8520-0E29DDDF6CDE}" type="presOf" srcId="{F43BBFB9-F89D-2142-919A-95A0D53429B7}" destId="{66463606-372B-774F-9C36-CF4AA506E7AC}" srcOrd="0" destOrd="0" presId="urn:microsoft.com/office/officeart/2005/8/layout/vList2"/>
    <dgm:cxn modelId="{A982AF16-FC41-3D49-B885-3D45307E0135}" srcId="{6A4B05A6-86C4-5D49-8C34-73A0A57294EB}" destId="{362C41DC-1A15-6F43-A043-B18573A1687B}" srcOrd="2" destOrd="0" parTransId="{9AAFB672-F0CB-E043-AE19-04B8DBC9CE47}" sibTransId="{53EB958F-DF32-BA4C-B5F9-66E1EDF87028}"/>
    <dgm:cxn modelId="{BD714229-B606-A14D-A99E-561DF1F6CB9C}" type="presOf" srcId="{362C41DC-1A15-6F43-A043-B18573A1687B}" destId="{3F910169-3C69-1041-A137-802D497F0D4A}" srcOrd="0" destOrd="0" presId="urn:microsoft.com/office/officeart/2005/8/layout/vList2"/>
    <dgm:cxn modelId="{F9F71F3F-875D-0C40-BC94-578F2DEBA364}" srcId="{6A4B05A6-86C4-5D49-8C34-73A0A57294EB}" destId="{90BE3240-14FE-FF4D-ADB7-FA1E5D82E8BC}" srcOrd="5" destOrd="0" parTransId="{79C7051D-46C8-1843-A1C5-9DF26AB02D3D}" sibTransId="{BE2DD7CE-9B86-C140-9013-7FD493DF5D5E}"/>
    <dgm:cxn modelId="{130AB570-ADFA-294E-B987-BC3819BAC56F}" srcId="{6A4B05A6-86C4-5D49-8C34-73A0A57294EB}" destId="{F43BBFB9-F89D-2142-919A-95A0D53429B7}" srcOrd="0" destOrd="0" parTransId="{0907E12B-CC7B-EC45-81AE-E05C4C3A7600}" sibTransId="{D6E99D69-FC7A-6A44-951C-BAB4467FA31F}"/>
    <dgm:cxn modelId="{3469F858-2E76-AD47-9698-8544FAC293DC}" type="presOf" srcId="{740DCAEF-51E3-4244-9B95-472CA2C347A2}" destId="{07157DA2-28A5-D146-A88A-F875DED0DDEF}" srcOrd="0" destOrd="0" presId="urn:microsoft.com/office/officeart/2005/8/layout/vList2"/>
    <dgm:cxn modelId="{0ACAE98D-AE54-104E-A094-54953B8407A6}" type="presOf" srcId="{552E8321-EF95-8C41-8225-D650303850EB}" destId="{B82A31F4-2BE9-974C-8290-D20AAE687096}" srcOrd="0" destOrd="0" presId="urn:microsoft.com/office/officeart/2005/8/layout/vList2"/>
    <dgm:cxn modelId="{4676829B-A95F-F849-A04E-0B2C5E595B9B}" srcId="{6A4B05A6-86C4-5D49-8C34-73A0A57294EB}" destId="{D1B70BC2-FF06-0643-95F2-172498656367}" srcOrd="6" destOrd="0" parTransId="{ECD20C32-047C-6F45-941A-AB7A61BD9ADA}" sibTransId="{18E5914D-57D5-EA43-99E9-539D8584BBE2}"/>
    <dgm:cxn modelId="{7722CFB4-98E0-EB4E-93A6-62DB0E7F1B17}" type="presOf" srcId="{56D67080-858B-0E43-AC69-F94628C54F28}" destId="{6BED50E5-BC4C-A540-955E-24162876E9F0}" srcOrd="0" destOrd="0" presId="urn:microsoft.com/office/officeart/2005/8/layout/vList2"/>
    <dgm:cxn modelId="{F08FCBB5-FD4D-5743-8EB7-FFE9B94CAFCF}" type="presOf" srcId="{90BE3240-14FE-FF4D-ADB7-FA1E5D82E8BC}" destId="{26AD3F80-C02B-954C-9E03-270EC49F39FB}" srcOrd="0" destOrd="0" presId="urn:microsoft.com/office/officeart/2005/8/layout/vList2"/>
    <dgm:cxn modelId="{48141BD4-A36B-384C-9C63-141A4C20ED70}" srcId="{6A4B05A6-86C4-5D49-8C34-73A0A57294EB}" destId="{56D67080-858B-0E43-AC69-F94628C54F28}" srcOrd="1" destOrd="0" parTransId="{BD8E56CE-A249-FB43-B26F-3BF294007430}" sibTransId="{B77F9907-B26E-3242-B2C9-A42A9B6B7DE9}"/>
    <dgm:cxn modelId="{93F4E1D5-1395-6541-9D28-B3CB8F43D595}" type="presOf" srcId="{D1B70BC2-FF06-0643-95F2-172498656367}" destId="{AEB00826-E2FC-1E49-B6C4-3A1A6D87B82C}" srcOrd="0" destOrd="0" presId="urn:microsoft.com/office/officeart/2005/8/layout/vList2"/>
    <dgm:cxn modelId="{AFCC72EE-CD61-094C-9581-1B46B6345BEF}" srcId="{6A4B05A6-86C4-5D49-8C34-73A0A57294EB}" destId="{552E8321-EF95-8C41-8225-D650303850EB}" srcOrd="4" destOrd="0" parTransId="{08F0C901-64EA-8247-82EE-AB8F91D6BE97}" sibTransId="{2C8A308C-0711-7F43-B5D2-3A44FD532C26}"/>
    <dgm:cxn modelId="{BF62A6F7-17D7-A246-B94D-D609137D6548}" type="presOf" srcId="{6A4B05A6-86C4-5D49-8C34-73A0A57294EB}" destId="{D2FD48EE-61F4-734A-B3AC-E0C0E1D218C9}" srcOrd="0" destOrd="0" presId="urn:microsoft.com/office/officeart/2005/8/layout/vList2"/>
    <dgm:cxn modelId="{7B8A05FB-5FE9-0F41-9A44-6EEDC34728DA}" srcId="{6A4B05A6-86C4-5D49-8C34-73A0A57294EB}" destId="{740DCAEF-51E3-4244-9B95-472CA2C347A2}" srcOrd="3" destOrd="0" parTransId="{AFC3971B-BED6-724D-B75F-8568944893E8}" sibTransId="{898FD77C-D51B-D743-8B30-B12EF122E107}"/>
    <dgm:cxn modelId="{1AE60F56-0CD9-8044-BE6F-AD65308F0DB8}" type="presParOf" srcId="{D2FD48EE-61F4-734A-B3AC-E0C0E1D218C9}" destId="{66463606-372B-774F-9C36-CF4AA506E7AC}" srcOrd="0" destOrd="0" presId="urn:microsoft.com/office/officeart/2005/8/layout/vList2"/>
    <dgm:cxn modelId="{B2C68937-9328-244C-AB98-795EA79FF310}" type="presParOf" srcId="{D2FD48EE-61F4-734A-B3AC-E0C0E1D218C9}" destId="{49E4054C-07B5-7847-B2D7-7F92555FC47E}" srcOrd="1" destOrd="0" presId="urn:microsoft.com/office/officeart/2005/8/layout/vList2"/>
    <dgm:cxn modelId="{629115ED-5CC6-1A49-B6A9-0B90D9F01DB5}" type="presParOf" srcId="{D2FD48EE-61F4-734A-B3AC-E0C0E1D218C9}" destId="{6BED50E5-BC4C-A540-955E-24162876E9F0}" srcOrd="2" destOrd="0" presId="urn:microsoft.com/office/officeart/2005/8/layout/vList2"/>
    <dgm:cxn modelId="{F7C68F41-E3DE-5047-AD8E-B7F6D400D8C4}" type="presParOf" srcId="{D2FD48EE-61F4-734A-B3AC-E0C0E1D218C9}" destId="{92C7F975-B379-B846-AC9A-25CB55101FB4}" srcOrd="3" destOrd="0" presId="urn:microsoft.com/office/officeart/2005/8/layout/vList2"/>
    <dgm:cxn modelId="{A47FA9F7-C97F-1F42-BFB0-9F2DF3783242}" type="presParOf" srcId="{D2FD48EE-61F4-734A-B3AC-E0C0E1D218C9}" destId="{3F910169-3C69-1041-A137-802D497F0D4A}" srcOrd="4" destOrd="0" presId="urn:microsoft.com/office/officeart/2005/8/layout/vList2"/>
    <dgm:cxn modelId="{3E608CA7-821D-7E46-8D9D-6B3D64DC04C0}" type="presParOf" srcId="{D2FD48EE-61F4-734A-B3AC-E0C0E1D218C9}" destId="{DF85BD2B-FA09-214A-9054-A617CED34A83}" srcOrd="5" destOrd="0" presId="urn:microsoft.com/office/officeart/2005/8/layout/vList2"/>
    <dgm:cxn modelId="{8AEB1D1E-7645-2244-8350-DD2F9BD2133F}" type="presParOf" srcId="{D2FD48EE-61F4-734A-B3AC-E0C0E1D218C9}" destId="{07157DA2-28A5-D146-A88A-F875DED0DDEF}" srcOrd="6" destOrd="0" presId="urn:microsoft.com/office/officeart/2005/8/layout/vList2"/>
    <dgm:cxn modelId="{63E39D48-F3E2-194F-9E61-D79CE5845EAD}" type="presParOf" srcId="{D2FD48EE-61F4-734A-B3AC-E0C0E1D218C9}" destId="{308144F4-A675-BA4E-A47E-DF5C9BB48279}" srcOrd="7" destOrd="0" presId="urn:microsoft.com/office/officeart/2005/8/layout/vList2"/>
    <dgm:cxn modelId="{99D35BFA-519F-5E4B-9866-2F3D2B3E4860}" type="presParOf" srcId="{D2FD48EE-61F4-734A-B3AC-E0C0E1D218C9}" destId="{B82A31F4-2BE9-974C-8290-D20AAE687096}" srcOrd="8" destOrd="0" presId="urn:microsoft.com/office/officeart/2005/8/layout/vList2"/>
    <dgm:cxn modelId="{58F88A7A-5BDC-8D4F-A139-AAB78F265A3C}" type="presParOf" srcId="{D2FD48EE-61F4-734A-B3AC-E0C0E1D218C9}" destId="{67A3E12A-B003-594E-8A33-1AB4F7123F47}" srcOrd="9" destOrd="0" presId="urn:microsoft.com/office/officeart/2005/8/layout/vList2"/>
    <dgm:cxn modelId="{A9CDE250-B52A-D240-AB52-BBE19F3279B4}" type="presParOf" srcId="{D2FD48EE-61F4-734A-B3AC-E0C0E1D218C9}" destId="{26AD3F80-C02B-954C-9E03-270EC49F39FB}" srcOrd="10" destOrd="0" presId="urn:microsoft.com/office/officeart/2005/8/layout/vList2"/>
    <dgm:cxn modelId="{23202DA3-DF63-EC4A-9048-8D265DD449E1}" type="presParOf" srcId="{D2FD48EE-61F4-734A-B3AC-E0C0E1D218C9}" destId="{104A7CC1-3EAC-C64E-967B-0208D9423B14}" srcOrd="11" destOrd="0" presId="urn:microsoft.com/office/officeart/2005/8/layout/vList2"/>
    <dgm:cxn modelId="{192861F1-F7AF-C847-8381-D2F61FBBB2B5}" type="presParOf" srcId="{D2FD48EE-61F4-734A-B3AC-E0C0E1D218C9}" destId="{AEB00826-E2FC-1E49-B6C4-3A1A6D87B82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F6ADBF-3012-C24B-B4D5-E31A1AA44770}">
      <dsp:nvSpPr>
        <dsp:cNvPr id="0" name=""/>
        <dsp:cNvSpPr/>
      </dsp:nvSpPr>
      <dsp:spPr>
        <a:xfrm>
          <a:off x="4332" y="0"/>
          <a:ext cx="1452748" cy="39076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CFD Model</a:t>
          </a:r>
        </a:p>
      </dsp:txBody>
      <dsp:txXfrm>
        <a:off x="4332" y="1563061"/>
        <a:ext cx="1452748" cy="1563061"/>
      </dsp:txXfrm>
    </dsp:sp>
    <dsp:sp modelId="{AF9E5BFC-D9C2-124F-BC0C-3085E2E14B6C}">
      <dsp:nvSpPr>
        <dsp:cNvPr id="0" name=""/>
        <dsp:cNvSpPr/>
      </dsp:nvSpPr>
      <dsp:spPr>
        <a:xfrm>
          <a:off x="80082" y="234459"/>
          <a:ext cx="1301248" cy="130124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2134B0-4885-ED4D-BAB1-BEF1971399F7}">
      <dsp:nvSpPr>
        <dsp:cNvPr id="0" name=""/>
        <dsp:cNvSpPr/>
      </dsp:nvSpPr>
      <dsp:spPr>
        <a:xfrm>
          <a:off x="1500663" y="0"/>
          <a:ext cx="1452748" cy="39076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Design and Build</a:t>
          </a:r>
        </a:p>
      </dsp:txBody>
      <dsp:txXfrm>
        <a:off x="1500663" y="1563061"/>
        <a:ext cx="1452748" cy="1563061"/>
      </dsp:txXfrm>
    </dsp:sp>
    <dsp:sp modelId="{41CD5629-9474-F84C-B428-00D58A8A6883}">
      <dsp:nvSpPr>
        <dsp:cNvPr id="0" name=""/>
        <dsp:cNvSpPr/>
      </dsp:nvSpPr>
      <dsp:spPr>
        <a:xfrm>
          <a:off x="1576413" y="234459"/>
          <a:ext cx="1301248" cy="130124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954F595-BA72-1B49-BC25-5769C3CCCD37}">
      <dsp:nvSpPr>
        <dsp:cNvPr id="0" name=""/>
        <dsp:cNvSpPr/>
      </dsp:nvSpPr>
      <dsp:spPr>
        <a:xfrm>
          <a:off x="2996994" y="0"/>
          <a:ext cx="1452748" cy="39076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Run Experiment #1</a:t>
          </a:r>
        </a:p>
      </dsp:txBody>
      <dsp:txXfrm>
        <a:off x="2996994" y="1563061"/>
        <a:ext cx="1452748" cy="1563061"/>
      </dsp:txXfrm>
    </dsp:sp>
    <dsp:sp modelId="{A6DB9EAB-A64F-B443-8102-F568406BE175}">
      <dsp:nvSpPr>
        <dsp:cNvPr id="0" name=""/>
        <dsp:cNvSpPr/>
      </dsp:nvSpPr>
      <dsp:spPr>
        <a:xfrm>
          <a:off x="3072744" y="234459"/>
          <a:ext cx="1301248" cy="1301248"/>
        </a:xfrm>
        <a:prstGeom prst="rect">
          <a:avLst/>
        </a:prstGeom>
        <a:blipFill rotWithShape="1">
          <a:blip xmlns:r="http://schemas.openxmlformats.org/officeDocument/2006/relationships" r:embed="rId5"/>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5D1C25E-E2A6-BC4D-8D12-38C36C01035F}">
      <dsp:nvSpPr>
        <dsp:cNvPr id="0" name=""/>
        <dsp:cNvSpPr/>
      </dsp:nvSpPr>
      <dsp:spPr>
        <a:xfrm>
          <a:off x="4493325" y="0"/>
          <a:ext cx="1452748" cy="39076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Evaluate Results and Compare with CFD</a:t>
          </a:r>
        </a:p>
      </dsp:txBody>
      <dsp:txXfrm>
        <a:off x="4493325" y="1563061"/>
        <a:ext cx="1452748" cy="1563061"/>
      </dsp:txXfrm>
    </dsp:sp>
    <dsp:sp modelId="{E78D5BD2-FCB0-0D47-B314-6A0CECD9141C}">
      <dsp:nvSpPr>
        <dsp:cNvPr id="0" name=""/>
        <dsp:cNvSpPr/>
      </dsp:nvSpPr>
      <dsp:spPr>
        <a:xfrm>
          <a:off x="4569075" y="234459"/>
          <a:ext cx="1301248" cy="1301248"/>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52C5D1F-75BF-804B-BA74-14F549F14ACE}">
      <dsp:nvSpPr>
        <dsp:cNvPr id="0" name=""/>
        <dsp:cNvSpPr/>
      </dsp:nvSpPr>
      <dsp:spPr>
        <a:xfrm>
          <a:off x="5989322" y="0"/>
          <a:ext cx="1452748" cy="39076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Refine Glovebox and CFD </a:t>
          </a:r>
        </a:p>
      </dsp:txBody>
      <dsp:txXfrm>
        <a:off x="5989322" y="1563061"/>
        <a:ext cx="1452748" cy="1563061"/>
      </dsp:txXfrm>
    </dsp:sp>
    <dsp:sp modelId="{CCA35607-034A-2C4C-AED5-9EAA86F7790D}">
      <dsp:nvSpPr>
        <dsp:cNvPr id="0" name=""/>
        <dsp:cNvSpPr/>
      </dsp:nvSpPr>
      <dsp:spPr>
        <a:xfrm>
          <a:off x="6065406" y="234459"/>
          <a:ext cx="1301248" cy="1301248"/>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68363E9-CCAE-8C46-8A8D-3106AA38304F}">
      <dsp:nvSpPr>
        <dsp:cNvPr id="0" name=""/>
        <dsp:cNvSpPr/>
      </dsp:nvSpPr>
      <dsp:spPr>
        <a:xfrm>
          <a:off x="7485987" y="0"/>
          <a:ext cx="1452748" cy="39076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Run Experiment #2 </a:t>
          </a:r>
        </a:p>
      </dsp:txBody>
      <dsp:txXfrm>
        <a:off x="7485987" y="1563061"/>
        <a:ext cx="1452748" cy="1563061"/>
      </dsp:txXfrm>
    </dsp:sp>
    <dsp:sp modelId="{113862FC-EBC6-7E47-BAB7-F5E56D5EE973}">
      <dsp:nvSpPr>
        <dsp:cNvPr id="0" name=""/>
        <dsp:cNvSpPr/>
      </dsp:nvSpPr>
      <dsp:spPr>
        <a:xfrm>
          <a:off x="7561737" y="234459"/>
          <a:ext cx="1301248" cy="1301248"/>
        </a:xfrm>
        <a:prstGeom prst="rect">
          <a:avLst/>
        </a:prstGeom>
        <a:blipFill rotWithShape="1">
          <a:blip xmlns:r="http://schemas.openxmlformats.org/officeDocument/2006/relationships" r:embed="rId5"/>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0680902-88CA-EA47-AC1A-1956835BEDA2}">
      <dsp:nvSpPr>
        <dsp:cNvPr id="0" name=""/>
        <dsp:cNvSpPr/>
      </dsp:nvSpPr>
      <dsp:spPr>
        <a:xfrm>
          <a:off x="8982318" y="0"/>
          <a:ext cx="1452748" cy="3907654"/>
        </a:xfrm>
        <a:prstGeom prst="roundRect">
          <a:avLst>
            <a:gd name="adj" fmla="val 10000"/>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l" defTabSz="800100">
            <a:lnSpc>
              <a:spcPct val="90000"/>
            </a:lnSpc>
            <a:spcBef>
              <a:spcPct val="0"/>
            </a:spcBef>
            <a:spcAft>
              <a:spcPct val="35000"/>
            </a:spcAft>
            <a:buNone/>
          </a:pPr>
          <a:r>
            <a:rPr lang="en-US" sz="1800" kern="1200">
              <a:latin typeface="+mn-lt"/>
              <a:cs typeface="Arial" panose="020B0604020202020204" pitchFamily="34" charset="0"/>
            </a:rPr>
            <a:t>Evaluate Results</a:t>
          </a:r>
        </a:p>
      </dsp:txBody>
      <dsp:txXfrm>
        <a:off x="8982318" y="1563061"/>
        <a:ext cx="1452748" cy="1563061"/>
      </dsp:txXfrm>
    </dsp:sp>
    <dsp:sp modelId="{F0FD6439-AC64-9D44-91A9-670F5FB0AEAE}">
      <dsp:nvSpPr>
        <dsp:cNvPr id="0" name=""/>
        <dsp:cNvSpPr/>
      </dsp:nvSpPr>
      <dsp:spPr>
        <a:xfrm>
          <a:off x="9057743" y="234459"/>
          <a:ext cx="1301248" cy="1301248"/>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F36BD88-4339-DA4F-B9D6-017FC029293D}">
      <dsp:nvSpPr>
        <dsp:cNvPr id="0" name=""/>
        <dsp:cNvSpPr/>
      </dsp:nvSpPr>
      <dsp:spPr>
        <a:xfrm>
          <a:off x="417576" y="3126123"/>
          <a:ext cx="9604248" cy="586148"/>
        </a:xfrm>
        <a:prstGeom prst="leftRightArrow">
          <a:avLst/>
        </a:prstGeom>
        <a:solidFill>
          <a:schemeClr val="bg1"/>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E8037-BC4B-430A-8D1B-68A432E2830D}">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rgbClr val="EE7624"/>
          </a:solidFill>
          <a:prstDash val="solid"/>
          <a:miter lim="800000"/>
        </a:ln>
        <a:effectLst/>
      </dsp:spPr>
      <dsp:style>
        <a:lnRef idx="2">
          <a:scrgbClr r="0" g="0" b="0"/>
        </a:lnRef>
        <a:fillRef idx="0">
          <a:scrgbClr r="0" g="0" b="0"/>
        </a:fillRef>
        <a:effectRef idx="0">
          <a:scrgbClr r="0" g="0" b="0"/>
        </a:effectRef>
        <a:fontRef idx="minor"/>
      </dsp:style>
    </dsp:sp>
    <dsp:sp modelId="{742F4A87-0FC5-4F17-AB7B-E20B67F5E875}">
      <dsp:nvSpPr>
        <dsp:cNvPr id="0" name=""/>
        <dsp:cNvSpPr/>
      </dsp:nvSpPr>
      <dsp:spPr>
        <a:xfrm>
          <a:off x="752110" y="400634"/>
          <a:ext cx="7301111" cy="1351827"/>
        </a:xfrm>
        <a:prstGeom prst="rect">
          <a:avLst/>
        </a:prstGeom>
        <a:solidFill>
          <a:srgbClr val="F6B4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t" anchorCtr="0">
          <a:noAutofit/>
        </a:bodyPr>
        <a:lstStyle/>
        <a:p>
          <a:pPr marL="0" lvl="0" indent="0" algn="l" defTabSz="1244600">
            <a:lnSpc>
              <a:spcPct val="90000"/>
            </a:lnSpc>
            <a:spcBef>
              <a:spcPct val="0"/>
            </a:spcBef>
            <a:spcAft>
              <a:spcPts val="0"/>
            </a:spcAft>
            <a:buNone/>
          </a:pPr>
          <a:r>
            <a:rPr lang="en-US" sz="2800" b="1" kern="1200">
              <a:solidFill>
                <a:schemeClr val="tx2"/>
              </a:solidFill>
            </a:rPr>
            <a:t>Challenge 1:</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a:solidFill>
                <a:schemeClr val="tx2"/>
              </a:solidFill>
            </a:rPr>
            <a:t>Achieving a convergent (accurate) solution</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err="1">
              <a:solidFill>
                <a:schemeClr val="tx2"/>
              </a:solidFill>
            </a:rPr>
            <a:t>Mesh size and software limitations</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err="1">
              <a:solidFill>
                <a:schemeClr val="tx2"/>
              </a:solidFill>
            </a:rPr>
            <a:t>Different fan configurations converge differently</a:t>
          </a:r>
        </a:p>
      </dsp:txBody>
      <dsp:txXfrm>
        <a:off x="752110" y="400634"/>
        <a:ext cx="7301111" cy="1351827"/>
      </dsp:txXfrm>
    </dsp:sp>
    <dsp:sp modelId="{9E8C542E-8B3E-4D03-8311-54AEAE40D3FD}">
      <dsp:nvSpPr>
        <dsp:cNvPr id="0" name=""/>
        <dsp:cNvSpPr/>
      </dsp:nvSpPr>
      <dsp:spPr>
        <a:xfrm>
          <a:off x="74777" y="406400"/>
          <a:ext cx="1354666" cy="1354666"/>
        </a:xfrm>
        <a:prstGeom prst="ellipse">
          <a:avLst/>
        </a:prstGeom>
        <a:blipFill dpi="0" rotWithShape="0">
          <a:blip xmlns:r="http://schemas.openxmlformats.org/officeDocument/2006/relationships" r:embed="rId2">
            <a:biLevel thresh="75000"/>
            <a:extLst>
              <a:ext uri="{BEBA8EAE-BF5A-486C-A8C5-ECC9F3942E4B}">
                <a14:imgProps xmlns:a14="http://schemas.microsoft.com/office/drawing/2010/main">
                  <a14:imgLayer r:embed="rId3"/>
                </a14:imgProps>
              </a:ext>
            </a:extLst>
          </a:blip>
          <a:srcRect/>
          <a:stretch>
            <a:fillRect l="-34375" t="-10750" r="-20875" b="-24250"/>
          </a:stretch>
        </a:blipFill>
        <a:ln w="12700" cap="flat" cmpd="sng" algn="ctr">
          <a:solidFill>
            <a:srgbClr val="EE7624"/>
          </a:solidFill>
          <a:prstDash val="solid"/>
          <a:miter lim="800000"/>
        </a:ln>
        <a:effectLst>
          <a:glow rad="127000">
            <a:schemeClr val="tx2"/>
          </a:glow>
        </a:effectLst>
      </dsp:spPr>
      <dsp:style>
        <a:lnRef idx="2">
          <a:scrgbClr r="0" g="0" b="0"/>
        </a:lnRef>
        <a:fillRef idx="1">
          <a:scrgbClr r="0" g="0" b="0"/>
        </a:fillRef>
        <a:effectRef idx="0">
          <a:scrgbClr r="0" g="0" b="0"/>
        </a:effectRef>
        <a:fontRef idx="minor"/>
      </dsp:style>
    </dsp:sp>
    <dsp:sp modelId="{44843F08-2A73-41D1-B59A-CDD4822FC133}">
      <dsp:nvSpPr>
        <dsp:cNvPr id="0" name=""/>
        <dsp:cNvSpPr/>
      </dsp:nvSpPr>
      <dsp:spPr>
        <a:xfrm>
          <a:off x="1146048" y="2033419"/>
          <a:ext cx="6907174" cy="1351827"/>
        </a:xfrm>
        <a:prstGeom prst="rect">
          <a:avLst/>
        </a:prstGeom>
        <a:solidFill>
          <a:srgbClr val="F6B4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t" anchorCtr="0">
          <a:noAutofit/>
        </a:bodyPr>
        <a:lstStyle/>
        <a:p>
          <a:pPr marL="0" lvl="0" indent="0" algn="l" defTabSz="1244600">
            <a:lnSpc>
              <a:spcPct val="90000"/>
            </a:lnSpc>
            <a:spcBef>
              <a:spcPct val="0"/>
            </a:spcBef>
            <a:spcAft>
              <a:spcPts val="0"/>
            </a:spcAft>
            <a:buNone/>
          </a:pPr>
          <a:r>
            <a:rPr lang="en-US" sz="2800" b="1" kern="1200">
              <a:solidFill>
                <a:schemeClr val="tx2"/>
              </a:solidFill>
            </a:rPr>
            <a:t>Challenge 2:</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a:solidFill>
                <a:schemeClr val="tx2"/>
              </a:solidFill>
            </a:rPr>
            <a:t>Longer solver run times</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a:solidFill>
                <a:schemeClr val="tx2"/>
              </a:solidFill>
            </a:rPr>
            <a:t>Increased mesh size and iterations for a steady state model</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err="1">
              <a:solidFill>
                <a:schemeClr val="tx2"/>
              </a:solidFill>
            </a:rPr>
            <a:t>Transient simulation not feasible</a:t>
          </a:r>
        </a:p>
      </dsp:txBody>
      <dsp:txXfrm>
        <a:off x="1146048" y="2033419"/>
        <a:ext cx="6907174" cy="1351827"/>
      </dsp:txXfrm>
    </dsp:sp>
    <dsp:sp modelId="{ECFAF7DF-E48A-4226-94FD-F224A8C863F5}">
      <dsp:nvSpPr>
        <dsp:cNvPr id="0" name=""/>
        <dsp:cNvSpPr/>
      </dsp:nvSpPr>
      <dsp:spPr>
        <a:xfrm>
          <a:off x="468714" y="2032000"/>
          <a:ext cx="1354666" cy="1354666"/>
        </a:xfrm>
        <a:prstGeom prst="ellipse">
          <a:avLst/>
        </a:prstGeom>
        <a:blipFill dpi="0" rotWithShape="0">
          <a:blip xmlns:r="http://schemas.openxmlformats.org/officeDocument/2006/relationships" r:embed="rId4">
            <a:biLevel thresh="75000"/>
          </a:blip>
          <a:srcRect/>
          <a:stretch>
            <a:fillRect l="-25000" t="-8000" r="-24000" b="-26000"/>
          </a:stretch>
        </a:blipFill>
        <a:ln w="12700" cap="flat" cmpd="sng" algn="ctr">
          <a:solidFill>
            <a:srgbClr val="EE7624"/>
          </a:solidFill>
          <a:prstDash val="solid"/>
          <a:miter lim="800000"/>
        </a:ln>
        <a:effectLst>
          <a:glow rad="127000">
            <a:schemeClr val="tx2"/>
          </a:glow>
        </a:effectLst>
      </dsp:spPr>
      <dsp:style>
        <a:lnRef idx="2">
          <a:scrgbClr r="0" g="0" b="0"/>
        </a:lnRef>
        <a:fillRef idx="1">
          <a:scrgbClr r="0" g="0" b="0"/>
        </a:fillRef>
        <a:effectRef idx="0">
          <a:scrgbClr r="0" g="0" b="0"/>
        </a:effectRef>
        <a:fontRef idx="minor"/>
      </dsp:style>
    </dsp:sp>
    <dsp:sp modelId="{45410A23-4E61-4592-BDC7-3835B25BDAA8}">
      <dsp:nvSpPr>
        <dsp:cNvPr id="0" name=""/>
        <dsp:cNvSpPr/>
      </dsp:nvSpPr>
      <dsp:spPr>
        <a:xfrm>
          <a:off x="752110" y="3659019"/>
          <a:ext cx="7301111" cy="1351827"/>
        </a:xfrm>
        <a:prstGeom prst="rect">
          <a:avLst/>
        </a:prstGeom>
        <a:solidFill>
          <a:srgbClr val="F6B48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71120" rIns="71120" bIns="71120" numCol="1" spcCol="1270" anchor="t" anchorCtr="0">
          <a:noAutofit/>
        </a:bodyPr>
        <a:lstStyle/>
        <a:p>
          <a:pPr marL="0" lvl="0" indent="0" algn="l" defTabSz="1244600">
            <a:lnSpc>
              <a:spcPct val="90000"/>
            </a:lnSpc>
            <a:spcBef>
              <a:spcPct val="0"/>
            </a:spcBef>
            <a:spcAft>
              <a:spcPts val="0"/>
            </a:spcAft>
            <a:buNone/>
          </a:pPr>
          <a:r>
            <a:rPr lang="en-US" sz="2800" b="1" kern="1200">
              <a:solidFill>
                <a:schemeClr val="tx2"/>
              </a:solidFill>
            </a:rPr>
            <a:t>Challenge 3:</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a:solidFill>
                <a:schemeClr val="tx2"/>
              </a:solidFill>
            </a:rPr>
            <a:t>Overworking/overheating hardware due to long run times</a:t>
          </a:r>
        </a:p>
        <a:p>
          <a:pPr marL="171450" lvl="1" indent="-171450" algn="l" defTabSz="800100">
            <a:lnSpc>
              <a:spcPct val="90000"/>
            </a:lnSpc>
            <a:spcBef>
              <a:spcPct val="0"/>
            </a:spcBef>
            <a:spcAft>
              <a:spcPct val="15000"/>
            </a:spcAft>
            <a:buFontTx/>
            <a:buBlip>
              <a:blip xmlns:r="http://schemas.openxmlformats.org/officeDocument/2006/relationships" r:embed="rId1"/>
            </a:buBlip>
          </a:pPr>
          <a:r>
            <a:rPr lang="en-US" sz="1800" kern="1200" err="1">
              <a:solidFill>
                <a:schemeClr val="tx2"/>
              </a:solidFill>
            </a:rPr>
            <a:t>Excessive run times/sequential runs overwork hardware </a:t>
          </a:r>
        </a:p>
      </dsp:txBody>
      <dsp:txXfrm>
        <a:off x="752110" y="3659019"/>
        <a:ext cx="7301111" cy="1351827"/>
      </dsp:txXfrm>
    </dsp:sp>
    <dsp:sp modelId="{300B5C18-AFFB-4D17-BAE1-35D781FF787D}">
      <dsp:nvSpPr>
        <dsp:cNvPr id="0" name=""/>
        <dsp:cNvSpPr/>
      </dsp:nvSpPr>
      <dsp:spPr>
        <a:xfrm>
          <a:off x="74777" y="3657600"/>
          <a:ext cx="1354666" cy="1354666"/>
        </a:xfrm>
        <a:prstGeom prst="ellipse">
          <a:avLst/>
        </a:prstGeom>
        <a:blipFill dpi="0" rotWithShape="0">
          <a:blip xmlns:r="http://schemas.openxmlformats.org/officeDocument/2006/relationships" r:embed="rId5">
            <a:biLevel thresh="75000"/>
          </a:blip>
          <a:srcRect/>
          <a:stretch>
            <a:fillRect l="-10000" t="-4000" r="-9000" b="-1000"/>
          </a:stretch>
        </a:blipFill>
        <a:ln w="12700" cap="flat" cmpd="sng" algn="ctr">
          <a:solidFill>
            <a:srgbClr val="EE7624"/>
          </a:solidFill>
          <a:prstDash val="solid"/>
          <a:miter lim="800000"/>
        </a:ln>
        <a:effectLst>
          <a:glow rad="127000">
            <a:schemeClr val="tx2"/>
          </a:glow>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9CD2B-BC70-49FA-84CC-643FEF6D28D4}">
      <dsp:nvSpPr>
        <dsp:cNvPr id="0" name=""/>
        <dsp:cNvSpPr/>
      </dsp:nvSpPr>
      <dsp:spPr>
        <a:xfrm>
          <a:off x="436803" y="765"/>
          <a:ext cx="1739257" cy="1043554"/>
        </a:xfrm>
        <a:prstGeom prst="roundRect">
          <a:avLst/>
        </a:prstGeom>
        <a:noFill/>
        <a:ln w="38100" cap="flat" cmpd="sng" algn="ctr">
          <a:solidFill>
            <a:srgbClr val="D1C2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During experiment</a:t>
          </a:r>
        </a:p>
      </dsp:txBody>
      <dsp:txXfrm>
        <a:off x="487745" y="51707"/>
        <a:ext cx="1637373" cy="941670"/>
      </dsp:txXfrm>
    </dsp:sp>
    <dsp:sp modelId="{4543A5AC-09D1-4ED4-989F-1EB7CE0ACDFF}">
      <dsp:nvSpPr>
        <dsp:cNvPr id="0" name=""/>
        <dsp:cNvSpPr/>
      </dsp:nvSpPr>
      <dsp:spPr>
        <a:xfrm>
          <a:off x="2349986" y="765"/>
          <a:ext cx="1739257" cy="1043554"/>
        </a:xfrm>
        <a:prstGeom prst="roundRect">
          <a:avLst/>
        </a:prstGeom>
        <a:noFill/>
        <a:ln w="38100" cap="flat" cmpd="sng" algn="ctr">
          <a:solidFill>
            <a:srgbClr val="D1C2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Specific locations on front</a:t>
          </a:r>
        </a:p>
      </dsp:txBody>
      <dsp:txXfrm>
        <a:off x="2400928" y="51707"/>
        <a:ext cx="1637373" cy="941670"/>
      </dsp:txXfrm>
    </dsp:sp>
    <dsp:sp modelId="{6A341D66-2632-40E7-A456-BCE262DA084C}">
      <dsp:nvSpPr>
        <dsp:cNvPr id="0" name=""/>
        <dsp:cNvSpPr/>
      </dsp:nvSpPr>
      <dsp:spPr>
        <a:xfrm>
          <a:off x="436803" y="1218246"/>
          <a:ext cx="1739257" cy="1043554"/>
        </a:xfrm>
        <a:prstGeom prst="roundRect">
          <a:avLst/>
        </a:prstGeom>
        <a:noFill/>
        <a:ln w="38100" cap="flat" cmpd="sng" algn="ctr">
          <a:solidFill>
            <a:srgbClr val="D1C2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Time-changing particle accumulation</a:t>
          </a:r>
        </a:p>
      </dsp:txBody>
      <dsp:txXfrm>
        <a:off x="487745" y="1269188"/>
        <a:ext cx="1637373" cy="941670"/>
      </dsp:txXfrm>
    </dsp:sp>
    <dsp:sp modelId="{BFCF30A8-50B1-496C-9EAC-5F0B62981B83}">
      <dsp:nvSpPr>
        <dsp:cNvPr id="0" name=""/>
        <dsp:cNvSpPr/>
      </dsp:nvSpPr>
      <dsp:spPr>
        <a:xfrm>
          <a:off x="2349986" y="1218246"/>
          <a:ext cx="1739257" cy="1043554"/>
        </a:xfrm>
        <a:prstGeom prst="roundRect">
          <a:avLst/>
        </a:prstGeom>
        <a:noFill/>
        <a:ln w="38100" cap="flat" cmpd="sng" algn="ctr">
          <a:solidFill>
            <a:srgbClr val="D1C2F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CFD comparison</a:t>
          </a:r>
        </a:p>
      </dsp:txBody>
      <dsp:txXfrm>
        <a:off x="2400928" y="1269188"/>
        <a:ext cx="1637373" cy="9416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9CD2B-BC70-49FA-84CC-643FEF6D28D4}">
      <dsp:nvSpPr>
        <dsp:cNvPr id="0" name=""/>
        <dsp:cNvSpPr/>
      </dsp:nvSpPr>
      <dsp:spPr>
        <a:xfrm>
          <a:off x="436803" y="765"/>
          <a:ext cx="1739257" cy="1043554"/>
        </a:xfrm>
        <a:prstGeom prst="roundRect">
          <a:avLst/>
        </a:prstGeom>
        <a:noFill/>
        <a:ln w="381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Post-experiment</a:t>
          </a:r>
        </a:p>
      </dsp:txBody>
      <dsp:txXfrm>
        <a:off x="487745" y="51707"/>
        <a:ext cx="1637373" cy="941670"/>
      </dsp:txXfrm>
    </dsp:sp>
    <dsp:sp modelId="{D8591D1F-5681-4E2F-A63E-6010555F7CE8}">
      <dsp:nvSpPr>
        <dsp:cNvPr id="0" name=""/>
        <dsp:cNvSpPr/>
      </dsp:nvSpPr>
      <dsp:spPr>
        <a:xfrm>
          <a:off x="2349986" y="765"/>
          <a:ext cx="1739257" cy="1043554"/>
        </a:xfrm>
        <a:prstGeom prst="roundRect">
          <a:avLst/>
        </a:prstGeom>
        <a:noFill/>
        <a:ln w="381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latin typeface="Calibri"/>
              <a:ea typeface="+mn-ea"/>
              <a:cs typeface="+mn-cs"/>
            </a:rPr>
            <a:t>Sides and back</a:t>
          </a:r>
          <a:endParaRPr lang="en-US" sz="2100" kern="1200">
            <a:solidFill>
              <a:sysClr val="windowText" lastClr="000000"/>
            </a:solidFill>
          </a:endParaRPr>
        </a:p>
      </dsp:txBody>
      <dsp:txXfrm>
        <a:off x="2400928" y="51707"/>
        <a:ext cx="1637373" cy="941670"/>
      </dsp:txXfrm>
    </dsp:sp>
    <dsp:sp modelId="{583E16A6-799E-4031-9FD3-1739FB2F8A76}">
      <dsp:nvSpPr>
        <dsp:cNvPr id="0" name=""/>
        <dsp:cNvSpPr/>
      </dsp:nvSpPr>
      <dsp:spPr>
        <a:xfrm>
          <a:off x="436803" y="1218246"/>
          <a:ext cx="1739257" cy="1043554"/>
        </a:xfrm>
        <a:prstGeom prst="roundRect">
          <a:avLst/>
        </a:prstGeom>
        <a:noFill/>
        <a:ln w="381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rPr>
            <a:t>Evenly dispersed</a:t>
          </a:r>
        </a:p>
      </dsp:txBody>
      <dsp:txXfrm>
        <a:off x="487745" y="1269188"/>
        <a:ext cx="1637373" cy="941670"/>
      </dsp:txXfrm>
    </dsp:sp>
    <dsp:sp modelId="{3ED69B84-CD11-4AFE-B065-276D92409EC9}">
      <dsp:nvSpPr>
        <dsp:cNvPr id="0" name=""/>
        <dsp:cNvSpPr/>
      </dsp:nvSpPr>
      <dsp:spPr>
        <a:xfrm>
          <a:off x="2349986" y="1218246"/>
          <a:ext cx="1739257" cy="1043554"/>
        </a:xfrm>
        <a:prstGeom prst="roundRect">
          <a:avLst/>
        </a:prstGeom>
        <a:noFill/>
        <a:ln w="38100" cap="flat" cmpd="sng" algn="ctr">
          <a:solidFill>
            <a:schemeClr val="tx1">
              <a:lumMod val="50000"/>
              <a:lumOff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solidFill>
                <a:sysClr val="windowText" lastClr="000000"/>
              </a:solidFill>
              <a:latin typeface="Calibri"/>
              <a:ea typeface="+mn-ea"/>
              <a:cs typeface="+mn-cs"/>
            </a:rPr>
            <a:t>Determine</a:t>
          </a:r>
          <a:r>
            <a:rPr lang="en-US" sz="1800" kern="1200">
              <a:solidFill>
                <a:sysClr val="windowText" lastClr="000000"/>
              </a:solidFill>
            </a:rPr>
            <a:t> even distribution</a:t>
          </a:r>
        </a:p>
      </dsp:txBody>
      <dsp:txXfrm>
        <a:off x="2400928" y="1269188"/>
        <a:ext cx="1637373" cy="94167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63606-372B-774F-9C36-CF4AA506E7AC}">
      <dsp:nvSpPr>
        <dsp:cNvPr id="0" name=""/>
        <dsp:cNvSpPr/>
      </dsp:nvSpPr>
      <dsp:spPr>
        <a:xfrm>
          <a:off x="0" y="76887"/>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Density of simulant = 3.16 g/cc </a:t>
          </a:r>
        </a:p>
      </dsp:txBody>
      <dsp:txXfrm>
        <a:off x="24149" y="101036"/>
        <a:ext cx="5856665" cy="446392"/>
      </dsp:txXfrm>
    </dsp:sp>
    <dsp:sp modelId="{6BED50E5-BC4C-A540-955E-24162876E9F0}">
      <dsp:nvSpPr>
        <dsp:cNvPr id="0" name=""/>
        <dsp:cNvSpPr/>
      </dsp:nvSpPr>
      <dsp:spPr>
        <a:xfrm>
          <a:off x="0" y="629178"/>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Volume of simulant = 63.23 </a:t>
          </a:r>
          <a14:m xmlns:a14="http://schemas.microsoft.com/office/drawing/2010/main">
            <m:oMath xmlns:m="http://schemas.openxmlformats.org/officeDocument/2006/math">
              <m:sSup>
                <m:sSupPr>
                  <m:ctrlPr>
                    <a:rPr lang="en-US" sz="2000" i="1" kern="1200">
                      <a:latin typeface="Cambria Math" panose="02040503050406030204" pitchFamily="18" charset="0"/>
                    </a:rPr>
                  </m:ctrlPr>
                </m:sSupPr>
                <m:e>
                  <m:r>
                    <a:rPr lang="en-US" sz="2000" b="0" i="1" kern="1200">
                      <a:latin typeface="Cambria Math" panose="02040503050406030204" pitchFamily="18" charset="0"/>
                    </a:rPr>
                    <m:t>𝑐𝑚</m:t>
                  </m:r>
                </m:e>
                <m:sup>
                  <m:r>
                    <a:rPr lang="en-US" sz="2000" b="0" i="1" kern="1200">
                      <a:latin typeface="Cambria Math" panose="02040503050406030204" pitchFamily="18" charset="0"/>
                    </a:rPr>
                    <m:t>3</m:t>
                  </m:r>
                </m:sup>
              </m:sSup>
            </m:oMath>
          </a14:m>
          <a:endParaRPr lang="en-US" sz="2000" kern="1200"/>
        </a:p>
      </dsp:txBody>
      <dsp:txXfrm>
        <a:off x="24149" y="653327"/>
        <a:ext cx="5856665" cy="446392"/>
      </dsp:txXfrm>
    </dsp:sp>
    <dsp:sp modelId="{3F910169-3C69-1041-A137-802D497F0D4A}">
      <dsp:nvSpPr>
        <dsp:cNvPr id="0" name=""/>
        <dsp:cNvSpPr/>
      </dsp:nvSpPr>
      <dsp:spPr>
        <a:xfrm>
          <a:off x="0" y="1181469"/>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Number of particles in 200g of simulant = 3.52</a:t>
          </a:r>
          <a14:m xmlns:a14="http://schemas.microsoft.com/office/drawing/2010/main">
            <m:oMath xmlns:m="http://schemas.openxmlformats.org/officeDocument/2006/math">
              <m:r>
                <a:rPr lang="en-US" sz="2000" i="1" kern="1200">
                  <a:latin typeface="Cambria Math" panose="02040503050406030204" pitchFamily="18" charset="0"/>
                </a:rPr>
                <m:t>×</m:t>
              </m:r>
              <m:sSup>
                <m:sSupPr>
                  <m:ctrlPr>
                    <a:rPr lang="en-US" sz="200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11</m:t>
                  </m:r>
                </m:sup>
              </m:sSup>
            </m:oMath>
          </a14:m>
          <a:endParaRPr lang="en-US" sz="2000" kern="1200"/>
        </a:p>
      </dsp:txBody>
      <dsp:txXfrm>
        <a:off x="24149" y="1205618"/>
        <a:ext cx="5856665" cy="446392"/>
      </dsp:txXfrm>
    </dsp:sp>
    <dsp:sp modelId="{07157DA2-28A5-D146-A88A-F875DED0DDEF}">
      <dsp:nvSpPr>
        <dsp:cNvPr id="0" name=""/>
        <dsp:cNvSpPr/>
      </dsp:nvSpPr>
      <dsp:spPr>
        <a:xfrm>
          <a:off x="0" y="1733759"/>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Mass of one particle = 5.67</a:t>
          </a:r>
          <a14:m xmlns:a14="http://schemas.microsoft.com/office/drawing/2010/main">
            <m:oMath xmlns:m="http://schemas.openxmlformats.org/officeDocument/2006/math">
              <m:r>
                <a:rPr lang="en-US" sz="2000" i="1" kern="1200">
                  <a:latin typeface="Cambria Math" panose="02040503050406030204" pitchFamily="18" charset="0"/>
                </a:rPr>
                <m:t>×</m:t>
              </m:r>
              <m:sSup>
                <m:sSupPr>
                  <m:ctrlPr>
                    <a:rPr lang="en-US" sz="200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−13</m:t>
                  </m:r>
                </m:sup>
              </m:sSup>
              <m:r>
                <a:rPr lang="en-US" sz="2000" b="0" i="0" kern="1200">
                  <a:latin typeface="Cambria Math" panose="02040503050406030204" pitchFamily="18" charset="0"/>
                </a:rPr>
                <m:t> </m:t>
              </m:r>
              <m:r>
                <m:rPr>
                  <m:sty m:val="p"/>
                </m:rPr>
                <a:rPr lang="en-US" sz="2000" b="0" i="0" kern="1200">
                  <a:latin typeface="Cambria Math" panose="02040503050406030204" pitchFamily="18" charset="0"/>
                </a:rPr>
                <m:t>kg</m:t>
              </m:r>
            </m:oMath>
          </a14:m>
          <a:endParaRPr lang="en-US" sz="2000" kern="1200"/>
        </a:p>
      </dsp:txBody>
      <dsp:txXfrm>
        <a:off x="24149" y="1757908"/>
        <a:ext cx="5856665" cy="446392"/>
      </dsp:txXfrm>
    </dsp:sp>
    <dsp:sp modelId="{B82A31F4-2BE9-974C-8290-D20AAE687096}">
      <dsp:nvSpPr>
        <dsp:cNvPr id="0" name=""/>
        <dsp:cNvSpPr/>
      </dsp:nvSpPr>
      <dsp:spPr>
        <a:xfrm>
          <a:off x="0" y="2286050"/>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Weight of one particle = </a:t>
          </a:r>
          <a14:m xmlns:a14="http://schemas.microsoft.com/office/drawing/2010/main">
            <m:oMath xmlns:m="http://schemas.openxmlformats.org/officeDocument/2006/math">
              <m:r>
                <a:rPr lang="en-US" sz="2000" b="0" i="1" kern="1200">
                  <a:latin typeface="Cambria Math" panose="02040503050406030204" pitchFamily="18" charset="0"/>
                </a:rPr>
                <m:t>5.57×</m:t>
              </m:r>
              <m:sSup>
                <m:sSupPr>
                  <m:ctrlPr>
                    <a:rPr lang="en-US" sz="2000" b="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−12</m:t>
                  </m:r>
                </m:sup>
              </m:sSup>
              <m:r>
                <a:rPr lang="en-US" sz="2000" b="0" i="1" kern="1200">
                  <a:latin typeface="Cambria Math" panose="02040503050406030204" pitchFamily="18" charset="0"/>
                </a:rPr>
                <m:t> </m:t>
              </m:r>
              <m:r>
                <a:rPr lang="en-US" sz="2000" b="0" i="1" kern="1200">
                  <a:latin typeface="Cambria Math" panose="02040503050406030204" pitchFamily="18" charset="0"/>
                </a:rPr>
                <m:t>𝑁</m:t>
              </m:r>
            </m:oMath>
          </a14:m>
          <a:endParaRPr lang="en-US" sz="2000" kern="1200"/>
        </a:p>
      </dsp:txBody>
      <dsp:txXfrm>
        <a:off x="24149" y="2310199"/>
        <a:ext cx="5856665" cy="446392"/>
      </dsp:txXfrm>
    </dsp:sp>
    <dsp:sp modelId="{26AD3F80-C02B-954C-9E03-270EC49F39FB}">
      <dsp:nvSpPr>
        <dsp:cNvPr id="0" name=""/>
        <dsp:cNvSpPr/>
      </dsp:nvSpPr>
      <dsp:spPr>
        <a:xfrm>
          <a:off x="0" y="2838340"/>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Velocity of fan = 2.57 m/s</a:t>
          </a:r>
        </a:p>
      </dsp:txBody>
      <dsp:txXfrm>
        <a:off x="24149" y="2862489"/>
        <a:ext cx="5856665" cy="446392"/>
      </dsp:txXfrm>
    </dsp:sp>
    <dsp:sp modelId="{AEB00826-E2FC-1E49-B6C4-3A1A6D87B82C}">
      <dsp:nvSpPr>
        <dsp:cNvPr id="0" name=""/>
        <dsp:cNvSpPr/>
      </dsp:nvSpPr>
      <dsp:spPr>
        <a:xfrm>
          <a:off x="0" y="3390631"/>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Drag force on particle = </a:t>
          </a:r>
          <a14:m xmlns:a14="http://schemas.microsoft.com/office/drawing/2010/main">
            <m:oMath xmlns:m="http://schemas.openxmlformats.org/officeDocument/2006/math">
              <m:r>
                <a:rPr lang="en-US" sz="2000" b="0" i="1" kern="1200">
                  <a:latin typeface="Cambria Math" panose="02040503050406030204" pitchFamily="18" charset="0"/>
                </a:rPr>
                <m:t>2.79×</m:t>
              </m:r>
              <m:sSup>
                <m:sSupPr>
                  <m:ctrlPr>
                    <a:rPr lang="en-US" sz="2000" b="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−11</m:t>
                  </m:r>
                </m:sup>
              </m:sSup>
              <m:r>
                <a:rPr lang="en-US" sz="2000" b="0" i="0" kern="1200">
                  <a:latin typeface="Cambria Math" panose="02040503050406030204" pitchFamily="18" charset="0"/>
                </a:rPr>
                <m:t> </m:t>
              </m:r>
              <m:r>
                <m:rPr>
                  <m:sty m:val="p"/>
                </m:rPr>
                <a:rPr lang="en-US" sz="2000" b="0" i="0" kern="1200">
                  <a:latin typeface="Cambria Math" panose="02040503050406030204" pitchFamily="18" charset="0"/>
                </a:rPr>
                <m:t>N</m:t>
              </m:r>
            </m:oMath>
          </a14:m>
          <a:endParaRPr lang="en-US" sz="2000" kern="1200"/>
        </a:p>
      </dsp:txBody>
      <dsp:txXfrm>
        <a:off x="24149" y="3414780"/>
        <a:ext cx="5856665" cy="446392"/>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everyone, We are Team 516 and today we will be talking about our design and progress for the Lunar Dust Glovebox Project</a:t>
            </a:r>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99566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4164316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6E719-0B1F-8AEE-2FF5-8E5F4AA762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8F409-2A8E-AF9A-F2C7-3222992CF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AF8B7-7A4E-7051-6CE6-AC3B4B6C6698}"/>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1175E96-1ED6-624A-F3D5-59C3873549BC}"/>
              </a:ext>
            </a:extLst>
          </p:cNvPr>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3830408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r>
              <a:rPr lang="en-US">
                <a:ea typeface="Calibri"/>
                <a:cs typeface="Calibri"/>
              </a:rPr>
              <a:t>These images show the volume rendering for the simulant mass concentration inside the glove box. The results displayed are still for our secondary fan position design where the fans mounted on the side walls are shifted to the right.  Volume rendering is a very useful tool in showing the mass concentration for the simulant in the corners, which are areas of concern for our sponsors since that is where the simulant would usually build up in from their previous design.  Based on the shown volume rendering, our secondary fan position does not let the simulant build up in the corners of the glove box, but still builds up slightly towards the edges of the glove box. </a:t>
            </a: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4294588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r>
              <a:rPr lang="en-US">
                <a:ea typeface="Calibri"/>
                <a:cs typeface="Calibri"/>
              </a:rPr>
              <a:t>This animation shows the velocity contour throughout the glove box with the second fan position design.  In this design the side fans are shifted 6 inches to the right of the center of the side wall, facing perpendicular to the side wall.  The velocity contours provide a way to check that the airflow in the simulation is reasonable and thus the simulation was executed properly.  The sweep animation can also be utilized to show the simulant mass concentration inside the glove box.  </a:t>
            </a: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94621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B9D40-B90C-5A03-57F7-8ABF32BE0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76801-E400-6578-5A80-57AA7C93A1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3E955-E14A-0DAD-504D-1029957C16DA}"/>
              </a:ext>
            </a:extLst>
          </p:cNvPr>
          <p:cNvSpPr>
            <a:spLocks noGrp="1"/>
          </p:cNvSpPr>
          <p:nvPr>
            <p:ph type="body" idx="1"/>
          </p:nvPr>
        </p:nvSpPr>
        <p:spPr/>
        <p:txBody>
          <a:bodyPr/>
          <a:lstStyle/>
          <a:p>
            <a:r>
              <a:rPr lang="en-US">
                <a:ea typeface="Calibri"/>
                <a:cs typeface="Calibri"/>
              </a:rPr>
              <a:t>These images show the volume rendering for the simulant mass concentration inside the glove box. The results displayed are still for our secondary fan position design where the fans mounted on the side walls are shifted to the right.  Volume rendering is a very useful tool in showing the mass concentration for the simulant in the corners, which are areas of concern for our sponsors since that is where the simulant would usually build up in from their previous design.  Based on the shown volume rendering, our secondary fan position does not let the simulant build up in the corners of the glove box, but still builds up slightly towards the edges of the glove box. </a:t>
            </a:r>
          </a:p>
        </p:txBody>
      </p:sp>
      <p:sp>
        <p:nvSpPr>
          <p:cNvPr id="4" name="Slide Number Placeholder 3">
            <a:extLst>
              <a:ext uri="{FF2B5EF4-FFF2-40B4-BE49-F238E27FC236}">
                <a16:creationId xmlns:a16="http://schemas.microsoft.com/office/drawing/2014/main" id="{B04404CD-F679-6B51-DF96-D3AF69C5CA80}"/>
              </a:ext>
            </a:extLst>
          </p:cNvPr>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1240463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6D218-6287-4961-EA2B-E78C206147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2254F-57D6-699B-4E41-43391585E2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44131-4314-3B23-5156-8C3524FA2503}"/>
              </a:ext>
            </a:extLst>
          </p:cNvPr>
          <p:cNvSpPr>
            <a:spLocks noGrp="1"/>
          </p:cNvSpPr>
          <p:nvPr>
            <p:ph type="body" idx="1"/>
          </p:nvPr>
        </p:nvSpPr>
        <p:spPr/>
        <p:txBody>
          <a:bodyPr/>
          <a:lstStyle/>
          <a:p>
            <a:r>
              <a:rPr lang="en-US">
                <a:ea typeface="Calibri"/>
                <a:cs typeface="Calibri"/>
              </a:rPr>
              <a:t>These images show the volume rendering for the simulant mass concentration inside the glove box. The results displayed are still for our secondary fan position design where the fans mounted on the side walls are shifted to the right.  Volume rendering is a very useful tool in showing the mass concentration for the simulant in the corners, which are areas of concern for our sponsors since that is where the simulant would usually build up in from their previous design.  Based on the shown volume rendering, our secondary fan position does not let the simulant build up in the corners of the glove box, but still builds up slightly towards the edges of the glove box. </a:t>
            </a:r>
          </a:p>
        </p:txBody>
      </p:sp>
      <p:sp>
        <p:nvSpPr>
          <p:cNvPr id="4" name="Slide Number Placeholder 3">
            <a:extLst>
              <a:ext uri="{FF2B5EF4-FFF2-40B4-BE49-F238E27FC236}">
                <a16:creationId xmlns:a16="http://schemas.microsoft.com/office/drawing/2014/main" id="{5413FEB4-64E1-47A1-9D78-AD37F37893B0}"/>
              </a:ext>
            </a:extLst>
          </p:cNvPr>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257735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59F0C-16A5-DB75-6D2A-5984D0E62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86BA3-F3A8-B21C-04F8-A57E51A91D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11C032-5239-893F-F071-CA07197A5345}"/>
              </a:ext>
            </a:extLst>
          </p:cNvPr>
          <p:cNvSpPr>
            <a:spLocks noGrp="1"/>
          </p:cNvSpPr>
          <p:nvPr>
            <p:ph type="body" idx="1"/>
          </p:nvPr>
        </p:nvSpPr>
        <p:spPr/>
        <p:txBody>
          <a:bodyPr/>
          <a:lstStyle/>
          <a:p>
            <a:pPr algn="l" rtl="0" fontAlgn="base"/>
            <a:r>
              <a:rPr lang="en-US" b="0" i="0">
                <a:solidFill>
                  <a:srgbClr val="000000"/>
                </a:solidFill>
                <a:effectLst/>
                <a:latin typeface="Segoe UI" panose="020B0502040204020203" pitchFamily="34" charset="0"/>
              </a:rPr>
              <a:t>Now well be Moving on to the Finalized design of the glovebox. Besides the polycarbonate sheets, the glovebox has 11 unique parts, including the parts to compress the gasket, the set up for the fans, and the vacuum valve set up. The main dimensions of the enclosure are 3 by 2 by 2 feet. </a:t>
            </a:r>
          </a:p>
        </p:txBody>
      </p:sp>
      <p:sp>
        <p:nvSpPr>
          <p:cNvPr id="4" name="Slide Number Placeholder 3">
            <a:extLst>
              <a:ext uri="{FF2B5EF4-FFF2-40B4-BE49-F238E27FC236}">
                <a16:creationId xmlns:a16="http://schemas.microsoft.com/office/drawing/2014/main" id="{BAD7722D-F25D-D653-CA59-09488514C0E4}"/>
              </a:ext>
            </a:extLst>
          </p:cNvPr>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1868468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AD8DF-D3DA-86B0-A505-322DDC3CD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EC245-1C4C-971E-2968-8122C1147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CA79B3-B623-686C-CD5A-E9CD7E76C700}"/>
              </a:ext>
            </a:extLst>
          </p:cNvPr>
          <p:cNvSpPr>
            <a:spLocks noGrp="1"/>
          </p:cNvSpPr>
          <p:nvPr>
            <p:ph type="body" idx="1"/>
          </p:nvPr>
        </p:nvSpPr>
        <p:spPr/>
        <p:txBody>
          <a:bodyPr/>
          <a:lstStyle/>
          <a:p>
            <a:pPr algn="l" rtl="0" fontAlgn="base"/>
            <a:r>
              <a:rPr lang="en-US" b="0" i="0">
                <a:solidFill>
                  <a:srgbClr val="000000"/>
                </a:solidFill>
                <a:effectLst/>
                <a:latin typeface="Segoe UI" panose="020B0502040204020203" pitchFamily="34" charset="0"/>
              </a:rPr>
              <a:t>Moving into the specifics of the design, this slide showcases the final gasket 'sandwich' design for our enclosure. the use of a compressed weather-resistant rubber seal is critical for sealing off the outer atmosphere, and ensuring that the internal environment remains protected and secure. As the name suggests, there is layered construction – the rubber gasket is compressed between two layers using bolts and washers. These washers are particularly important, as they help distribute the load evenly and prevent damage to the enclosure materials over time. This configuration ensures that the inner contents remain secure and is mimicked in the funnel enclosure system for consistency.</a:t>
            </a:r>
          </a:p>
        </p:txBody>
      </p:sp>
      <p:sp>
        <p:nvSpPr>
          <p:cNvPr id="4" name="Slide Number Placeholder 3">
            <a:extLst>
              <a:ext uri="{FF2B5EF4-FFF2-40B4-BE49-F238E27FC236}">
                <a16:creationId xmlns:a16="http://schemas.microsoft.com/office/drawing/2014/main" id="{BB6490BE-1034-54E9-9355-CF26D20B8AE2}"/>
              </a:ext>
            </a:extLst>
          </p:cNvPr>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837781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4E46B-D91D-A141-D779-0FC5ECCB3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2F15E-8B2E-D882-C837-6F95285F86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301F0-86F0-DBA3-6ADB-33636666D805}"/>
              </a:ext>
            </a:extLst>
          </p:cNvPr>
          <p:cNvSpPr>
            <a:spLocks noGrp="1"/>
          </p:cNvSpPr>
          <p:nvPr>
            <p:ph type="body" idx="1"/>
          </p:nvPr>
        </p:nvSpPr>
        <p:spPr/>
        <p:txBody>
          <a:bodyPr/>
          <a:lstStyle/>
          <a:p>
            <a:pPr>
              <a:buNone/>
            </a:pPr>
            <a:r>
              <a:rPr lang="en-US"/>
              <a:t>Next, we’ll take a closer look at the final design for the funnel enclosure. Built into the roof of the funnel enclosure, a funnel stopper has been designed to keep simulant in during testing. The funnel is glued into the entry point, which has a 0.75-inch diameter spout, and will help our team guide the simulant into the testing enclosure. We also plan to repurpose leftover gasket material from the main chamber seal to act as a barrier between the funnel and the stopper. This approach will not only help us keep simulant from being introduced back into the enclosure during the runs, but is also good for sustainability.</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C3319C6-DC03-E2E6-523A-782C952F40DD}"/>
              </a:ext>
            </a:extLst>
          </p:cNvPr>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4119856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25CB6-71C0-5FBD-8BC5-0828E2AD0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CE08D-3548-B1CA-B879-29082BA3A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26AEF-5499-7629-AACA-790980068FCD}"/>
              </a:ext>
            </a:extLst>
          </p:cNvPr>
          <p:cNvSpPr>
            <a:spLocks noGrp="1"/>
          </p:cNvSpPr>
          <p:nvPr>
            <p:ph type="body" idx="1"/>
          </p:nvPr>
        </p:nvSpPr>
        <p:spPr/>
        <p:txBody>
          <a:bodyPr/>
          <a:lstStyle/>
          <a:p>
            <a:pPr>
              <a:buNone/>
            </a:pPr>
            <a:r>
              <a:rPr lang="en-US"/>
              <a:t>Here we have the faucet valve component of our design, located near the base of the glovebox. This valve is connected to a pipe fitting and will be used for the pre-run vacuum testing Mina spoke about earlier. The purpose here is to test and verify that the enclosure maintains an airtight seal before and after runs. By integrating this faucet valve, we allow for repeated testing between experimental runs, and this entry point can easily be closed off during the runs.</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B008CC8-198F-5BD6-D009-479EED0A114E}"/>
              </a:ext>
            </a:extLst>
          </p:cNvPr>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921249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Im</a:t>
            </a:r>
            <a:r>
              <a:rPr lang="en-US"/>
              <a:t> mina, </a:t>
            </a:r>
            <a:r>
              <a:rPr lang="en-US" err="1"/>
              <a:t>im</a:t>
            </a:r>
            <a:r>
              <a:rPr lang="en-US"/>
              <a:t> </a:t>
            </a:r>
            <a:r>
              <a:rPr lang="en-US" err="1"/>
              <a:t>nia</a:t>
            </a:r>
            <a:r>
              <a:rPr lang="en-US"/>
              <a:t>, </a:t>
            </a:r>
            <a:r>
              <a:rPr lang="en-US" err="1"/>
              <a:t>im</a:t>
            </a:r>
            <a:r>
              <a:rPr lang="en-US"/>
              <a:t> </a:t>
            </a:r>
            <a:r>
              <a:rPr lang="en-US" err="1"/>
              <a:t>ryna</a:t>
            </a:r>
            <a:r>
              <a:rPr lang="en-US"/>
              <a:t>, </a:t>
            </a:r>
            <a:r>
              <a:rPr lang="en-US" err="1"/>
              <a:t>im</a:t>
            </a:r>
            <a:r>
              <a:rPr lang="en-US"/>
              <a:t> </a:t>
            </a:r>
            <a:r>
              <a:rPr lang="en-US" err="1"/>
              <a:t>kendall</a:t>
            </a:r>
            <a:r>
              <a:rPr lang="en-US"/>
              <a:t>, </a:t>
            </a:r>
            <a:r>
              <a:rPr lang="en-US" err="1"/>
              <a:t>im</a:t>
            </a:r>
            <a:r>
              <a:rPr lang="en-US"/>
              <a:t> peter, and </a:t>
            </a:r>
            <a:r>
              <a:rPr lang="en-US" err="1"/>
              <a:t>im</a:t>
            </a:r>
            <a:r>
              <a:rPr lang="en-US"/>
              <a:t> </a:t>
            </a:r>
            <a:r>
              <a:rPr lang="en-US" err="1"/>
              <a:t>lawrence</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1240714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27128-FA91-27B8-A01A-F7EB03F42D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428C9E-0DCA-EB0E-DF97-6A52392861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E841D-C729-1F5C-B546-8C1D2BF646F4}"/>
              </a:ext>
            </a:extLst>
          </p:cNvPr>
          <p:cNvSpPr>
            <a:spLocks noGrp="1"/>
          </p:cNvSpPr>
          <p:nvPr>
            <p:ph type="body" idx="1"/>
          </p:nvPr>
        </p:nvSpPr>
        <p:spPr/>
        <p:txBody>
          <a:bodyPr/>
          <a:lstStyle/>
          <a:p>
            <a:pPr>
              <a:buNone/>
            </a:pPr>
            <a:r>
              <a:rPr lang="en-US"/>
              <a:t>Here, we highlight the designated exit points for the fan wires. Each hole is sized to account for both the fan wire diameter and some tolerance. To accommodate wiring underneath the box, we will used external height additions such as wooden blocks. Before any test runs, all wire exit holes will be sealed and secured to maintain the glovebox integrity. Additionally, we've incorporated enough slack in the internal wiring length to allow for easy repositioning of the fans as needed. This gives us both flexibility and functionality while maintaining a secure, controlled environment.</a:t>
            </a:r>
          </a:p>
        </p:txBody>
      </p:sp>
      <p:sp>
        <p:nvSpPr>
          <p:cNvPr id="4" name="Slide Number Placeholder 3">
            <a:extLst>
              <a:ext uri="{FF2B5EF4-FFF2-40B4-BE49-F238E27FC236}">
                <a16:creationId xmlns:a16="http://schemas.microsoft.com/office/drawing/2014/main" id="{26ACAFD2-3560-AE5B-C838-89BBDEDFF667}"/>
              </a:ext>
            </a:extLst>
          </p:cNvPr>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2534759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FD8F9-8A64-7E1D-09F5-3FB6AA9BC1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B92B7-F7A5-82E5-FC69-6CAB1FBE12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93D71B-FAED-7740-948B-AEB664A2A716}"/>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935466D2-525B-BFEC-9816-C3033F4ECA4D}"/>
              </a:ext>
            </a:extLst>
          </p:cNvPr>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4249997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E970-C831-F138-CA1A-D153BFAB2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29349-A8AF-CC72-01C5-E12B9E9DD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1F677-8302-60CE-E6EC-3951868A4625}"/>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34C4D4A7-AE57-A73D-1C0E-9C76F080DC68}"/>
              </a:ext>
            </a:extLst>
          </p:cNvPr>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2568102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C6A70-59F0-925D-1BFE-DB9E63326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3BF4D-F185-44BA-D662-DDE4AFC3D9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8F9C1-B093-5D60-80E4-6A54DCD28CC1}"/>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9BF09498-9BDC-F2F5-19A7-33D3DB962144}"/>
              </a:ext>
            </a:extLst>
          </p:cNvPr>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3373239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A5496-F277-38DF-C92C-E2BFAFC34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A1A6E9-7D27-59C5-D877-4F6A8D60A7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5540C-DEF2-8CB6-B4D5-E800167B5A85}"/>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562EEEF3-B5F8-AF97-36FF-BE7B018EAB0F}"/>
              </a:ext>
            </a:extLst>
          </p:cNvPr>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1302517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B2A65-98A7-CFD1-C884-7B7B03973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FDB0A-A442-3A07-766E-86B3F9B60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7EC1A-1FB5-C973-BFC5-C396A962B375}"/>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DEB7B8F3-CF55-8C4F-CCF3-9FC86E35E58F}"/>
              </a:ext>
            </a:extLst>
          </p:cNvPr>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785365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737BC-5CF0-6FF1-3216-E5718D73B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F00009-5ECE-07B5-F9B6-679A0B56B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41B94-087C-96B7-5D91-2201859F8B74}"/>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83C26700-2CA3-BED0-201F-835BB9DDD7AB}"/>
              </a:ext>
            </a:extLst>
          </p:cNvPr>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1637901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2FCFA-907C-CB7F-2E32-D11BBD3EBF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68A46-C7A8-FB45-D0FE-35D7E252A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5B88F5-74DC-4971-7FB9-54A6B23668C3}"/>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C1B53C88-7FFE-3F03-6785-6F1639ABF551}"/>
              </a:ext>
            </a:extLst>
          </p:cNvPr>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3354983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8B4D8-D6D1-8B51-4EFC-83715060B3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89109C-9E72-E859-FB42-B4C4778DD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A08C0-1E69-ABAA-14CD-EC3BB90E947C}"/>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4E49FF86-FA84-EC41-2BD2-604E56D93E0C}"/>
              </a:ext>
            </a:extLst>
          </p:cNvPr>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10940111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marL="285750" indent="-285750">
              <a:buFont typeface="Arial,Sans-Serif"/>
              <a:buChar char="•"/>
            </a:pPr>
            <a:r>
              <a:rPr lang="en-US" sz="2600">
                <a:ea typeface="Calibri"/>
                <a:cs typeface="Arial"/>
              </a:rPr>
              <a:t>Plans to bake first batch March 3rd – 4th</a:t>
            </a:r>
          </a:p>
          <a:p>
            <a:pPr marL="742950" lvl="1" indent="-285750">
              <a:buFont typeface="Courier New,monospace"/>
              <a:buChar char="o"/>
            </a:pPr>
            <a:r>
              <a:rPr lang="en-US" sz="2600">
                <a:ea typeface="Calibri"/>
                <a:cs typeface="Arial"/>
              </a:rPr>
              <a:t>First test run March 4th</a:t>
            </a:r>
            <a:endParaRPr lang="en-US" sz="1200" b="0" i="0">
              <a:solidFill>
                <a:srgbClr val="000000"/>
              </a:solidFill>
              <a:effectLst/>
              <a:latin typeface="Aptos" panose="020B0004020202020204" pitchFamily="34" charset="0"/>
            </a:endParaRPr>
          </a:p>
          <a:p>
            <a:pPr marL="285750" indent="-285750">
              <a:buFont typeface="Arial,Sans-Serif"/>
              <a:buChar char="•"/>
            </a:pPr>
            <a:r>
              <a:rPr lang="en-US" sz="2600">
                <a:ea typeface="Calibri"/>
                <a:cs typeface="Arial"/>
              </a:rPr>
              <a:t>Dehydrating simulant in ovens</a:t>
            </a:r>
          </a:p>
          <a:p>
            <a:pPr marL="742950" lvl="1" indent="-285750">
              <a:buFont typeface="Courier New,monospace"/>
              <a:buChar char="o"/>
            </a:pPr>
            <a:r>
              <a:rPr lang="en-US" sz="2600">
                <a:ea typeface="Calibri"/>
                <a:cs typeface="Arial"/>
              </a:rPr>
              <a:t>12 hours</a:t>
            </a:r>
          </a:p>
          <a:p>
            <a:pPr marL="742950" lvl="1" indent="-285750">
              <a:buFont typeface="Courier New,monospace"/>
              <a:buChar char="o"/>
            </a:pPr>
            <a:r>
              <a:rPr lang="en-US" sz="2600">
                <a:ea typeface="Calibri"/>
                <a:cs typeface="Arial"/>
              </a:rPr>
              <a:t>200 degrees C</a:t>
            </a:r>
            <a:endParaRPr lang="en-US" sz="2600">
              <a:cs typeface="Arial"/>
            </a:endParaRPr>
          </a:p>
          <a:p>
            <a:pPr marL="285750" indent="-285750">
              <a:buFont typeface="Arial,Sans-Serif"/>
              <a:buChar char="•"/>
            </a:pPr>
            <a:r>
              <a:rPr lang="en-US" sz="2600">
                <a:cs typeface="Arial"/>
              </a:rPr>
              <a:t>Safety​ </a:t>
            </a:r>
            <a:r>
              <a:rPr lang="en-US" sz="2600" err="1">
                <a:cs typeface="Arial"/>
              </a:rPr>
              <a:t>ez</a:t>
            </a:r>
            <a:endParaRPr lang="en-US" sz="2600">
              <a:ea typeface="Calibri"/>
              <a:cs typeface="Arial"/>
            </a:endParaRPr>
          </a:p>
          <a:p>
            <a:pPr marL="742950" lvl="1" indent="-285750">
              <a:buFont typeface="Courier New,monospace"/>
              <a:buChar char="o"/>
            </a:pPr>
            <a:r>
              <a:rPr lang="en-US" sz="2600">
                <a:cs typeface="Arial"/>
              </a:rPr>
              <a:t>Goggles, lab coats, N95 masks, and gloves​</a:t>
            </a:r>
            <a:endParaRPr lang="en-US" sz="2600">
              <a:ea typeface="Calibri"/>
              <a:cs typeface="Arial"/>
            </a:endParaRPr>
          </a:p>
          <a:p>
            <a:pPr marL="742950" lvl="1" indent="-285750">
              <a:buFont typeface="Courier New,monospace"/>
              <a:buChar char="o"/>
            </a:pPr>
            <a:r>
              <a:rPr lang="en-US" sz="2600">
                <a:cs typeface="Arial"/>
              </a:rPr>
              <a:t>Placing box in fume hood​</a:t>
            </a:r>
            <a:endParaRPr lang="en-US" sz="2600">
              <a:ea typeface="Calibri"/>
              <a:cs typeface="Arial"/>
            </a:endParaRPr>
          </a:p>
          <a:p>
            <a:pPr marL="742950" lvl="1" indent="-285750">
              <a:buFont typeface="Courier New,monospace"/>
              <a:buChar char="o"/>
            </a:pPr>
            <a:r>
              <a:rPr lang="en-US" sz="2600">
                <a:cs typeface="Arial"/>
              </a:rPr>
              <a:t>Starting with dust settle​</a:t>
            </a:r>
            <a:endParaRPr lang="en-US" sz="2600">
              <a:ea typeface="Calibri"/>
              <a:cs typeface="Arial"/>
            </a:endParaRPr>
          </a:p>
          <a:p>
            <a:pPr marL="285750" indent="-285750">
              <a:buFont typeface="Arial,Sans-Serif"/>
              <a:buChar char="•"/>
            </a:pPr>
            <a:r>
              <a:rPr lang="en-US" sz="2600">
                <a:cs typeface="Arial"/>
              </a:rPr>
              <a:t>Disposal and cleaning​</a:t>
            </a:r>
            <a:endParaRPr lang="en-US" sz="2600">
              <a:ea typeface="Calibri"/>
              <a:cs typeface="Arial"/>
            </a:endParaRPr>
          </a:p>
          <a:p>
            <a:pPr marL="742950" lvl="1" indent="-285750">
              <a:buFont typeface="Courier New,monospace"/>
              <a:buChar char="o"/>
            </a:pPr>
            <a:r>
              <a:rPr lang="en-US" sz="2600">
                <a:cs typeface="Arial"/>
              </a:rPr>
              <a:t>Wipe between runs​</a:t>
            </a:r>
            <a:endParaRPr lang="en-US" sz="2600">
              <a:ea typeface="Calibri"/>
              <a:cs typeface="Arial"/>
            </a:endParaRPr>
          </a:p>
          <a:p>
            <a:pPr marL="742950" lvl="1" indent="-285750">
              <a:buFont typeface="Courier New,monospace"/>
              <a:buChar char="o"/>
            </a:pPr>
            <a:r>
              <a:rPr lang="en-US" sz="2600">
                <a:cs typeface="Arial"/>
              </a:rPr>
              <a:t>Wet materials for safer disposal</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The 12 hours and 200 degrees </a:t>
            </a:r>
            <a:r>
              <a:rPr lang="en-US" sz="1200" b="0" i="0" err="1">
                <a:solidFill>
                  <a:srgbClr val="000000"/>
                </a:solidFill>
                <a:effectLst/>
                <a:latin typeface="Aptos" panose="020B0004020202020204" pitchFamily="34" charset="0"/>
              </a:rPr>
              <a:t>cel</a:t>
            </a:r>
            <a:r>
              <a:rPr lang="en-US" sz="1200" b="0" i="0">
                <a:solidFill>
                  <a:srgbClr val="000000"/>
                </a:solidFill>
                <a:effectLst/>
                <a:latin typeface="Aptos" panose="020B0004020202020204" pitchFamily="34" charset="0"/>
              </a:rPr>
              <a:t> are empirical from </a:t>
            </a:r>
            <a:r>
              <a:rPr lang="en-US" sz="1200" b="0" i="0" err="1">
                <a:solidFill>
                  <a:srgbClr val="000000"/>
                </a:solidFill>
                <a:effectLst/>
                <a:latin typeface="Aptos" panose="020B0004020202020204" pitchFamily="34" charset="0"/>
              </a:rPr>
              <a:t>nasa</a:t>
            </a:r>
            <a:r>
              <a:rPr lang="en-US" sz="1200" b="0" i="0">
                <a:solidFill>
                  <a:srgbClr val="000000"/>
                </a:solidFill>
                <a:effectLst/>
                <a:latin typeface="Aptos" panose="020B0004020202020204" pitchFamily="34" charset="0"/>
              </a:rPr>
              <a:t> research. This is in order to get all the water from all the porous surfaces within the particles. 100 degrees will not dehydrate the simulant like we need it too, and the drying process we plan to use will only change the density by 1 percent</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NASA looked at mass loss in the material and how much changes. 200 is just what they have been empirically able to show works. Higher than 200 would alter the materials in there. No clay on lunar surface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no water on lunar surface. So ideally want simulants that don’t have clay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on earth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exposed to water so they have clay minerals exposed which is not ideal and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them there but are still there no matter what we do. When we bake at higher temperatures, those clay minerals are first thing that start to change. When we bake it gets them to the version out that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but not too much to where they alter. 200 is in between value that gets that water out and takes some of clay out but not too much to where it alters way too much. Lower </a:t>
            </a:r>
            <a:r>
              <a:rPr lang="en-US" sz="1200" b="0" i="0" err="1">
                <a:solidFill>
                  <a:srgbClr val="000000"/>
                </a:solidFill>
                <a:effectLst/>
                <a:latin typeface="Aptos" panose="020B0004020202020204" pitchFamily="34" charset="0"/>
              </a:rPr>
              <a:t>wouldnt</a:t>
            </a:r>
            <a:r>
              <a:rPr lang="en-US" sz="1200" b="0" i="0">
                <a:solidFill>
                  <a:srgbClr val="000000"/>
                </a:solidFill>
                <a:effectLst/>
                <a:latin typeface="Aptos" panose="020B0004020202020204" pitchFamily="34" charset="0"/>
              </a:rPr>
              <a:t> get all surface bound water out. Might be </a:t>
            </a:r>
            <a:r>
              <a:rPr lang="en-US" sz="1200" b="0" i="0" err="1">
                <a:solidFill>
                  <a:srgbClr val="000000"/>
                </a:solidFill>
                <a:effectLst/>
                <a:latin typeface="Aptos" panose="020B0004020202020204" pitchFamily="34" charset="0"/>
              </a:rPr>
              <a:t>intraporous</a:t>
            </a:r>
            <a:r>
              <a:rPr lang="en-US" sz="1200" b="0" i="0">
                <a:solidFill>
                  <a:srgbClr val="000000"/>
                </a:solidFill>
                <a:effectLst/>
                <a:latin typeface="Aptos" panose="020B0004020202020204" pitchFamily="34" charset="0"/>
              </a:rPr>
              <a:t> spaces filled with water that will come to surface, so want to bake it out. 100 degrees will not be sufficient to do that. Doesn't have to be exactly 12 hours, they sort of just do overnight sort of thing where they leave materials overnight in oven and let it bake itself out.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1273833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our sponsors, both the Amy’s, </a:t>
            </a:r>
            <a:r>
              <a:rPr lang="en-US" err="1"/>
              <a:t>brian</a:t>
            </a:r>
            <a:r>
              <a:rPr lang="en-US"/>
              <a:t> (our main point of contact) and </a:t>
            </a:r>
            <a:r>
              <a:rPr lang="en-US" err="1"/>
              <a:t>thomas</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3528482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B4BB-8AD5-5906-2E83-96D8469D3E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F95A5-634D-8598-D488-8AF59F180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965FD-8F34-1E54-3621-6256D89DEF1B}"/>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marL="285750" indent="-285750">
              <a:buFont typeface="Arial,Sans-Serif"/>
              <a:buChar char="•"/>
            </a:pPr>
            <a:r>
              <a:rPr lang="en-US" sz="2600">
                <a:ea typeface="Calibri"/>
                <a:cs typeface="Arial"/>
              </a:rPr>
              <a:t>Plans to bake first batch March 3rd – 4th</a:t>
            </a:r>
          </a:p>
          <a:p>
            <a:pPr marL="742950" lvl="1" indent="-285750">
              <a:buFont typeface="Courier New,monospace"/>
              <a:buChar char="o"/>
            </a:pPr>
            <a:r>
              <a:rPr lang="en-US" sz="2600">
                <a:ea typeface="Calibri"/>
                <a:cs typeface="Arial"/>
              </a:rPr>
              <a:t>First test run March 4th</a:t>
            </a:r>
            <a:endParaRPr lang="en-US" sz="1200" b="0" i="0">
              <a:solidFill>
                <a:srgbClr val="000000"/>
              </a:solidFill>
              <a:effectLst/>
              <a:latin typeface="Aptos" panose="020B0004020202020204" pitchFamily="34" charset="0"/>
            </a:endParaRPr>
          </a:p>
          <a:p>
            <a:pPr marL="285750" indent="-285750">
              <a:buFont typeface="Arial,Sans-Serif"/>
              <a:buChar char="•"/>
            </a:pPr>
            <a:r>
              <a:rPr lang="en-US" sz="2600">
                <a:ea typeface="Calibri"/>
                <a:cs typeface="Arial"/>
              </a:rPr>
              <a:t>Dehydrating simulant in ovens</a:t>
            </a:r>
          </a:p>
          <a:p>
            <a:pPr marL="742950" lvl="1" indent="-285750">
              <a:buFont typeface="Courier New,monospace"/>
              <a:buChar char="o"/>
            </a:pPr>
            <a:r>
              <a:rPr lang="en-US" sz="2600">
                <a:ea typeface="Calibri"/>
                <a:cs typeface="Arial"/>
              </a:rPr>
              <a:t>12 hours</a:t>
            </a:r>
          </a:p>
          <a:p>
            <a:pPr marL="742950" lvl="1" indent="-285750">
              <a:buFont typeface="Courier New,monospace"/>
              <a:buChar char="o"/>
            </a:pPr>
            <a:r>
              <a:rPr lang="en-US" sz="2600">
                <a:ea typeface="Calibri"/>
                <a:cs typeface="Arial"/>
              </a:rPr>
              <a:t>200 degrees C</a:t>
            </a:r>
            <a:endParaRPr lang="en-US" sz="2600">
              <a:cs typeface="Arial"/>
            </a:endParaRPr>
          </a:p>
          <a:p>
            <a:pPr marL="285750" indent="-285750">
              <a:buFont typeface="Arial,Sans-Serif"/>
              <a:buChar char="•"/>
            </a:pPr>
            <a:r>
              <a:rPr lang="en-US" sz="2600">
                <a:cs typeface="Arial"/>
              </a:rPr>
              <a:t>Safety​ </a:t>
            </a:r>
            <a:r>
              <a:rPr lang="en-US" sz="2600" err="1">
                <a:cs typeface="Arial"/>
              </a:rPr>
              <a:t>ez</a:t>
            </a:r>
            <a:endParaRPr lang="en-US" sz="2600">
              <a:ea typeface="Calibri"/>
              <a:cs typeface="Arial"/>
            </a:endParaRPr>
          </a:p>
          <a:p>
            <a:pPr marL="742950" lvl="1" indent="-285750">
              <a:buFont typeface="Courier New,monospace"/>
              <a:buChar char="o"/>
            </a:pPr>
            <a:r>
              <a:rPr lang="en-US" sz="2600">
                <a:cs typeface="Arial"/>
              </a:rPr>
              <a:t>Goggles, lab coats, N95 masks, and gloves​</a:t>
            </a:r>
            <a:endParaRPr lang="en-US" sz="2600">
              <a:ea typeface="Calibri"/>
              <a:cs typeface="Arial"/>
            </a:endParaRPr>
          </a:p>
          <a:p>
            <a:pPr marL="742950" lvl="1" indent="-285750">
              <a:buFont typeface="Courier New,monospace"/>
              <a:buChar char="o"/>
            </a:pPr>
            <a:r>
              <a:rPr lang="en-US" sz="2600">
                <a:cs typeface="Arial"/>
              </a:rPr>
              <a:t>Placing box in fume hood​</a:t>
            </a:r>
            <a:endParaRPr lang="en-US" sz="2600">
              <a:ea typeface="Calibri"/>
              <a:cs typeface="Arial"/>
            </a:endParaRPr>
          </a:p>
          <a:p>
            <a:pPr marL="742950" lvl="1" indent="-285750">
              <a:buFont typeface="Courier New,monospace"/>
              <a:buChar char="o"/>
            </a:pPr>
            <a:r>
              <a:rPr lang="en-US" sz="2600">
                <a:cs typeface="Arial"/>
              </a:rPr>
              <a:t>Starting with dust settle​</a:t>
            </a:r>
            <a:endParaRPr lang="en-US" sz="2600">
              <a:ea typeface="Calibri"/>
              <a:cs typeface="Arial"/>
            </a:endParaRPr>
          </a:p>
          <a:p>
            <a:pPr marL="285750" indent="-285750">
              <a:buFont typeface="Arial,Sans-Serif"/>
              <a:buChar char="•"/>
            </a:pPr>
            <a:r>
              <a:rPr lang="en-US" sz="2600">
                <a:cs typeface="Arial"/>
              </a:rPr>
              <a:t>Disposal and cleaning​</a:t>
            </a:r>
            <a:endParaRPr lang="en-US" sz="2600">
              <a:ea typeface="Calibri"/>
              <a:cs typeface="Arial"/>
            </a:endParaRPr>
          </a:p>
          <a:p>
            <a:pPr marL="742950" lvl="1" indent="-285750">
              <a:buFont typeface="Courier New,monospace"/>
              <a:buChar char="o"/>
            </a:pPr>
            <a:r>
              <a:rPr lang="en-US" sz="2600">
                <a:cs typeface="Arial"/>
              </a:rPr>
              <a:t>Wipe between runs​</a:t>
            </a:r>
            <a:endParaRPr lang="en-US" sz="2600">
              <a:ea typeface="Calibri"/>
              <a:cs typeface="Arial"/>
            </a:endParaRPr>
          </a:p>
          <a:p>
            <a:pPr marL="742950" lvl="1" indent="-285750">
              <a:buFont typeface="Courier New,monospace"/>
              <a:buChar char="o"/>
            </a:pPr>
            <a:r>
              <a:rPr lang="en-US" sz="2600">
                <a:cs typeface="Arial"/>
              </a:rPr>
              <a:t>Wet materials for safer disposal</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The 12 hours and 200 degrees </a:t>
            </a:r>
            <a:r>
              <a:rPr lang="en-US" sz="1200" b="0" i="0" err="1">
                <a:solidFill>
                  <a:srgbClr val="000000"/>
                </a:solidFill>
                <a:effectLst/>
                <a:latin typeface="Aptos" panose="020B0004020202020204" pitchFamily="34" charset="0"/>
              </a:rPr>
              <a:t>cel</a:t>
            </a:r>
            <a:r>
              <a:rPr lang="en-US" sz="1200" b="0" i="0">
                <a:solidFill>
                  <a:srgbClr val="000000"/>
                </a:solidFill>
                <a:effectLst/>
                <a:latin typeface="Aptos" panose="020B0004020202020204" pitchFamily="34" charset="0"/>
              </a:rPr>
              <a:t> are empirical from </a:t>
            </a:r>
            <a:r>
              <a:rPr lang="en-US" sz="1200" b="0" i="0" err="1">
                <a:solidFill>
                  <a:srgbClr val="000000"/>
                </a:solidFill>
                <a:effectLst/>
                <a:latin typeface="Aptos" panose="020B0004020202020204" pitchFamily="34" charset="0"/>
              </a:rPr>
              <a:t>nasa</a:t>
            </a:r>
            <a:r>
              <a:rPr lang="en-US" sz="1200" b="0" i="0">
                <a:solidFill>
                  <a:srgbClr val="000000"/>
                </a:solidFill>
                <a:effectLst/>
                <a:latin typeface="Aptos" panose="020B0004020202020204" pitchFamily="34" charset="0"/>
              </a:rPr>
              <a:t> research. This is in order to get all the water from all the porous surfaces within the particles. 100 degrees will not dehydrate the simulant like we need it too, and the drying process we plan to use will only change the density by 1 percent</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NASA looked at mass loss in the material and how much changes. 200 is just what they have been empirically able to show works. Higher than 200 would alter the materials in there. No clay on lunar surface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no water on lunar surface. So ideally want simulants that don’t have clay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on earth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exposed to water so they have clay minerals exposed which is not ideal and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them there but are still there no matter what we do. When we bake at higher temperatures, those clay minerals are first thing that start to change. When we bake it gets them to the version out that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but not too much to where they alter. 200 is in between value that gets that water out and takes some of clay out but not too much to where it alters way too much. Lower </a:t>
            </a:r>
            <a:r>
              <a:rPr lang="en-US" sz="1200" b="0" i="0" err="1">
                <a:solidFill>
                  <a:srgbClr val="000000"/>
                </a:solidFill>
                <a:effectLst/>
                <a:latin typeface="Aptos" panose="020B0004020202020204" pitchFamily="34" charset="0"/>
              </a:rPr>
              <a:t>wouldnt</a:t>
            </a:r>
            <a:r>
              <a:rPr lang="en-US" sz="1200" b="0" i="0">
                <a:solidFill>
                  <a:srgbClr val="000000"/>
                </a:solidFill>
                <a:effectLst/>
                <a:latin typeface="Aptos" panose="020B0004020202020204" pitchFamily="34" charset="0"/>
              </a:rPr>
              <a:t> get all surface bound water out. Might be </a:t>
            </a:r>
            <a:r>
              <a:rPr lang="en-US" sz="1200" b="0" i="0" err="1">
                <a:solidFill>
                  <a:srgbClr val="000000"/>
                </a:solidFill>
                <a:effectLst/>
                <a:latin typeface="Aptos" panose="020B0004020202020204" pitchFamily="34" charset="0"/>
              </a:rPr>
              <a:t>intraporous</a:t>
            </a:r>
            <a:r>
              <a:rPr lang="en-US" sz="1200" b="0" i="0">
                <a:solidFill>
                  <a:srgbClr val="000000"/>
                </a:solidFill>
                <a:effectLst/>
                <a:latin typeface="Aptos" panose="020B0004020202020204" pitchFamily="34" charset="0"/>
              </a:rPr>
              <a:t> spaces filled with water that will come to surface, so want to bake it out. 100 degrees will not be sufficient to do that. Doesn't have to be exactly 12 hours, they sort of just do overnight sort of thing where they leave materials overnight in oven and let it bake itself out.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60797AC0-F58D-EC3E-90C0-3C9BCC7CE0F3}"/>
              </a:ext>
            </a:extLst>
          </p:cNvPr>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4206804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A6DBA-222F-3A7D-685E-451B9F9DBF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3609F-BB8D-AB1D-E887-93771E1620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C6CA5-8CCA-3AA0-0E70-3D6EE53D2F6C}"/>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marL="285750" indent="-285750">
              <a:buFont typeface="Arial,Sans-Serif"/>
              <a:buChar char="•"/>
            </a:pPr>
            <a:r>
              <a:rPr lang="en-US" sz="2600">
                <a:ea typeface="Calibri"/>
                <a:cs typeface="Arial"/>
              </a:rPr>
              <a:t>Plans to bake first batch March 3rd – 4th</a:t>
            </a:r>
          </a:p>
          <a:p>
            <a:pPr marL="742950" lvl="1" indent="-285750">
              <a:buFont typeface="Courier New,monospace"/>
              <a:buChar char="o"/>
            </a:pPr>
            <a:r>
              <a:rPr lang="en-US" sz="2600">
                <a:ea typeface="Calibri"/>
                <a:cs typeface="Arial"/>
              </a:rPr>
              <a:t>First test run March 4th</a:t>
            </a:r>
            <a:endParaRPr lang="en-US" sz="1200" b="0" i="0">
              <a:solidFill>
                <a:srgbClr val="000000"/>
              </a:solidFill>
              <a:effectLst/>
              <a:latin typeface="Aptos" panose="020B0004020202020204" pitchFamily="34" charset="0"/>
            </a:endParaRPr>
          </a:p>
          <a:p>
            <a:pPr marL="285750" indent="-285750">
              <a:buFont typeface="Arial,Sans-Serif"/>
              <a:buChar char="•"/>
            </a:pPr>
            <a:r>
              <a:rPr lang="en-US" sz="2600">
                <a:ea typeface="Calibri"/>
                <a:cs typeface="Arial"/>
              </a:rPr>
              <a:t>Dehydrating simulant in ovens</a:t>
            </a:r>
          </a:p>
          <a:p>
            <a:pPr marL="742950" lvl="1" indent="-285750">
              <a:buFont typeface="Courier New,monospace"/>
              <a:buChar char="o"/>
            </a:pPr>
            <a:r>
              <a:rPr lang="en-US" sz="2600">
                <a:ea typeface="Calibri"/>
                <a:cs typeface="Arial"/>
              </a:rPr>
              <a:t>12 hours</a:t>
            </a:r>
          </a:p>
          <a:p>
            <a:pPr marL="742950" lvl="1" indent="-285750">
              <a:buFont typeface="Courier New,monospace"/>
              <a:buChar char="o"/>
            </a:pPr>
            <a:r>
              <a:rPr lang="en-US" sz="2600">
                <a:ea typeface="Calibri"/>
                <a:cs typeface="Arial"/>
              </a:rPr>
              <a:t>200 degrees C</a:t>
            </a:r>
            <a:endParaRPr lang="en-US" sz="2600">
              <a:cs typeface="Arial"/>
            </a:endParaRPr>
          </a:p>
          <a:p>
            <a:pPr marL="285750" indent="-285750">
              <a:buFont typeface="Arial,Sans-Serif"/>
              <a:buChar char="•"/>
            </a:pPr>
            <a:r>
              <a:rPr lang="en-US" sz="2600">
                <a:cs typeface="Arial"/>
              </a:rPr>
              <a:t>Safety​ </a:t>
            </a:r>
            <a:r>
              <a:rPr lang="en-US" sz="2600" err="1">
                <a:cs typeface="Arial"/>
              </a:rPr>
              <a:t>ez</a:t>
            </a:r>
            <a:endParaRPr lang="en-US" sz="2600">
              <a:ea typeface="Calibri"/>
              <a:cs typeface="Arial"/>
            </a:endParaRPr>
          </a:p>
          <a:p>
            <a:pPr marL="742950" lvl="1" indent="-285750">
              <a:buFont typeface="Courier New,monospace"/>
              <a:buChar char="o"/>
            </a:pPr>
            <a:r>
              <a:rPr lang="en-US" sz="2600">
                <a:cs typeface="Arial"/>
              </a:rPr>
              <a:t>Goggles, lab coats, N95 masks, and gloves​</a:t>
            </a:r>
            <a:endParaRPr lang="en-US" sz="2600">
              <a:ea typeface="Calibri"/>
              <a:cs typeface="Arial"/>
            </a:endParaRPr>
          </a:p>
          <a:p>
            <a:pPr marL="742950" lvl="1" indent="-285750">
              <a:buFont typeface="Courier New,monospace"/>
              <a:buChar char="o"/>
            </a:pPr>
            <a:r>
              <a:rPr lang="en-US" sz="2600">
                <a:cs typeface="Arial"/>
              </a:rPr>
              <a:t>Placing box in fume hood​</a:t>
            </a:r>
            <a:endParaRPr lang="en-US" sz="2600">
              <a:ea typeface="Calibri"/>
              <a:cs typeface="Arial"/>
            </a:endParaRPr>
          </a:p>
          <a:p>
            <a:pPr marL="742950" lvl="1" indent="-285750">
              <a:buFont typeface="Courier New,monospace"/>
              <a:buChar char="o"/>
            </a:pPr>
            <a:r>
              <a:rPr lang="en-US" sz="2600">
                <a:cs typeface="Arial"/>
              </a:rPr>
              <a:t>Starting with dust settle​</a:t>
            </a:r>
            <a:endParaRPr lang="en-US" sz="2600">
              <a:ea typeface="Calibri"/>
              <a:cs typeface="Arial"/>
            </a:endParaRPr>
          </a:p>
          <a:p>
            <a:pPr marL="285750" indent="-285750">
              <a:buFont typeface="Arial,Sans-Serif"/>
              <a:buChar char="•"/>
            </a:pPr>
            <a:r>
              <a:rPr lang="en-US" sz="2600">
                <a:cs typeface="Arial"/>
              </a:rPr>
              <a:t>Disposal and cleaning​</a:t>
            </a:r>
            <a:endParaRPr lang="en-US" sz="2600">
              <a:ea typeface="Calibri"/>
              <a:cs typeface="Arial"/>
            </a:endParaRPr>
          </a:p>
          <a:p>
            <a:pPr marL="742950" lvl="1" indent="-285750">
              <a:buFont typeface="Courier New,monospace"/>
              <a:buChar char="o"/>
            </a:pPr>
            <a:r>
              <a:rPr lang="en-US" sz="2600">
                <a:cs typeface="Arial"/>
              </a:rPr>
              <a:t>Wipe between runs​</a:t>
            </a:r>
            <a:endParaRPr lang="en-US" sz="2600">
              <a:ea typeface="Calibri"/>
              <a:cs typeface="Arial"/>
            </a:endParaRPr>
          </a:p>
          <a:p>
            <a:pPr marL="742950" lvl="1" indent="-285750">
              <a:buFont typeface="Courier New,monospace"/>
              <a:buChar char="o"/>
            </a:pPr>
            <a:r>
              <a:rPr lang="en-US" sz="2600">
                <a:cs typeface="Arial"/>
              </a:rPr>
              <a:t>Wet materials for safer disposal</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The 12 hours and 200 degrees </a:t>
            </a:r>
            <a:r>
              <a:rPr lang="en-US" sz="1200" b="0" i="0" err="1">
                <a:solidFill>
                  <a:srgbClr val="000000"/>
                </a:solidFill>
                <a:effectLst/>
                <a:latin typeface="Aptos" panose="020B0004020202020204" pitchFamily="34" charset="0"/>
              </a:rPr>
              <a:t>cel</a:t>
            </a:r>
            <a:r>
              <a:rPr lang="en-US" sz="1200" b="0" i="0">
                <a:solidFill>
                  <a:srgbClr val="000000"/>
                </a:solidFill>
                <a:effectLst/>
                <a:latin typeface="Aptos" panose="020B0004020202020204" pitchFamily="34" charset="0"/>
              </a:rPr>
              <a:t> are empirical from </a:t>
            </a:r>
            <a:r>
              <a:rPr lang="en-US" sz="1200" b="0" i="0" err="1">
                <a:solidFill>
                  <a:srgbClr val="000000"/>
                </a:solidFill>
                <a:effectLst/>
                <a:latin typeface="Aptos" panose="020B0004020202020204" pitchFamily="34" charset="0"/>
              </a:rPr>
              <a:t>nasa</a:t>
            </a:r>
            <a:r>
              <a:rPr lang="en-US" sz="1200" b="0" i="0">
                <a:solidFill>
                  <a:srgbClr val="000000"/>
                </a:solidFill>
                <a:effectLst/>
                <a:latin typeface="Aptos" panose="020B0004020202020204" pitchFamily="34" charset="0"/>
              </a:rPr>
              <a:t> research. This is in order to get all the water from all the porous surfaces within the particles. 100 degrees will not dehydrate the simulant like we need it too, and the drying process we plan to use will only change the density by 1 percent</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NASA looked at mass loss in the material and how much changes. 200 is just what they have been empirically able to show works. Higher than 200 would alter the materials in there. No clay on lunar surface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no water on lunar surface. So ideally want simulants that don’t have clay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on earth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exposed to water so they have clay minerals exposed which is not ideal and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them there but are still there no matter what we do. When we bake at higher temperatures, those clay minerals are first thing that start to change. When we bake it gets them to the version out that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but not too much to where they alter. 200 is in between value that gets that water out and takes some of clay out but not too much to where it alters way too much. Lower </a:t>
            </a:r>
            <a:r>
              <a:rPr lang="en-US" sz="1200" b="0" i="0" err="1">
                <a:solidFill>
                  <a:srgbClr val="000000"/>
                </a:solidFill>
                <a:effectLst/>
                <a:latin typeface="Aptos" panose="020B0004020202020204" pitchFamily="34" charset="0"/>
              </a:rPr>
              <a:t>wouldnt</a:t>
            </a:r>
            <a:r>
              <a:rPr lang="en-US" sz="1200" b="0" i="0">
                <a:solidFill>
                  <a:srgbClr val="000000"/>
                </a:solidFill>
                <a:effectLst/>
                <a:latin typeface="Aptos" panose="020B0004020202020204" pitchFamily="34" charset="0"/>
              </a:rPr>
              <a:t> get all surface bound water out. Might be </a:t>
            </a:r>
            <a:r>
              <a:rPr lang="en-US" sz="1200" b="0" i="0" err="1">
                <a:solidFill>
                  <a:srgbClr val="000000"/>
                </a:solidFill>
                <a:effectLst/>
                <a:latin typeface="Aptos" panose="020B0004020202020204" pitchFamily="34" charset="0"/>
              </a:rPr>
              <a:t>intraporous</a:t>
            </a:r>
            <a:r>
              <a:rPr lang="en-US" sz="1200" b="0" i="0">
                <a:solidFill>
                  <a:srgbClr val="000000"/>
                </a:solidFill>
                <a:effectLst/>
                <a:latin typeface="Aptos" panose="020B0004020202020204" pitchFamily="34" charset="0"/>
              </a:rPr>
              <a:t> spaces filled with water that will come to surface, so want to bake it out. 100 degrees will not be sufficient to do that. Doesn't have to be exactly 12 hours, they sort of just do overnight sort of thing where they leave materials overnight in oven and let it bake itself out.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D31D4966-953D-F523-97FD-715D9CBE13AD}"/>
              </a:ext>
            </a:extLst>
          </p:cNvPr>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2112054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The 12 hours and 200 degrees cel are empirical from </a:t>
            </a:r>
            <a:r>
              <a:rPr lang="en-US" sz="1200" b="0" i="0" err="1">
                <a:solidFill>
                  <a:srgbClr val="000000"/>
                </a:solidFill>
                <a:effectLst/>
                <a:latin typeface="Aptos" panose="020B0004020202020204" pitchFamily="34" charset="0"/>
              </a:rPr>
              <a:t>nasa</a:t>
            </a:r>
            <a:r>
              <a:rPr lang="en-US" sz="1200" b="0" i="0">
                <a:solidFill>
                  <a:srgbClr val="000000"/>
                </a:solidFill>
                <a:effectLst/>
                <a:latin typeface="Aptos" panose="020B0004020202020204" pitchFamily="34" charset="0"/>
              </a:rPr>
              <a:t> research. This is in order to get all the water from all the porous surfaces within the particles. 100 degrees will not dehydrate the simulant like we need it too, and the drying process we plan to use will only change the density by 1 percent</a:t>
            </a:r>
          </a:p>
          <a:p>
            <a:pPr algn="l" rtl="0" fontAlgn="base"/>
            <a:endParaRPr lang="en-US" sz="1200" b="0" i="0">
              <a:solidFill>
                <a:srgbClr val="000000"/>
              </a:solidFill>
              <a:effectLst/>
              <a:latin typeface="Aptos" panose="020B0004020202020204" pitchFamily="34" charset="0"/>
            </a:endParaRPr>
          </a:p>
          <a:p>
            <a:pPr algn="l" rtl="0" fontAlgn="base"/>
            <a:endParaRPr lang="en-US" sz="1200" b="0" i="0">
              <a:solidFill>
                <a:srgbClr val="000000"/>
              </a:solidFill>
              <a:effectLst/>
              <a:latin typeface="Aptos" panose="020B0004020202020204" pitchFamily="34" charset="0"/>
            </a:endParaRPr>
          </a:p>
          <a:p>
            <a:pPr algn="l" rtl="0" fontAlgn="base"/>
            <a:endParaRPr lang="en-US" sz="1200" b="0" i="0">
              <a:solidFill>
                <a:srgbClr val="000000"/>
              </a:solidFill>
              <a:effectLst/>
              <a:latin typeface="Aptos" panose="020B0004020202020204" pitchFamily="34" charset="0"/>
            </a:endParaRP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NASA looked at mass loss in the material and how much changes. 200 is just what they have been empirically able to show works. Higher than 200 would alter the materials in there. No clay on lunar surface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no water on lunar surface. So ideally want simulants that don’t have clay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on earth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exposed to water so they have clay minerals exposed which is not ideal and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them there but are still there no matter what we do. When we bake at higher temperatures, those clay minerals are first thing that start to change. When we bake it gets them to the version out that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but not too much to where they alter. 200 is in between value that gets that water out and takes some of clay out but not too much to where it alters way too much. Lower </a:t>
            </a:r>
            <a:r>
              <a:rPr lang="en-US" sz="1200" b="0" i="0" err="1">
                <a:solidFill>
                  <a:srgbClr val="000000"/>
                </a:solidFill>
                <a:effectLst/>
                <a:latin typeface="Aptos" panose="020B0004020202020204" pitchFamily="34" charset="0"/>
              </a:rPr>
              <a:t>wouldnt</a:t>
            </a:r>
            <a:r>
              <a:rPr lang="en-US" sz="1200" b="0" i="0">
                <a:solidFill>
                  <a:srgbClr val="000000"/>
                </a:solidFill>
                <a:effectLst/>
                <a:latin typeface="Aptos" panose="020B0004020202020204" pitchFamily="34" charset="0"/>
              </a:rPr>
              <a:t> get all surface bound water out. Might be </a:t>
            </a:r>
            <a:r>
              <a:rPr lang="en-US" sz="1200" b="0" i="0" err="1">
                <a:solidFill>
                  <a:srgbClr val="000000"/>
                </a:solidFill>
                <a:effectLst/>
                <a:latin typeface="Aptos" panose="020B0004020202020204" pitchFamily="34" charset="0"/>
              </a:rPr>
              <a:t>intraporous</a:t>
            </a:r>
            <a:r>
              <a:rPr lang="en-US" sz="1200" b="0" i="0">
                <a:solidFill>
                  <a:srgbClr val="000000"/>
                </a:solidFill>
                <a:effectLst/>
                <a:latin typeface="Aptos" panose="020B0004020202020204" pitchFamily="34" charset="0"/>
              </a:rPr>
              <a:t> spaces filled with water that will come to surface, so want to bake it out. 100 degrees will not be sufficient to do that. Doesn't have to be exactly 12 hours, they sort of just do overnight sort of thing where they leave materials overnight in oven and let it bake itself out.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36</a:t>
            </a:fld>
            <a:endParaRPr lang="en-US"/>
          </a:p>
        </p:txBody>
      </p:sp>
    </p:spTree>
    <p:extLst>
      <p:ext uri="{BB962C8B-B14F-4D97-AF65-F5344CB8AC3E}">
        <p14:creationId xmlns:p14="http://schemas.microsoft.com/office/powerpoint/2010/main" val="12738334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028F9-5BA5-0658-D6DE-1334C7AD05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A8092-7342-4D6B-A767-03D9D7F71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5F60BA-24CE-2791-773F-C25C06FA417B}"/>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EXPLAIN WHY THESE DIMENSIONS ARE THE WAY THEY. ARE</a:t>
            </a:r>
          </a:p>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p>
          <a:p>
            <a:pPr marL="285750" indent="-285750">
              <a:buFont typeface="Arial"/>
              <a:buChar char="•"/>
            </a:pPr>
            <a:r>
              <a:rPr lang="en-US" sz="2400" err="1">
                <a:ea typeface="Calibri"/>
                <a:cs typeface="Calibri"/>
              </a:rPr>
              <a:t>Fumehood</a:t>
            </a:r>
            <a:r>
              <a:rPr lang="en-US" sz="2400">
                <a:ea typeface="Calibri"/>
                <a:cs typeface="Calibri"/>
              </a:rPr>
              <a:t> use</a:t>
            </a:r>
          </a:p>
          <a:p>
            <a:pPr marL="742950" lvl="1" indent="-285750">
              <a:buFont typeface="Courier New"/>
              <a:buChar char="o"/>
            </a:pPr>
            <a:r>
              <a:rPr lang="en-US" sz="2400">
                <a:ea typeface="Calibri"/>
                <a:cs typeface="Calibri"/>
              </a:rPr>
              <a:t>Reduce inhalation risks</a:t>
            </a:r>
          </a:p>
          <a:p>
            <a:pPr marL="742950" lvl="1" indent="-285750">
              <a:buFont typeface="Courier New"/>
              <a:buChar char="o"/>
            </a:pPr>
            <a:r>
              <a:rPr lang="en-US" sz="2400">
                <a:ea typeface="Calibri"/>
                <a:cs typeface="Calibri"/>
              </a:rPr>
              <a:t>Remove any aerosolized particles</a:t>
            </a:r>
          </a:p>
          <a:p>
            <a:pPr marL="285750" indent="-285750">
              <a:buFont typeface="Arial"/>
              <a:buChar char="•"/>
            </a:pPr>
            <a:r>
              <a:rPr lang="en-US" sz="2400">
                <a:ea typeface="Calibri"/>
                <a:cs typeface="Calibri"/>
              </a:rPr>
              <a:t>Camera set up</a:t>
            </a:r>
          </a:p>
          <a:p>
            <a:pPr marL="742950" lvl="1" indent="-285750">
              <a:buFont typeface="Courier New"/>
              <a:buChar char="o"/>
            </a:pPr>
            <a:r>
              <a:rPr lang="en-US" sz="2400">
                <a:ea typeface="Calibri"/>
                <a:cs typeface="Calibri"/>
              </a:rPr>
              <a:t>Captures entire box</a:t>
            </a:r>
          </a:p>
          <a:p>
            <a:pPr marL="742950" lvl="1" indent="-285750">
              <a:buFont typeface="Courier New"/>
              <a:buChar char="o"/>
            </a:pPr>
            <a:r>
              <a:rPr lang="en-US" sz="2400">
                <a:ea typeface="Calibri"/>
                <a:cs typeface="Calibri"/>
              </a:rPr>
              <a:t>4.5 feet from box</a:t>
            </a:r>
          </a:p>
          <a:p>
            <a:pPr marL="742950" lvl="1" indent="-285750">
              <a:buFont typeface="Courier New"/>
              <a:buChar char="o"/>
            </a:pPr>
            <a:r>
              <a:rPr lang="en-US" sz="2400">
                <a:ea typeface="Calibri"/>
                <a:cs typeface="Calibri"/>
              </a:rPr>
              <a:t>iPhone raised 9 inches from ground</a:t>
            </a:r>
          </a:p>
          <a:p>
            <a:pPr marL="285750" indent="-285750">
              <a:buFont typeface="Arial"/>
              <a:buChar char="•"/>
            </a:pPr>
            <a:r>
              <a:rPr lang="en-US" sz="2400">
                <a:ea typeface="Calibri"/>
                <a:cs typeface="Calibri"/>
              </a:rPr>
              <a:t>UV light set up</a:t>
            </a:r>
          </a:p>
          <a:p>
            <a:pPr marL="742950" lvl="1" indent="-285750">
              <a:buFont typeface="Courier New"/>
              <a:buChar char="o"/>
            </a:pPr>
            <a:r>
              <a:rPr lang="en-US" sz="2400">
                <a:ea typeface="Calibri"/>
                <a:cs typeface="Calibri"/>
              </a:rPr>
              <a:t>Left, outside facing inward</a:t>
            </a:r>
          </a:p>
          <a:p>
            <a:pPr marL="285750" indent="-285750">
              <a:buFont typeface="Arial"/>
              <a:buChar char="•"/>
            </a:pPr>
            <a:r>
              <a:rPr lang="en-US" sz="2400">
                <a:ea typeface="Calibri"/>
                <a:cs typeface="Calibri"/>
              </a:rPr>
              <a:t>Fans set up</a:t>
            </a:r>
          </a:p>
          <a:p>
            <a:pPr marL="742950" lvl="1" indent="-285750">
              <a:buFont typeface="Courier New"/>
              <a:buChar char="o"/>
            </a:pPr>
            <a:r>
              <a:rPr lang="en-US" sz="2400">
                <a:ea typeface="Calibri"/>
                <a:cs typeface="Calibri"/>
              </a:rPr>
              <a:t>3 inch from wall</a:t>
            </a:r>
          </a:p>
          <a:p>
            <a:pPr marL="742950" lvl="1" indent="-285750">
              <a:buFont typeface="Courier New"/>
              <a:buChar char="o"/>
            </a:pPr>
            <a:r>
              <a:rPr lang="en-US" sz="2400">
                <a:ea typeface="Calibri"/>
                <a:cs typeface="Calibri"/>
              </a:rPr>
              <a:t>Adjustable angles</a:t>
            </a:r>
          </a:p>
          <a:p>
            <a:pPr marL="742950" lvl="1" indent="-285750">
              <a:buFont typeface="Courier New"/>
              <a:buChar char="o"/>
            </a:pPr>
            <a:r>
              <a:rPr lang="en-US" sz="2400">
                <a:ea typeface="Calibri"/>
                <a:cs typeface="Calibri"/>
              </a:rPr>
              <a:t>Controlled velocity</a:t>
            </a:r>
          </a:p>
          <a:p>
            <a:pPr marL="285750" indent="-285750">
              <a:buFont typeface="Arial"/>
              <a:buChar char="•"/>
            </a:pPr>
            <a:endParaRPr lang="en-US" sz="2400">
              <a:ea typeface="Calibri"/>
              <a:cs typeface="Calibri"/>
            </a:endParaRPr>
          </a:p>
          <a:p>
            <a:pPr algn="l" rtl="0" fontAlgn="base"/>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9A37CF0-46AC-3694-630C-3DB16981182E}"/>
              </a:ext>
            </a:extLst>
          </p:cNvPr>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3725179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0C95B-CE47-08D4-EDD4-213EBE8FFF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4E770-5989-8301-714D-16D25FE057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AC22D-07CD-13A4-CB50-BDDEFB445400}"/>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EXPLAIN WHY THESE DIMENSIONS ARE THE WAY THEY. ARE</a:t>
            </a:r>
          </a:p>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p>
          <a:p>
            <a:pPr marL="285750" indent="-285750">
              <a:buFont typeface="Arial"/>
              <a:buChar char="•"/>
            </a:pPr>
            <a:r>
              <a:rPr lang="en-US" sz="2400" err="1">
                <a:ea typeface="Calibri"/>
                <a:cs typeface="Calibri"/>
              </a:rPr>
              <a:t>Fumehood</a:t>
            </a:r>
            <a:r>
              <a:rPr lang="en-US" sz="2400">
                <a:ea typeface="Calibri"/>
                <a:cs typeface="Calibri"/>
              </a:rPr>
              <a:t> use</a:t>
            </a:r>
          </a:p>
          <a:p>
            <a:pPr marL="742950" lvl="1" indent="-285750">
              <a:buFont typeface="Courier New"/>
              <a:buChar char="o"/>
            </a:pPr>
            <a:r>
              <a:rPr lang="en-US" sz="2400">
                <a:ea typeface="Calibri"/>
                <a:cs typeface="Calibri"/>
              </a:rPr>
              <a:t>Reduce inhalation risks</a:t>
            </a:r>
          </a:p>
          <a:p>
            <a:pPr marL="742950" lvl="1" indent="-285750">
              <a:buFont typeface="Courier New"/>
              <a:buChar char="o"/>
            </a:pPr>
            <a:r>
              <a:rPr lang="en-US" sz="2400">
                <a:ea typeface="Calibri"/>
                <a:cs typeface="Calibri"/>
              </a:rPr>
              <a:t>Remove any aerosolized particles</a:t>
            </a:r>
          </a:p>
          <a:p>
            <a:pPr marL="285750" indent="-285750">
              <a:buFont typeface="Arial"/>
              <a:buChar char="•"/>
            </a:pPr>
            <a:r>
              <a:rPr lang="en-US" sz="2400">
                <a:ea typeface="Calibri"/>
                <a:cs typeface="Calibri"/>
              </a:rPr>
              <a:t>Camera set up</a:t>
            </a:r>
          </a:p>
          <a:p>
            <a:pPr marL="742950" lvl="1" indent="-285750">
              <a:buFont typeface="Courier New"/>
              <a:buChar char="o"/>
            </a:pPr>
            <a:r>
              <a:rPr lang="en-US" sz="2400">
                <a:ea typeface="Calibri"/>
                <a:cs typeface="Calibri"/>
              </a:rPr>
              <a:t>Captures entire box</a:t>
            </a:r>
          </a:p>
          <a:p>
            <a:pPr marL="742950" lvl="1" indent="-285750">
              <a:buFont typeface="Courier New"/>
              <a:buChar char="o"/>
            </a:pPr>
            <a:r>
              <a:rPr lang="en-US" sz="2400">
                <a:ea typeface="Calibri"/>
                <a:cs typeface="Calibri"/>
              </a:rPr>
              <a:t>4.5 feet from box</a:t>
            </a:r>
          </a:p>
          <a:p>
            <a:pPr marL="742950" lvl="1" indent="-285750">
              <a:buFont typeface="Courier New"/>
              <a:buChar char="o"/>
            </a:pPr>
            <a:r>
              <a:rPr lang="en-US" sz="2400">
                <a:ea typeface="Calibri"/>
                <a:cs typeface="Calibri"/>
              </a:rPr>
              <a:t>iPhone raised 9 inches from ground</a:t>
            </a:r>
          </a:p>
          <a:p>
            <a:pPr marL="285750" indent="-285750">
              <a:buFont typeface="Arial"/>
              <a:buChar char="•"/>
            </a:pPr>
            <a:r>
              <a:rPr lang="en-US" sz="2400">
                <a:ea typeface="Calibri"/>
                <a:cs typeface="Calibri"/>
              </a:rPr>
              <a:t>UV light set up</a:t>
            </a:r>
          </a:p>
          <a:p>
            <a:pPr marL="742950" lvl="1" indent="-285750">
              <a:buFont typeface="Courier New"/>
              <a:buChar char="o"/>
            </a:pPr>
            <a:r>
              <a:rPr lang="en-US" sz="2400">
                <a:ea typeface="Calibri"/>
                <a:cs typeface="Calibri"/>
              </a:rPr>
              <a:t>Left, outside facing inward</a:t>
            </a:r>
          </a:p>
          <a:p>
            <a:pPr marL="285750" indent="-285750">
              <a:buFont typeface="Arial"/>
              <a:buChar char="•"/>
            </a:pPr>
            <a:r>
              <a:rPr lang="en-US" sz="2400">
                <a:ea typeface="Calibri"/>
                <a:cs typeface="Calibri"/>
              </a:rPr>
              <a:t>Fans set up</a:t>
            </a:r>
          </a:p>
          <a:p>
            <a:pPr marL="742950" lvl="1" indent="-285750">
              <a:buFont typeface="Courier New"/>
              <a:buChar char="o"/>
            </a:pPr>
            <a:r>
              <a:rPr lang="en-US" sz="2400">
                <a:ea typeface="Calibri"/>
                <a:cs typeface="Calibri"/>
              </a:rPr>
              <a:t>3 inch from wall</a:t>
            </a:r>
          </a:p>
          <a:p>
            <a:pPr marL="742950" lvl="1" indent="-285750">
              <a:buFont typeface="Courier New"/>
              <a:buChar char="o"/>
            </a:pPr>
            <a:r>
              <a:rPr lang="en-US" sz="2400">
                <a:ea typeface="Calibri"/>
                <a:cs typeface="Calibri"/>
              </a:rPr>
              <a:t>Adjustable angles</a:t>
            </a:r>
          </a:p>
          <a:p>
            <a:pPr marL="742950" lvl="1" indent="-285750">
              <a:buFont typeface="Courier New"/>
              <a:buChar char="o"/>
            </a:pPr>
            <a:r>
              <a:rPr lang="en-US" sz="2400">
                <a:ea typeface="Calibri"/>
                <a:cs typeface="Calibri"/>
              </a:rPr>
              <a:t>Controlled velocity</a:t>
            </a:r>
          </a:p>
          <a:p>
            <a:pPr marL="285750" indent="-285750">
              <a:buFont typeface="Arial"/>
              <a:buChar char="•"/>
            </a:pPr>
            <a:endParaRPr lang="en-US" sz="2400">
              <a:ea typeface="Calibri"/>
              <a:cs typeface="Calibri"/>
            </a:endParaRPr>
          </a:p>
          <a:p>
            <a:pPr algn="l" rtl="0" fontAlgn="base"/>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C895610-7CE5-1DE0-305F-CDCE02682223}"/>
              </a:ext>
            </a:extLst>
          </p:cNvPr>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2383848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DD760-C853-2066-604F-06C035C6A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C49F5-E2ED-B931-7DC1-ED1873318F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4363DA-3BAB-CF05-67C9-D66AD5B77A63}"/>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EXPLAIN WHY THESE DIMENSIONS ARE THE WAY THEY. ARE</a:t>
            </a:r>
          </a:p>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p>
          <a:p>
            <a:pPr marL="285750" indent="-285750">
              <a:buFont typeface="Arial"/>
              <a:buChar char="•"/>
            </a:pPr>
            <a:r>
              <a:rPr lang="en-US" sz="2400" err="1">
                <a:ea typeface="Calibri"/>
                <a:cs typeface="Calibri"/>
              </a:rPr>
              <a:t>Fumehood</a:t>
            </a:r>
            <a:r>
              <a:rPr lang="en-US" sz="2400">
                <a:ea typeface="Calibri"/>
                <a:cs typeface="Calibri"/>
              </a:rPr>
              <a:t> use</a:t>
            </a:r>
          </a:p>
          <a:p>
            <a:pPr marL="742950" lvl="1" indent="-285750">
              <a:buFont typeface="Courier New"/>
              <a:buChar char="o"/>
            </a:pPr>
            <a:r>
              <a:rPr lang="en-US" sz="2400">
                <a:ea typeface="Calibri"/>
                <a:cs typeface="Calibri"/>
              </a:rPr>
              <a:t>Reduce inhalation risks</a:t>
            </a:r>
          </a:p>
          <a:p>
            <a:pPr marL="742950" lvl="1" indent="-285750">
              <a:buFont typeface="Courier New"/>
              <a:buChar char="o"/>
            </a:pPr>
            <a:r>
              <a:rPr lang="en-US" sz="2400">
                <a:ea typeface="Calibri"/>
                <a:cs typeface="Calibri"/>
              </a:rPr>
              <a:t>Remove any aerosolized particles</a:t>
            </a:r>
          </a:p>
          <a:p>
            <a:pPr marL="285750" indent="-285750">
              <a:buFont typeface="Arial"/>
              <a:buChar char="•"/>
            </a:pPr>
            <a:r>
              <a:rPr lang="en-US" sz="2400">
                <a:ea typeface="Calibri"/>
                <a:cs typeface="Calibri"/>
              </a:rPr>
              <a:t>Camera set up</a:t>
            </a:r>
          </a:p>
          <a:p>
            <a:pPr marL="742950" lvl="1" indent="-285750">
              <a:buFont typeface="Courier New"/>
              <a:buChar char="o"/>
            </a:pPr>
            <a:r>
              <a:rPr lang="en-US" sz="2400">
                <a:ea typeface="Calibri"/>
                <a:cs typeface="Calibri"/>
              </a:rPr>
              <a:t>Captures entire box</a:t>
            </a:r>
          </a:p>
          <a:p>
            <a:pPr marL="742950" lvl="1" indent="-285750">
              <a:buFont typeface="Courier New"/>
              <a:buChar char="o"/>
            </a:pPr>
            <a:r>
              <a:rPr lang="en-US" sz="2400">
                <a:ea typeface="Calibri"/>
                <a:cs typeface="Calibri"/>
              </a:rPr>
              <a:t>4.5 feet from box</a:t>
            </a:r>
          </a:p>
          <a:p>
            <a:pPr marL="742950" lvl="1" indent="-285750">
              <a:buFont typeface="Courier New"/>
              <a:buChar char="o"/>
            </a:pPr>
            <a:r>
              <a:rPr lang="en-US" sz="2400">
                <a:ea typeface="Calibri"/>
                <a:cs typeface="Calibri"/>
              </a:rPr>
              <a:t>iPhone raised 9 inches from ground</a:t>
            </a:r>
          </a:p>
          <a:p>
            <a:pPr marL="285750" indent="-285750">
              <a:buFont typeface="Arial"/>
              <a:buChar char="•"/>
            </a:pPr>
            <a:r>
              <a:rPr lang="en-US" sz="2400">
                <a:ea typeface="Calibri"/>
                <a:cs typeface="Calibri"/>
              </a:rPr>
              <a:t>UV light set up</a:t>
            </a:r>
          </a:p>
          <a:p>
            <a:pPr marL="742950" lvl="1" indent="-285750">
              <a:buFont typeface="Courier New"/>
              <a:buChar char="o"/>
            </a:pPr>
            <a:r>
              <a:rPr lang="en-US" sz="2400">
                <a:ea typeface="Calibri"/>
                <a:cs typeface="Calibri"/>
              </a:rPr>
              <a:t>Left, outside facing inward</a:t>
            </a:r>
          </a:p>
          <a:p>
            <a:pPr marL="285750" indent="-285750">
              <a:buFont typeface="Arial"/>
              <a:buChar char="•"/>
            </a:pPr>
            <a:r>
              <a:rPr lang="en-US" sz="2400">
                <a:ea typeface="Calibri"/>
                <a:cs typeface="Calibri"/>
              </a:rPr>
              <a:t>Fans set up</a:t>
            </a:r>
          </a:p>
          <a:p>
            <a:pPr marL="742950" lvl="1" indent="-285750">
              <a:buFont typeface="Courier New"/>
              <a:buChar char="o"/>
            </a:pPr>
            <a:r>
              <a:rPr lang="en-US" sz="2400">
                <a:ea typeface="Calibri"/>
                <a:cs typeface="Calibri"/>
              </a:rPr>
              <a:t>3 inch from wall</a:t>
            </a:r>
          </a:p>
          <a:p>
            <a:pPr marL="742950" lvl="1" indent="-285750">
              <a:buFont typeface="Courier New"/>
              <a:buChar char="o"/>
            </a:pPr>
            <a:r>
              <a:rPr lang="en-US" sz="2400">
                <a:ea typeface="Calibri"/>
                <a:cs typeface="Calibri"/>
              </a:rPr>
              <a:t>Adjustable angles</a:t>
            </a:r>
          </a:p>
          <a:p>
            <a:pPr marL="742950" lvl="1" indent="-285750">
              <a:buFont typeface="Courier New"/>
              <a:buChar char="o"/>
            </a:pPr>
            <a:r>
              <a:rPr lang="en-US" sz="2400">
                <a:ea typeface="Calibri"/>
                <a:cs typeface="Calibri"/>
              </a:rPr>
              <a:t>Controlled velocity</a:t>
            </a:r>
          </a:p>
          <a:p>
            <a:pPr marL="285750" indent="-285750">
              <a:buFont typeface="Arial"/>
              <a:buChar char="•"/>
            </a:pPr>
            <a:endParaRPr lang="en-US" sz="2400">
              <a:ea typeface="Calibri"/>
              <a:cs typeface="Calibri"/>
            </a:endParaRPr>
          </a:p>
          <a:p>
            <a:pPr algn="l" rtl="0" fontAlgn="base"/>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24A9388F-B31D-B9B9-EBFE-5199295A7536}"/>
              </a:ext>
            </a:extLst>
          </p:cNvPr>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504773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marL="285750" indent="-285750">
              <a:buFont typeface="Arial,Sans-Serif"/>
              <a:buChar char="•"/>
            </a:pPr>
            <a:r>
              <a:rPr lang="en-US" sz="2600">
                <a:ea typeface="Calibri"/>
                <a:cs typeface="Arial"/>
              </a:rPr>
              <a:t>Plans to bake first batch March 3rd – 4th</a:t>
            </a:r>
          </a:p>
          <a:p>
            <a:pPr marL="742950" lvl="1" indent="-285750">
              <a:buFont typeface="Courier New,monospace"/>
              <a:buChar char="o"/>
            </a:pPr>
            <a:r>
              <a:rPr lang="en-US" sz="2600">
                <a:ea typeface="Calibri"/>
                <a:cs typeface="Arial"/>
              </a:rPr>
              <a:t>First test run March 4th</a:t>
            </a:r>
            <a:endParaRPr lang="en-US" sz="1200" b="0" i="0">
              <a:solidFill>
                <a:srgbClr val="000000"/>
              </a:solidFill>
              <a:effectLst/>
              <a:latin typeface="Aptos" panose="020B0004020202020204" pitchFamily="34" charset="0"/>
            </a:endParaRPr>
          </a:p>
          <a:p>
            <a:pPr marL="285750" indent="-285750">
              <a:buFont typeface="Arial,Sans-Serif"/>
              <a:buChar char="•"/>
            </a:pPr>
            <a:r>
              <a:rPr lang="en-US" sz="2600">
                <a:ea typeface="Calibri"/>
                <a:cs typeface="Arial"/>
              </a:rPr>
              <a:t>Dehydrating simulant in ovens</a:t>
            </a:r>
          </a:p>
          <a:p>
            <a:pPr marL="742950" lvl="1" indent="-285750">
              <a:buFont typeface="Courier New,monospace"/>
              <a:buChar char="o"/>
            </a:pPr>
            <a:r>
              <a:rPr lang="en-US" sz="2600">
                <a:ea typeface="Calibri"/>
                <a:cs typeface="Arial"/>
              </a:rPr>
              <a:t>12 hours</a:t>
            </a:r>
          </a:p>
          <a:p>
            <a:pPr marL="742950" lvl="1" indent="-285750">
              <a:buFont typeface="Courier New,monospace"/>
              <a:buChar char="o"/>
            </a:pPr>
            <a:r>
              <a:rPr lang="en-US" sz="2600">
                <a:ea typeface="Calibri"/>
                <a:cs typeface="Arial"/>
              </a:rPr>
              <a:t>200 degrees C</a:t>
            </a:r>
            <a:endParaRPr lang="en-US" sz="2600">
              <a:cs typeface="Arial"/>
            </a:endParaRPr>
          </a:p>
          <a:p>
            <a:pPr marL="285750" indent="-285750">
              <a:buFont typeface="Arial,Sans-Serif"/>
              <a:buChar char="•"/>
            </a:pPr>
            <a:r>
              <a:rPr lang="en-US" sz="2600">
                <a:cs typeface="Arial"/>
              </a:rPr>
              <a:t>Safety​ </a:t>
            </a:r>
            <a:r>
              <a:rPr lang="en-US" sz="2600" err="1">
                <a:cs typeface="Arial"/>
              </a:rPr>
              <a:t>ez</a:t>
            </a:r>
            <a:endParaRPr lang="en-US" sz="2600">
              <a:ea typeface="Calibri"/>
              <a:cs typeface="Arial"/>
            </a:endParaRPr>
          </a:p>
          <a:p>
            <a:pPr marL="742950" lvl="1" indent="-285750">
              <a:buFont typeface="Courier New,monospace"/>
              <a:buChar char="o"/>
            </a:pPr>
            <a:r>
              <a:rPr lang="en-US" sz="2600">
                <a:cs typeface="Arial"/>
              </a:rPr>
              <a:t>Goggles, lab coats, N95 masks, and gloves​</a:t>
            </a:r>
            <a:endParaRPr lang="en-US" sz="2600">
              <a:ea typeface="Calibri"/>
              <a:cs typeface="Arial"/>
            </a:endParaRPr>
          </a:p>
          <a:p>
            <a:pPr marL="742950" lvl="1" indent="-285750">
              <a:buFont typeface="Courier New,monospace"/>
              <a:buChar char="o"/>
            </a:pPr>
            <a:r>
              <a:rPr lang="en-US" sz="2600">
                <a:cs typeface="Arial"/>
              </a:rPr>
              <a:t>Placing box in fume hood​</a:t>
            </a:r>
            <a:endParaRPr lang="en-US" sz="2600">
              <a:ea typeface="Calibri"/>
              <a:cs typeface="Arial"/>
            </a:endParaRPr>
          </a:p>
          <a:p>
            <a:pPr marL="742950" lvl="1" indent="-285750">
              <a:buFont typeface="Courier New,monospace"/>
              <a:buChar char="o"/>
            </a:pPr>
            <a:r>
              <a:rPr lang="en-US" sz="2600">
                <a:cs typeface="Arial"/>
              </a:rPr>
              <a:t>Starting with dust settle​</a:t>
            </a:r>
            <a:endParaRPr lang="en-US" sz="2600">
              <a:ea typeface="Calibri"/>
              <a:cs typeface="Arial"/>
            </a:endParaRPr>
          </a:p>
          <a:p>
            <a:pPr marL="285750" indent="-285750">
              <a:buFont typeface="Arial,Sans-Serif"/>
              <a:buChar char="•"/>
            </a:pPr>
            <a:r>
              <a:rPr lang="en-US" sz="2600">
                <a:cs typeface="Arial"/>
              </a:rPr>
              <a:t>Disposal and cleaning​</a:t>
            </a:r>
            <a:endParaRPr lang="en-US" sz="2600">
              <a:ea typeface="Calibri"/>
              <a:cs typeface="Arial"/>
            </a:endParaRPr>
          </a:p>
          <a:p>
            <a:pPr marL="742950" lvl="1" indent="-285750">
              <a:buFont typeface="Courier New,monospace"/>
              <a:buChar char="o"/>
            </a:pPr>
            <a:r>
              <a:rPr lang="en-US" sz="2600">
                <a:cs typeface="Arial"/>
              </a:rPr>
              <a:t>Wipe between runs​</a:t>
            </a:r>
            <a:endParaRPr lang="en-US" sz="2600">
              <a:ea typeface="Calibri"/>
              <a:cs typeface="Arial"/>
            </a:endParaRPr>
          </a:p>
          <a:p>
            <a:pPr marL="742950" lvl="1" indent="-285750">
              <a:buFont typeface="Courier New,monospace"/>
              <a:buChar char="o"/>
            </a:pPr>
            <a:r>
              <a:rPr lang="en-US" sz="2600">
                <a:cs typeface="Arial"/>
              </a:rPr>
              <a:t>Wet materials for safer disposal</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The 12 hours and 200 degrees </a:t>
            </a:r>
            <a:r>
              <a:rPr lang="en-US" sz="1200" b="0" i="0" err="1">
                <a:solidFill>
                  <a:srgbClr val="000000"/>
                </a:solidFill>
                <a:effectLst/>
                <a:latin typeface="Aptos" panose="020B0004020202020204" pitchFamily="34" charset="0"/>
              </a:rPr>
              <a:t>cel</a:t>
            </a:r>
            <a:r>
              <a:rPr lang="en-US" sz="1200" b="0" i="0">
                <a:solidFill>
                  <a:srgbClr val="000000"/>
                </a:solidFill>
                <a:effectLst/>
                <a:latin typeface="Aptos" panose="020B0004020202020204" pitchFamily="34" charset="0"/>
              </a:rPr>
              <a:t> are empirical from </a:t>
            </a:r>
            <a:r>
              <a:rPr lang="en-US" sz="1200" b="0" i="0" err="1">
                <a:solidFill>
                  <a:srgbClr val="000000"/>
                </a:solidFill>
                <a:effectLst/>
                <a:latin typeface="Aptos" panose="020B0004020202020204" pitchFamily="34" charset="0"/>
              </a:rPr>
              <a:t>nasa</a:t>
            </a:r>
            <a:r>
              <a:rPr lang="en-US" sz="1200" b="0" i="0">
                <a:solidFill>
                  <a:srgbClr val="000000"/>
                </a:solidFill>
                <a:effectLst/>
                <a:latin typeface="Aptos" panose="020B0004020202020204" pitchFamily="34" charset="0"/>
              </a:rPr>
              <a:t> research. This is in order to get all the water from all the porous surfaces within the particles. 100 degrees will not dehydrate the simulant like we need it too, and the drying process we plan to use will only change the density by 1 percent</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NASA looked at mass loss in the material and how much changes. 200 is just what they have been empirically able to show works. Higher than 200 would alter the materials in there. No clay on lunar surface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no water on lunar surface. So ideally want simulants that don’t have clay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on earth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exposed to water so they have clay minerals exposed which is not ideal and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them there but are still there no matter what we do. When we bake at higher temperatures, those clay minerals are first thing that start to change. When we bake it gets them to the version out that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but not too much to where they alter. 200 is in between value that gets that water out and takes some of clay out but not too much to where it alters way too much. Lower </a:t>
            </a:r>
            <a:r>
              <a:rPr lang="en-US" sz="1200" b="0" i="0" err="1">
                <a:solidFill>
                  <a:srgbClr val="000000"/>
                </a:solidFill>
                <a:effectLst/>
                <a:latin typeface="Aptos" panose="020B0004020202020204" pitchFamily="34" charset="0"/>
              </a:rPr>
              <a:t>wouldnt</a:t>
            </a:r>
            <a:r>
              <a:rPr lang="en-US" sz="1200" b="0" i="0">
                <a:solidFill>
                  <a:srgbClr val="000000"/>
                </a:solidFill>
                <a:effectLst/>
                <a:latin typeface="Aptos" panose="020B0004020202020204" pitchFamily="34" charset="0"/>
              </a:rPr>
              <a:t> get all surface bound water out. Might be </a:t>
            </a:r>
            <a:r>
              <a:rPr lang="en-US" sz="1200" b="0" i="0" err="1">
                <a:solidFill>
                  <a:srgbClr val="000000"/>
                </a:solidFill>
                <a:effectLst/>
                <a:latin typeface="Aptos" panose="020B0004020202020204" pitchFamily="34" charset="0"/>
              </a:rPr>
              <a:t>intraporous</a:t>
            </a:r>
            <a:r>
              <a:rPr lang="en-US" sz="1200" b="0" i="0">
                <a:solidFill>
                  <a:srgbClr val="000000"/>
                </a:solidFill>
                <a:effectLst/>
                <a:latin typeface="Aptos" panose="020B0004020202020204" pitchFamily="34" charset="0"/>
              </a:rPr>
              <a:t> spaces filled with water that will come to surface, so want to bake it out. 100 degrees will not be sufficient to do that. Doesn't have to be exactly 12 hours, they sort of just do overnight sort of thing where they leave materials overnight in oven and let it bake itself out.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12738334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that these are hard to see with the naked eye</a:t>
            </a:r>
          </a:p>
          <a:p>
            <a:r>
              <a:rPr lang="en-US">
                <a:cs typeface="Calibri"/>
              </a:rPr>
              <a:t>-click next slide so they shrink</a:t>
            </a:r>
          </a:p>
        </p:txBody>
      </p:sp>
      <p:sp>
        <p:nvSpPr>
          <p:cNvPr id="4" name="Slide Number Placeholder 3"/>
          <p:cNvSpPr>
            <a:spLocks noGrp="1"/>
          </p:cNvSpPr>
          <p:nvPr>
            <p:ph type="sldNum" sz="quarter" idx="5"/>
          </p:nvPr>
        </p:nvSpPr>
        <p:spPr/>
        <p:txBody>
          <a:bodyPr/>
          <a:lstStyle/>
          <a:p>
            <a:fld id="{41CCC1AB-48B7-0748-A812-2B7A531C5611}" type="slidenum">
              <a:rPr lang="en-US" smtClean="0"/>
              <a:t>41</a:t>
            </a:fld>
            <a:endParaRPr lang="en-US"/>
          </a:p>
        </p:txBody>
      </p:sp>
    </p:spTree>
    <p:extLst>
      <p:ext uri="{BB962C8B-B14F-4D97-AF65-F5344CB8AC3E}">
        <p14:creationId xmlns:p14="http://schemas.microsoft.com/office/powerpoint/2010/main" val="269801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in order to visualize how the lunar simulant is moving the glovebox, fluorescent beads and UV light will be used. (move to next slide)</a:t>
            </a:r>
          </a:p>
        </p:txBody>
      </p:sp>
      <p:sp>
        <p:nvSpPr>
          <p:cNvPr id="4" name="Slide Number Placeholder 3"/>
          <p:cNvSpPr>
            <a:spLocks noGrp="1"/>
          </p:cNvSpPr>
          <p:nvPr>
            <p:ph type="sldNum" sz="quarter" idx="5"/>
          </p:nvPr>
        </p:nvSpPr>
        <p:spPr/>
        <p:txBody>
          <a:bodyPr/>
          <a:lstStyle/>
          <a:p>
            <a:fld id="{41CCC1AB-48B7-0748-A812-2B7A531C5611}" type="slidenum">
              <a:rPr lang="en-US" smtClean="0"/>
              <a:t>42</a:t>
            </a:fld>
            <a:endParaRPr lang="en-US"/>
          </a:p>
        </p:txBody>
      </p:sp>
    </p:spTree>
    <p:extLst>
      <p:ext uri="{BB962C8B-B14F-4D97-AF65-F5344CB8AC3E}">
        <p14:creationId xmlns:p14="http://schemas.microsoft.com/office/powerpoint/2010/main" val="3597785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FE67D-A90E-B277-7E3E-FFB0EE324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734F5-A588-3FDF-090B-CC3EC5BD78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25672-D7EC-D4EA-62D3-A7386FBAF2CB}"/>
              </a:ext>
            </a:extLst>
          </p:cNvPr>
          <p:cNvSpPr>
            <a:spLocks noGrp="1"/>
          </p:cNvSpPr>
          <p:nvPr>
            <p:ph type="body" idx="1"/>
          </p:nvPr>
        </p:nvSpPr>
        <p:spPr/>
        <p:txBody>
          <a:bodyPr/>
          <a:lstStyle/>
          <a:p>
            <a:r>
              <a:rPr lang="en-US">
                <a:ea typeface="Calibri"/>
                <a:cs typeface="Calibri"/>
              </a:rPr>
              <a:t>So in order to visualize how the lunar simulant is moving the glovebox, fluorescent beads and UV light will be used. (move to next slide)</a:t>
            </a:r>
          </a:p>
        </p:txBody>
      </p:sp>
      <p:sp>
        <p:nvSpPr>
          <p:cNvPr id="4" name="Slide Number Placeholder 3">
            <a:extLst>
              <a:ext uri="{FF2B5EF4-FFF2-40B4-BE49-F238E27FC236}">
                <a16:creationId xmlns:a16="http://schemas.microsoft.com/office/drawing/2014/main" id="{E27944EC-6AA2-1AFD-05B3-00AC9C5868EE}"/>
              </a:ext>
            </a:extLst>
          </p:cNvPr>
          <p:cNvSpPr>
            <a:spLocks noGrp="1"/>
          </p:cNvSpPr>
          <p:nvPr>
            <p:ph type="sldNum" sz="quarter" idx="5"/>
          </p:nvPr>
        </p:nvSpPr>
        <p:spPr/>
        <p:txBody>
          <a:bodyPr/>
          <a:lstStyle/>
          <a:p>
            <a:fld id="{41CCC1AB-48B7-0748-A812-2B7A531C5611}" type="slidenum">
              <a:rPr lang="en-US" smtClean="0"/>
              <a:t>43</a:t>
            </a:fld>
            <a:endParaRPr lang="en-US"/>
          </a:p>
        </p:txBody>
      </p:sp>
    </p:spTree>
    <p:extLst>
      <p:ext uri="{BB962C8B-B14F-4D97-AF65-F5344CB8AC3E}">
        <p14:creationId xmlns:p14="http://schemas.microsoft.com/office/powerpoint/2010/main" val="1530195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are our advisors, both </a:t>
            </a:r>
            <a:r>
              <a:rPr lang="en-US" err="1"/>
              <a:t>dr</a:t>
            </a:r>
            <a:r>
              <a:rPr lang="en-US"/>
              <a:t> </a:t>
            </a:r>
            <a:r>
              <a:rPr lang="en-US" err="1"/>
              <a:t>krick</a:t>
            </a:r>
            <a:r>
              <a:rPr lang="en-US"/>
              <a:t> and dr </a:t>
            </a:r>
            <a:r>
              <a:rPr lang="en-US" err="1"/>
              <a:t>mcconomy</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802110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44</a:t>
            </a:fld>
            <a:endParaRPr lang="en-US"/>
          </a:p>
        </p:txBody>
      </p:sp>
    </p:spTree>
    <p:extLst>
      <p:ext uri="{BB962C8B-B14F-4D97-AF65-F5344CB8AC3E}">
        <p14:creationId xmlns:p14="http://schemas.microsoft.com/office/powerpoint/2010/main" val="165439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32CD4-E553-8514-7BD3-49D3D62D08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69A0FD-5EC4-FEE7-E651-C994DDE6CD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86687-208E-CF2F-F333-0CF44B467D5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7193274-156E-A89E-33B4-04C0A0750D59}"/>
              </a:ext>
            </a:extLst>
          </p:cNvPr>
          <p:cNvSpPr>
            <a:spLocks noGrp="1"/>
          </p:cNvSpPr>
          <p:nvPr>
            <p:ph type="sldNum" sz="quarter" idx="5"/>
          </p:nvPr>
        </p:nvSpPr>
        <p:spPr/>
        <p:txBody>
          <a:bodyPr/>
          <a:lstStyle/>
          <a:p>
            <a:fld id="{41CCC1AB-48B7-0748-A812-2B7A531C5611}" type="slidenum">
              <a:rPr lang="en-US" smtClean="0"/>
              <a:t>45</a:t>
            </a:fld>
            <a:endParaRPr lang="en-US"/>
          </a:p>
        </p:txBody>
      </p:sp>
    </p:spTree>
    <p:extLst>
      <p:ext uri="{BB962C8B-B14F-4D97-AF65-F5344CB8AC3E}">
        <p14:creationId xmlns:p14="http://schemas.microsoft.com/office/powerpoint/2010/main" val="4026735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932A8-FF67-96A4-BB0C-0A2CB6C64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EFFDCA-72FD-2DC9-A2C8-92D18A9B58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481C7B-2A6E-99B6-1582-B84970B582C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B78E1C63-A63D-6A05-4596-C49BAF2D55D9}"/>
              </a:ext>
            </a:extLst>
          </p:cNvPr>
          <p:cNvSpPr>
            <a:spLocks noGrp="1"/>
          </p:cNvSpPr>
          <p:nvPr>
            <p:ph type="sldNum" sz="quarter" idx="5"/>
          </p:nvPr>
        </p:nvSpPr>
        <p:spPr/>
        <p:txBody>
          <a:bodyPr/>
          <a:lstStyle/>
          <a:p>
            <a:fld id="{41CCC1AB-48B7-0748-A812-2B7A531C5611}" type="slidenum">
              <a:rPr lang="en-US" smtClean="0"/>
              <a:t>46</a:t>
            </a:fld>
            <a:endParaRPr lang="en-US"/>
          </a:p>
        </p:txBody>
      </p:sp>
    </p:spTree>
    <p:extLst>
      <p:ext uri="{BB962C8B-B14F-4D97-AF65-F5344CB8AC3E}">
        <p14:creationId xmlns:p14="http://schemas.microsoft.com/office/powerpoint/2010/main" val="39942354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E4636-A8EE-7486-A402-C82A36B5D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4C227-03D3-DD10-B82C-8F75FCB36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AB845-865C-FC80-3DFA-8618066010DC}"/>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A249A78-79BF-0B51-3320-994B8AB934BD}"/>
              </a:ext>
            </a:extLst>
          </p:cNvPr>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34076502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09B4E-A626-9521-25BF-B229D7FE0B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DB677-E117-0E6B-7144-857C5C12F1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A55BB-99B9-5EFE-7C26-1961349E3FE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B13A577-0662-FFBB-994D-C3E3BFE00C94}"/>
              </a:ext>
            </a:extLst>
          </p:cNvPr>
          <p:cNvSpPr>
            <a:spLocks noGrp="1"/>
          </p:cNvSpPr>
          <p:nvPr>
            <p:ph type="sldNum" sz="quarter" idx="5"/>
          </p:nvPr>
        </p:nvSpPr>
        <p:spPr/>
        <p:txBody>
          <a:bodyPr/>
          <a:lstStyle/>
          <a:p>
            <a:fld id="{41CCC1AB-48B7-0748-A812-2B7A531C5611}" type="slidenum">
              <a:rPr lang="en-US" smtClean="0"/>
              <a:t>48</a:t>
            </a:fld>
            <a:endParaRPr lang="en-US"/>
          </a:p>
        </p:txBody>
      </p:sp>
    </p:spTree>
    <p:extLst>
      <p:ext uri="{BB962C8B-B14F-4D97-AF65-F5344CB8AC3E}">
        <p14:creationId xmlns:p14="http://schemas.microsoft.com/office/powerpoint/2010/main" val="218141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FB5C1-9B0A-7C46-CB26-D93C5C2C18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E505D-9459-C862-2BFF-B290B5DFB2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7C30D5-0139-ED5F-4617-93978D21636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EF02AB73-85E8-928F-36A3-092510C520C0}"/>
              </a:ext>
            </a:extLst>
          </p:cNvPr>
          <p:cNvSpPr>
            <a:spLocks noGrp="1"/>
          </p:cNvSpPr>
          <p:nvPr>
            <p:ph type="sldNum" sz="quarter" idx="5"/>
          </p:nvPr>
        </p:nvSpPr>
        <p:spPr/>
        <p:txBody>
          <a:bodyPr/>
          <a:lstStyle/>
          <a:p>
            <a:fld id="{41CCC1AB-48B7-0748-A812-2B7A531C5611}" type="slidenum">
              <a:rPr lang="en-US" smtClean="0"/>
              <a:t>49</a:t>
            </a:fld>
            <a:endParaRPr lang="en-US"/>
          </a:p>
        </p:txBody>
      </p:sp>
    </p:spTree>
    <p:extLst>
      <p:ext uri="{BB962C8B-B14F-4D97-AF65-F5344CB8AC3E}">
        <p14:creationId xmlns:p14="http://schemas.microsoft.com/office/powerpoint/2010/main" val="281025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60805-EAEF-1477-1A0B-E59502761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50CC7-DB7B-A1FC-A8AA-8B82404ED2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F47E3-7F03-A425-12B9-9411CC84B887}"/>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ECA4CD9-983D-D151-DD7C-677F44352CCB}"/>
              </a:ext>
            </a:extLst>
          </p:cNvPr>
          <p:cNvSpPr>
            <a:spLocks noGrp="1"/>
          </p:cNvSpPr>
          <p:nvPr>
            <p:ph type="sldNum" sz="quarter" idx="5"/>
          </p:nvPr>
        </p:nvSpPr>
        <p:spPr/>
        <p:txBody>
          <a:bodyPr/>
          <a:lstStyle/>
          <a:p>
            <a:fld id="{41CCC1AB-48B7-0748-A812-2B7A531C5611}" type="slidenum">
              <a:rPr lang="en-US" smtClean="0"/>
              <a:t>50</a:t>
            </a:fld>
            <a:endParaRPr lang="en-US"/>
          </a:p>
        </p:txBody>
      </p:sp>
    </p:spTree>
    <p:extLst>
      <p:ext uri="{BB962C8B-B14F-4D97-AF65-F5344CB8AC3E}">
        <p14:creationId xmlns:p14="http://schemas.microsoft.com/office/powerpoint/2010/main" val="985630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67583-3A13-246E-FB13-03E3E7C060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0D51D-6746-43F8-2913-E06AE2543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F6FE2F-FD34-0F8A-64A0-76FA54627040}"/>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3D41CF6E-3313-096A-9914-7EBB69F7025E}"/>
              </a:ext>
            </a:extLst>
          </p:cNvPr>
          <p:cNvSpPr>
            <a:spLocks noGrp="1"/>
          </p:cNvSpPr>
          <p:nvPr>
            <p:ph type="sldNum" sz="quarter" idx="5"/>
          </p:nvPr>
        </p:nvSpPr>
        <p:spPr/>
        <p:txBody>
          <a:bodyPr/>
          <a:lstStyle/>
          <a:p>
            <a:fld id="{41CCC1AB-48B7-0748-A812-2B7A531C5611}" type="slidenum">
              <a:rPr lang="en-US" smtClean="0"/>
              <a:t>51</a:t>
            </a:fld>
            <a:endParaRPr lang="en-US"/>
          </a:p>
        </p:txBody>
      </p:sp>
    </p:spTree>
    <p:extLst>
      <p:ext uri="{BB962C8B-B14F-4D97-AF65-F5344CB8AC3E}">
        <p14:creationId xmlns:p14="http://schemas.microsoft.com/office/powerpoint/2010/main" val="24736061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0E771-EC20-AF09-EE5A-5B98F6E66C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F88D45-468C-1D0A-EC66-618B6F8AE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0F64C-F379-FB6A-0D93-3E1C8124D3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a typeface="Calibri"/>
                <a:cs typeface="Calibri"/>
              </a:rPr>
              <a:t>Scotch Double Sided tape 13x13 mm on places with high mass concentrations, dead </a:t>
            </a:r>
            <a:r>
              <a:rPr lang="en-US" sz="1200" err="1">
                <a:ea typeface="Calibri"/>
                <a:cs typeface="Calibri"/>
              </a:rPr>
              <a:t>zoens</a:t>
            </a:r>
            <a:r>
              <a:rPr lang="en-US" sz="1200">
                <a:ea typeface="Calibri"/>
                <a:cs typeface="Calibri"/>
              </a:rPr>
              <a:t>, and some middle. The pieces on the front will be photographed throughout and the pieces on sides and back will just be post processing</a:t>
            </a:r>
          </a:p>
          <a:p>
            <a:endParaRPr lang="en-US">
              <a:ea typeface="Calibri"/>
              <a:cs typeface="Calibri"/>
            </a:endParaRPr>
          </a:p>
        </p:txBody>
      </p:sp>
      <p:sp>
        <p:nvSpPr>
          <p:cNvPr id="4" name="Slide Number Placeholder 3">
            <a:extLst>
              <a:ext uri="{FF2B5EF4-FFF2-40B4-BE49-F238E27FC236}">
                <a16:creationId xmlns:a16="http://schemas.microsoft.com/office/drawing/2014/main" id="{C275F37F-0AA7-AE13-C1B0-1588B2989072}"/>
              </a:ext>
            </a:extLst>
          </p:cNvPr>
          <p:cNvSpPr>
            <a:spLocks noGrp="1"/>
          </p:cNvSpPr>
          <p:nvPr>
            <p:ph type="sldNum" sz="quarter" idx="5"/>
          </p:nvPr>
        </p:nvSpPr>
        <p:spPr/>
        <p:txBody>
          <a:bodyPr/>
          <a:lstStyle/>
          <a:p>
            <a:fld id="{41CCC1AB-48B7-0748-A812-2B7A531C5611}" type="slidenum">
              <a:rPr lang="en-US" smtClean="0"/>
              <a:t>52</a:t>
            </a:fld>
            <a:endParaRPr lang="en-US"/>
          </a:p>
        </p:txBody>
      </p:sp>
    </p:spTree>
    <p:extLst>
      <p:ext uri="{BB962C8B-B14F-4D97-AF65-F5344CB8AC3E}">
        <p14:creationId xmlns:p14="http://schemas.microsoft.com/office/powerpoint/2010/main" val="24849234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C633-69FB-B75B-311A-B15E829F7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246AF8-8887-8262-924D-3791F1BDC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031FB7-6E63-53BB-FC81-D9E056099B81}"/>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7D8F47DD-D529-7D4B-83B0-D51C9E15D514}"/>
              </a:ext>
            </a:extLst>
          </p:cNvPr>
          <p:cNvSpPr>
            <a:spLocks noGrp="1"/>
          </p:cNvSpPr>
          <p:nvPr>
            <p:ph type="sldNum" sz="quarter" idx="5"/>
          </p:nvPr>
        </p:nvSpPr>
        <p:spPr/>
        <p:txBody>
          <a:bodyPr/>
          <a:lstStyle/>
          <a:p>
            <a:fld id="{41CCC1AB-48B7-0748-A812-2B7A531C5611}" type="slidenum">
              <a:rPr lang="en-US" smtClean="0"/>
              <a:t>53</a:t>
            </a:fld>
            <a:endParaRPr lang="en-US"/>
          </a:p>
        </p:txBody>
      </p:sp>
    </p:spTree>
    <p:extLst>
      <p:ext uri="{BB962C8B-B14F-4D97-AF65-F5344CB8AC3E}">
        <p14:creationId xmlns:p14="http://schemas.microsoft.com/office/powerpoint/2010/main" val="17901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 of our project is to optimize air flow to evenly distribute lunar dust simulant throughout a lunar dust glovebox</a:t>
            </a: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8129138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15B73-15F1-7222-AC22-D5708E6581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0107E-473E-8971-47A1-F96EF6210D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1AA787-1BFA-5019-D472-85B7C312CF5B}"/>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85A98A87-CF92-2DC6-ABB2-B1D8316EFBF8}"/>
              </a:ext>
            </a:extLst>
          </p:cNvPr>
          <p:cNvSpPr>
            <a:spLocks noGrp="1"/>
          </p:cNvSpPr>
          <p:nvPr>
            <p:ph type="sldNum" sz="quarter" idx="5"/>
          </p:nvPr>
        </p:nvSpPr>
        <p:spPr/>
        <p:txBody>
          <a:bodyPr/>
          <a:lstStyle/>
          <a:p>
            <a:fld id="{41CCC1AB-48B7-0748-A812-2B7A531C5611}" type="slidenum">
              <a:rPr lang="en-US" smtClean="0"/>
              <a:t>54</a:t>
            </a:fld>
            <a:endParaRPr lang="en-US"/>
          </a:p>
        </p:txBody>
      </p:sp>
    </p:spTree>
    <p:extLst>
      <p:ext uri="{BB962C8B-B14F-4D97-AF65-F5344CB8AC3E}">
        <p14:creationId xmlns:p14="http://schemas.microsoft.com/office/powerpoint/2010/main" val="38343354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B157-1913-9EAC-CFFA-A18AE151A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89410-5370-30BE-A908-CFCF14D5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A8369-092A-1998-DC94-57FC7F3B8F7A}"/>
              </a:ext>
            </a:extLst>
          </p:cNvPr>
          <p:cNvSpPr>
            <a:spLocks noGrp="1"/>
          </p:cNvSpPr>
          <p:nvPr>
            <p:ph type="body" idx="1"/>
          </p:nvPr>
        </p:nvSpPr>
        <p:spPr/>
        <p:txBody>
          <a:bodyPr/>
          <a:lstStyle/>
          <a:p>
            <a:r>
              <a:rPr lang="en-US">
                <a:ea typeface="Calibri"/>
                <a:cs typeface="Calibri"/>
              </a:rPr>
              <a:t>If the quantity of fluorescent beads in each section of the box are similar then the lunar simulant can be considered evenly distributed. </a:t>
            </a:r>
            <a:endParaRPr lang="en-US">
              <a:cs typeface="Calibri"/>
            </a:endParaRPr>
          </a:p>
        </p:txBody>
      </p:sp>
      <p:sp>
        <p:nvSpPr>
          <p:cNvPr id="4" name="Slide Number Placeholder 3">
            <a:extLst>
              <a:ext uri="{FF2B5EF4-FFF2-40B4-BE49-F238E27FC236}">
                <a16:creationId xmlns:a16="http://schemas.microsoft.com/office/drawing/2014/main" id="{A742859C-33BC-37F3-4F2A-84D38C7128E6}"/>
              </a:ext>
            </a:extLst>
          </p:cNvPr>
          <p:cNvSpPr>
            <a:spLocks noGrp="1"/>
          </p:cNvSpPr>
          <p:nvPr>
            <p:ph type="sldNum" sz="quarter" idx="5"/>
          </p:nvPr>
        </p:nvSpPr>
        <p:spPr/>
        <p:txBody>
          <a:bodyPr/>
          <a:lstStyle/>
          <a:p>
            <a:fld id="{41CCC1AB-48B7-0748-A812-2B7A531C5611}" type="slidenum">
              <a:rPr lang="en-US" smtClean="0"/>
              <a:t>55</a:t>
            </a:fld>
            <a:endParaRPr lang="en-US"/>
          </a:p>
        </p:txBody>
      </p:sp>
    </p:spTree>
    <p:extLst>
      <p:ext uri="{BB962C8B-B14F-4D97-AF65-F5344CB8AC3E}">
        <p14:creationId xmlns:p14="http://schemas.microsoft.com/office/powerpoint/2010/main" val="13112989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8C0C1-BE25-51CA-0896-6ADA8EBD0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4F71B6-EA4A-7068-8290-A2A05D837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7EAB2-6337-7381-3180-6C22D9D6E69C}"/>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EXPLAIN WHY THESE DIMENSIONS ARE THE WAY THEY. ARE</a:t>
            </a:r>
          </a:p>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p>
          <a:p>
            <a:pPr marL="285750" indent="-285750">
              <a:buFont typeface="Arial"/>
              <a:buChar char="•"/>
            </a:pPr>
            <a:r>
              <a:rPr lang="en-US" sz="2400" err="1">
                <a:ea typeface="Calibri"/>
                <a:cs typeface="Calibri"/>
              </a:rPr>
              <a:t>Fumehood</a:t>
            </a:r>
            <a:r>
              <a:rPr lang="en-US" sz="2400">
                <a:ea typeface="Calibri"/>
                <a:cs typeface="Calibri"/>
              </a:rPr>
              <a:t> use</a:t>
            </a:r>
          </a:p>
          <a:p>
            <a:pPr marL="742950" lvl="1" indent="-285750">
              <a:buFont typeface="Courier New"/>
              <a:buChar char="o"/>
            </a:pPr>
            <a:r>
              <a:rPr lang="en-US" sz="2400">
                <a:ea typeface="Calibri"/>
                <a:cs typeface="Calibri"/>
              </a:rPr>
              <a:t>Reduce inhalation risks</a:t>
            </a:r>
          </a:p>
          <a:p>
            <a:pPr marL="742950" lvl="1" indent="-285750">
              <a:buFont typeface="Courier New"/>
              <a:buChar char="o"/>
            </a:pPr>
            <a:r>
              <a:rPr lang="en-US" sz="2400">
                <a:ea typeface="Calibri"/>
                <a:cs typeface="Calibri"/>
              </a:rPr>
              <a:t>Remove any aerosolized particles</a:t>
            </a:r>
          </a:p>
          <a:p>
            <a:pPr marL="285750" indent="-285750">
              <a:buFont typeface="Arial"/>
              <a:buChar char="•"/>
            </a:pPr>
            <a:r>
              <a:rPr lang="en-US" sz="2400">
                <a:ea typeface="Calibri"/>
                <a:cs typeface="Calibri"/>
              </a:rPr>
              <a:t>Camera set up</a:t>
            </a:r>
          </a:p>
          <a:p>
            <a:pPr marL="742950" lvl="1" indent="-285750">
              <a:buFont typeface="Courier New"/>
              <a:buChar char="o"/>
            </a:pPr>
            <a:r>
              <a:rPr lang="en-US" sz="2400">
                <a:ea typeface="Calibri"/>
                <a:cs typeface="Calibri"/>
              </a:rPr>
              <a:t>Captures entire box</a:t>
            </a:r>
          </a:p>
          <a:p>
            <a:pPr marL="742950" lvl="1" indent="-285750">
              <a:buFont typeface="Courier New"/>
              <a:buChar char="o"/>
            </a:pPr>
            <a:r>
              <a:rPr lang="en-US" sz="2400">
                <a:ea typeface="Calibri"/>
                <a:cs typeface="Calibri"/>
              </a:rPr>
              <a:t>4.5 feet from box</a:t>
            </a:r>
          </a:p>
          <a:p>
            <a:pPr marL="742950" lvl="1" indent="-285750">
              <a:buFont typeface="Courier New"/>
              <a:buChar char="o"/>
            </a:pPr>
            <a:r>
              <a:rPr lang="en-US" sz="2400">
                <a:ea typeface="Calibri"/>
                <a:cs typeface="Calibri"/>
              </a:rPr>
              <a:t>iPhone raised 9 inches from ground</a:t>
            </a:r>
          </a:p>
          <a:p>
            <a:pPr marL="285750" indent="-285750">
              <a:buFont typeface="Arial"/>
              <a:buChar char="•"/>
            </a:pPr>
            <a:r>
              <a:rPr lang="en-US" sz="2400">
                <a:ea typeface="Calibri"/>
                <a:cs typeface="Calibri"/>
              </a:rPr>
              <a:t>UV light set up</a:t>
            </a:r>
          </a:p>
          <a:p>
            <a:pPr marL="742950" lvl="1" indent="-285750">
              <a:buFont typeface="Courier New"/>
              <a:buChar char="o"/>
            </a:pPr>
            <a:r>
              <a:rPr lang="en-US" sz="2400">
                <a:ea typeface="Calibri"/>
                <a:cs typeface="Calibri"/>
              </a:rPr>
              <a:t>Left, outside facing inward</a:t>
            </a:r>
          </a:p>
          <a:p>
            <a:pPr marL="285750" indent="-285750">
              <a:buFont typeface="Arial"/>
              <a:buChar char="•"/>
            </a:pPr>
            <a:r>
              <a:rPr lang="en-US" sz="2400">
                <a:ea typeface="Calibri"/>
                <a:cs typeface="Calibri"/>
              </a:rPr>
              <a:t>Fans set up</a:t>
            </a:r>
          </a:p>
          <a:p>
            <a:pPr marL="742950" lvl="1" indent="-285750">
              <a:buFont typeface="Courier New"/>
              <a:buChar char="o"/>
            </a:pPr>
            <a:r>
              <a:rPr lang="en-US" sz="2400">
                <a:ea typeface="Calibri"/>
                <a:cs typeface="Calibri"/>
              </a:rPr>
              <a:t>3 inch from wall</a:t>
            </a:r>
          </a:p>
          <a:p>
            <a:pPr marL="742950" lvl="1" indent="-285750">
              <a:buFont typeface="Courier New"/>
              <a:buChar char="o"/>
            </a:pPr>
            <a:r>
              <a:rPr lang="en-US" sz="2400">
                <a:ea typeface="Calibri"/>
                <a:cs typeface="Calibri"/>
              </a:rPr>
              <a:t>Adjustable angles</a:t>
            </a:r>
          </a:p>
          <a:p>
            <a:pPr marL="742950" lvl="1" indent="-285750">
              <a:buFont typeface="Courier New"/>
              <a:buChar char="o"/>
            </a:pPr>
            <a:r>
              <a:rPr lang="en-US" sz="2400">
                <a:ea typeface="Calibri"/>
                <a:cs typeface="Calibri"/>
              </a:rPr>
              <a:t>Controlled velocity</a:t>
            </a:r>
          </a:p>
          <a:p>
            <a:pPr marL="285750" indent="-285750">
              <a:buFont typeface="Arial"/>
              <a:buChar char="•"/>
            </a:pPr>
            <a:endParaRPr lang="en-US" sz="2400">
              <a:ea typeface="Calibri"/>
              <a:cs typeface="Calibri"/>
            </a:endParaRPr>
          </a:p>
          <a:p>
            <a:pPr algn="l" rtl="0" fontAlgn="base"/>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23E96C1-A335-04F0-1FF1-08964D784142}"/>
              </a:ext>
            </a:extLst>
          </p:cNvPr>
          <p:cNvSpPr>
            <a:spLocks noGrp="1"/>
          </p:cNvSpPr>
          <p:nvPr>
            <p:ph type="sldNum" sz="quarter" idx="5"/>
          </p:nvPr>
        </p:nvSpPr>
        <p:spPr/>
        <p:txBody>
          <a:bodyPr/>
          <a:lstStyle/>
          <a:p>
            <a:fld id="{41CCC1AB-48B7-0748-A812-2B7A531C5611}" type="slidenum">
              <a:rPr lang="en-US" smtClean="0"/>
              <a:t>56</a:t>
            </a:fld>
            <a:endParaRPr lang="en-US"/>
          </a:p>
        </p:txBody>
      </p:sp>
    </p:spTree>
    <p:extLst>
      <p:ext uri="{BB962C8B-B14F-4D97-AF65-F5344CB8AC3E}">
        <p14:creationId xmlns:p14="http://schemas.microsoft.com/office/powerpoint/2010/main" val="36097725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a:t>Here are some future steps we’ve planned to complete the project. First, we’ll conduct our initial experimental run, followed by a detailed analysis of that data. Based on what we find, we’ll make any necessary adjustments and then proceed with a second experimental run. After the second run, we’ll carry out another round of analysis to compare results and evaluate consistency.</a:t>
            </a:r>
          </a:p>
          <a:p>
            <a:r>
              <a:rPr lang="en-US"/>
              <a:t>Once testing and data collection are complete, we’ll finalize the project with a thorough write-up.Then, we’ll shift our focus toward completing the project poster and preparing for the final presentation</a:t>
            </a:r>
          </a:p>
          <a:p>
            <a:endParaRPr lang="en-US">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57</a:t>
            </a:fld>
            <a:endParaRPr lang="en-US"/>
          </a:p>
        </p:txBody>
      </p:sp>
    </p:spTree>
    <p:extLst>
      <p:ext uri="{BB962C8B-B14F-4D97-AF65-F5344CB8AC3E}">
        <p14:creationId xmlns:p14="http://schemas.microsoft.com/office/powerpoint/2010/main" val="12621601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originally were allotted 2000 dollars for a budget, and in the end we ended up exceeding the budge by 17 percent.</a:t>
            </a:r>
          </a:p>
        </p:txBody>
      </p:sp>
      <p:sp>
        <p:nvSpPr>
          <p:cNvPr id="4" name="Slide Number Placeholder 3"/>
          <p:cNvSpPr>
            <a:spLocks noGrp="1"/>
          </p:cNvSpPr>
          <p:nvPr>
            <p:ph type="sldNum" sz="quarter" idx="5"/>
          </p:nvPr>
        </p:nvSpPr>
        <p:spPr/>
        <p:txBody>
          <a:bodyPr/>
          <a:lstStyle/>
          <a:p>
            <a:fld id="{41CCC1AB-48B7-0748-A812-2B7A531C5611}" type="slidenum">
              <a:rPr lang="en-US" smtClean="0"/>
              <a:t>58</a:t>
            </a:fld>
            <a:endParaRPr lang="en-US"/>
          </a:p>
        </p:txBody>
      </p:sp>
    </p:spTree>
    <p:extLst>
      <p:ext uri="{BB962C8B-B14F-4D97-AF65-F5344CB8AC3E}">
        <p14:creationId xmlns:p14="http://schemas.microsoft.com/office/powerpoint/2010/main" val="33004077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8D753-F67D-252F-170A-C919B597F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510B9-7968-DB68-0655-7E3C8F527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80EEFE-9448-5627-1ED7-294B689FD1F9}"/>
              </a:ext>
            </a:extLst>
          </p:cNvPr>
          <p:cNvSpPr>
            <a:spLocks noGrp="1"/>
          </p:cNvSpPr>
          <p:nvPr>
            <p:ph type="body" idx="1"/>
          </p:nvPr>
        </p:nvSpPr>
        <p:spPr/>
        <p:txBody>
          <a:bodyPr/>
          <a:lstStyle/>
          <a:p>
            <a:r>
              <a:rPr lang="en-US"/>
              <a:t>This is how much money we plan to use, and fortunately we are just within budget, maximizing our spending efficiency</a:t>
            </a:r>
          </a:p>
        </p:txBody>
      </p:sp>
      <p:sp>
        <p:nvSpPr>
          <p:cNvPr id="4" name="Slide Number Placeholder 3">
            <a:extLst>
              <a:ext uri="{FF2B5EF4-FFF2-40B4-BE49-F238E27FC236}">
                <a16:creationId xmlns:a16="http://schemas.microsoft.com/office/drawing/2014/main" id="{221D5D7D-7AE3-E3A8-8174-B7DEF89246C7}"/>
              </a:ext>
            </a:extLst>
          </p:cNvPr>
          <p:cNvSpPr>
            <a:spLocks noGrp="1"/>
          </p:cNvSpPr>
          <p:nvPr>
            <p:ph type="sldNum" sz="quarter" idx="5"/>
          </p:nvPr>
        </p:nvSpPr>
        <p:spPr/>
        <p:txBody>
          <a:bodyPr/>
          <a:lstStyle/>
          <a:p>
            <a:fld id="{41CCC1AB-48B7-0748-A812-2B7A531C5611}" type="slidenum">
              <a:rPr lang="en-US" smtClean="0"/>
              <a:t>59</a:t>
            </a:fld>
            <a:endParaRPr lang="en-US"/>
          </a:p>
        </p:txBody>
      </p:sp>
    </p:spTree>
    <p:extLst>
      <p:ext uri="{BB962C8B-B14F-4D97-AF65-F5344CB8AC3E}">
        <p14:creationId xmlns:p14="http://schemas.microsoft.com/office/powerpoint/2010/main" val="15292990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947E8-B9D3-3E00-B9C9-04946DBDF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73E4D-2486-AC08-D337-00AD59F00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78C032-79F3-A69E-F4CD-B9355EE69F71}"/>
              </a:ext>
            </a:extLst>
          </p:cNvPr>
          <p:cNvSpPr>
            <a:spLocks noGrp="1"/>
          </p:cNvSpPr>
          <p:nvPr>
            <p:ph type="body" idx="1"/>
          </p:nvPr>
        </p:nvSpPr>
        <p:spPr/>
        <p:txBody>
          <a:bodyPr/>
          <a:lstStyle/>
          <a:p>
            <a:r>
              <a:rPr lang="en-US"/>
              <a:t>This is how much money we plan to use, and fortunately we are just within budget, maximizing our spending efficiency</a:t>
            </a:r>
          </a:p>
        </p:txBody>
      </p:sp>
      <p:sp>
        <p:nvSpPr>
          <p:cNvPr id="4" name="Slide Number Placeholder 3">
            <a:extLst>
              <a:ext uri="{FF2B5EF4-FFF2-40B4-BE49-F238E27FC236}">
                <a16:creationId xmlns:a16="http://schemas.microsoft.com/office/drawing/2014/main" id="{2EAEC874-A61D-390F-4897-D8CEAE9B4708}"/>
              </a:ext>
            </a:extLst>
          </p:cNvPr>
          <p:cNvSpPr>
            <a:spLocks noGrp="1"/>
          </p:cNvSpPr>
          <p:nvPr>
            <p:ph type="sldNum" sz="quarter" idx="5"/>
          </p:nvPr>
        </p:nvSpPr>
        <p:spPr/>
        <p:txBody>
          <a:bodyPr/>
          <a:lstStyle/>
          <a:p>
            <a:fld id="{41CCC1AB-48B7-0748-A812-2B7A531C5611}" type="slidenum">
              <a:rPr lang="en-US" smtClean="0"/>
              <a:t>60</a:t>
            </a:fld>
            <a:endParaRPr lang="en-US"/>
          </a:p>
        </p:txBody>
      </p:sp>
    </p:spTree>
    <p:extLst>
      <p:ext uri="{BB962C8B-B14F-4D97-AF65-F5344CB8AC3E}">
        <p14:creationId xmlns:p14="http://schemas.microsoft.com/office/powerpoint/2010/main" val="28395604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E7652-E307-EFEC-4621-00094B364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673D4-2FD3-004E-4397-F31B2A907F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8C50A-4A67-E408-C3B7-ED801970C13F}"/>
              </a:ext>
            </a:extLst>
          </p:cNvPr>
          <p:cNvSpPr>
            <a:spLocks noGrp="1"/>
          </p:cNvSpPr>
          <p:nvPr>
            <p:ph type="body" idx="1"/>
          </p:nvPr>
        </p:nvSpPr>
        <p:spPr/>
        <p:txBody>
          <a:bodyPr/>
          <a:lstStyle/>
          <a:p>
            <a:r>
              <a:rPr lang="en-US"/>
              <a:t>This is how much money we plan to use, and fortunately we are just within budget, maximizing our spending efficiency</a:t>
            </a:r>
          </a:p>
        </p:txBody>
      </p:sp>
      <p:sp>
        <p:nvSpPr>
          <p:cNvPr id="4" name="Slide Number Placeholder 3">
            <a:extLst>
              <a:ext uri="{FF2B5EF4-FFF2-40B4-BE49-F238E27FC236}">
                <a16:creationId xmlns:a16="http://schemas.microsoft.com/office/drawing/2014/main" id="{395B8CCE-4099-0D74-B178-567335B6F51A}"/>
              </a:ext>
            </a:extLst>
          </p:cNvPr>
          <p:cNvSpPr>
            <a:spLocks noGrp="1"/>
          </p:cNvSpPr>
          <p:nvPr>
            <p:ph type="sldNum" sz="quarter" idx="5"/>
          </p:nvPr>
        </p:nvSpPr>
        <p:spPr/>
        <p:txBody>
          <a:bodyPr/>
          <a:lstStyle/>
          <a:p>
            <a:fld id="{41CCC1AB-48B7-0748-A812-2B7A531C5611}" type="slidenum">
              <a:rPr lang="en-US" smtClean="0"/>
              <a:t>61</a:t>
            </a:fld>
            <a:endParaRPr lang="en-US"/>
          </a:p>
        </p:txBody>
      </p:sp>
    </p:spTree>
    <p:extLst>
      <p:ext uri="{BB962C8B-B14F-4D97-AF65-F5344CB8AC3E}">
        <p14:creationId xmlns:p14="http://schemas.microsoft.com/office/powerpoint/2010/main" val="14882704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so much for your time today. That completes our presentation and the floor is now open for any questions or feedback you all may have.</a:t>
            </a:r>
          </a:p>
        </p:txBody>
      </p:sp>
      <p:sp>
        <p:nvSpPr>
          <p:cNvPr id="4" name="Slide Number Placeholder 3"/>
          <p:cNvSpPr>
            <a:spLocks noGrp="1"/>
          </p:cNvSpPr>
          <p:nvPr>
            <p:ph type="sldNum" sz="quarter" idx="5"/>
          </p:nvPr>
        </p:nvSpPr>
        <p:spPr/>
        <p:txBody>
          <a:bodyPr/>
          <a:lstStyle/>
          <a:p>
            <a:fld id="{41CCC1AB-48B7-0748-A812-2B7A531C5611}" type="slidenum">
              <a:rPr lang="en-US" smtClean="0"/>
              <a:t>62</a:t>
            </a:fld>
            <a:endParaRPr lang="en-US"/>
          </a:p>
        </p:txBody>
      </p:sp>
    </p:spTree>
    <p:extLst>
      <p:ext uri="{BB962C8B-B14F-4D97-AF65-F5344CB8AC3E}">
        <p14:creationId xmlns:p14="http://schemas.microsoft.com/office/powerpoint/2010/main" val="1697389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particles jagged edges and irregular shape is what leads to it being so harmful to mechanisms and humans. These particles can be very fine, with an average size of around 100 nanometers and bulk density of one point five grams per centimeter cubed</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09566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EC25-B4E3-212B-E711-935FDB4B33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4B5302-6816-1DCA-DE00-3DCEF4001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D6DD78-0A73-ED30-E998-B01799AF0A3B}"/>
              </a:ext>
            </a:extLst>
          </p:cNvPr>
          <p:cNvSpPr>
            <a:spLocks noGrp="1"/>
          </p:cNvSpPr>
          <p:nvPr>
            <p:ph type="body" idx="1"/>
          </p:nvPr>
        </p:nvSpPr>
        <p:spPr/>
        <p:txBody>
          <a:bodyPr/>
          <a:lstStyle/>
          <a:p>
            <a:r>
              <a:rPr lang="en-US"/>
              <a:t>The particles jagged edges and irregular shape is what leads to it being so harmful to mechanisms and humans. These particles can be very fine, with an average size of around 100 nanometers and bulk density of one point five grams per centimeter cubed</a:t>
            </a:r>
          </a:p>
        </p:txBody>
      </p:sp>
      <p:sp>
        <p:nvSpPr>
          <p:cNvPr id="4" name="Slide Number Placeholder 3">
            <a:extLst>
              <a:ext uri="{FF2B5EF4-FFF2-40B4-BE49-F238E27FC236}">
                <a16:creationId xmlns:a16="http://schemas.microsoft.com/office/drawing/2014/main" id="{C30B35BF-E90C-D933-5C63-4A9D74B4D1D7}"/>
              </a:ext>
            </a:extLst>
          </p:cNvPr>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189451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 mainly </a:t>
            </a:r>
            <a:r>
              <a:rPr lang="en-US" err="1">
                <a:cs typeface="Calibri"/>
              </a:rPr>
              <a:t>anorthsite</a:t>
            </a:r>
            <a:r>
              <a:rPr lang="en-US">
                <a:cs typeface="Calibri"/>
              </a:rPr>
              <a:t> formed from slowly cooled lava</a:t>
            </a:r>
          </a:p>
          <a:p>
            <a:r>
              <a:rPr lang="en-US">
                <a:cs typeface="Calibri"/>
              </a:rPr>
              <a:t>-Mare is from the darker side of the moon: mainly dark basalts formed from rapid cooled lava</a:t>
            </a:r>
          </a:p>
          <a:p>
            <a:r>
              <a:rPr lang="en-US">
                <a:cs typeface="Calibri"/>
              </a:rPr>
              <a:t>-Chose these because they fit the criteria for density needs (below 35 um) and they both come from the same company called Space Resource Technology</a:t>
            </a:r>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275516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ea typeface="Calibri"/>
                <a:cs typeface="Calibri"/>
              </a:rPr>
              <a:t>Most recent iteration not final draft</a:t>
            </a:r>
          </a:p>
          <a:p>
            <a:pPr marL="285750" indent="-285750">
              <a:buFont typeface="Calibri"/>
              <a:buChar char="-"/>
            </a:pPr>
            <a:endParaRPr lang="en-US"/>
          </a:p>
          <a:p>
            <a:pPr marL="171450" indent="-171450">
              <a:buFont typeface="Calibri"/>
              <a:buChar char="-"/>
            </a:pPr>
            <a:r>
              <a:rPr lang="en-US"/>
              <a:t>Talk about four latches securing the main body top and four securing the funnel enclosure top</a:t>
            </a:r>
            <a:endParaRPr lang="en-US">
              <a:ea typeface="Calibri"/>
              <a:cs typeface="Calibri"/>
            </a:endParaRPr>
          </a:p>
          <a:p>
            <a:pPr marL="171450" indent="-171450">
              <a:buFont typeface="Calibri"/>
              <a:buChar char="-"/>
            </a:pPr>
            <a:r>
              <a:rPr lang="en-US"/>
              <a:t>Maybe a possible rubber insert in the circle of the funnel portioning for the funnel stopper to push down</a:t>
            </a:r>
            <a:endParaRPr lang="en-US">
              <a:ea typeface="Calibri" panose="020F0502020204030204"/>
              <a:cs typeface="Calibri" panose="020F0502020204030204"/>
            </a:endParaRPr>
          </a:p>
          <a:p>
            <a:pPr marL="285750" indent="-285750">
              <a:buFont typeface="Calibri"/>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Calibri"/>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17521801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4/3/2025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4/3/2025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4/3/2025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4/3/2025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4/3/2025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4/3/2025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4/3/2025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4/3/2025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4/3/2025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4/3/2025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4/3/2025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4/3/2025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4/3/2025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4/3/2025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2.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6.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7.jpeg"/><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8.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themeOverride" Target="../theme/themeOverride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0.svg"/></Relationships>
</file>

<file path=ppt/slides/_rels/slide3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jpeg"/><Relationship Id="rId9"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png"/><Relationship Id="rId9" Type="http://schemas.openxmlformats.org/officeDocument/2006/relationships/image" Target="../media/image76.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7.svg"/><Relationship Id="rId10" Type="http://schemas.openxmlformats.org/officeDocument/2006/relationships/image" Target="../media/image75.png"/><Relationship Id="rId4" Type="http://schemas.openxmlformats.org/officeDocument/2006/relationships/image" Target="../media/image76.png"/><Relationship Id="rId9" Type="http://schemas.openxmlformats.org/officeDocument/2006/relationships/image" Target="../media/image7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86.sv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90.svg"/></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8.xml"/><Relationship Id="rId5" Type="http://schemas.openxmlformats.org/officeDocument/2006/relationships/image" Target="../media/image21.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8.xml"/><Relationship Id="rId5" Type="http://schemas.openxmlformats.org/officeDocument/2006/relationships/image" Target="../media/image92.svg"/><Relationship Id="rId4" Type="http://schemas.openxmlformats.org/officeDocument/2006/relationships/image" Target="../media/image91.png"/></Relationships>
</file>

<file path=ppt/slides/_rels/slide55.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image" Target="../media/image89.png"/><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notesSlide" Target="../notesSlides/notesSlide51.xml"/><Relationship Id="rId16" Type="http://schemas.microsoft.com/office/2007/relationships/diagramDrawing" Target="../diagrams/drawing4.xml"/><Relationship Id="rId1" Type="http://schemas.openxmlformats.org/officeDocument/2006/relationships/slideLayout" Target="../slideLayouts/slideLayout8.xml"/><Relationship Id="rId6" Type="http://schemas.openxmlformats.org/officeDocument/2006/relationships/image" Target="../media/image92.svg"/><Relationship Id="rId11" Type="http://schemas.microsoft.com/office/2007/relationships/diagramDrawing" Target="../diagrams/drawing3.xml"/><Relationship Id="rId5" Type="http://schemas.openxmlformats.org/officeDocument/2006/relationships/image" Target="../media/image91.png"/><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image" Target="../media/image90.svg"/><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8.xml"/><Relationship Id="rId4" Type="http://schemas.openxmlformats.org/officeDocument/2006/relationships/image" Target="../media/image9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96.png"/><Relationship Id="rId4" Type="http://schemas.microsoft.com/office/2007/relationships/hdphoto" Target="../media/hdphoto5.wdp"/></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581053" y="2258568"/>
            <a:ext cx="6235391" cy="768096"/>
          </a:xfrm>
        </p:spPr>
        <p:txBody>
          <a:bodyPr/>
          <a:lstStyle/>
          <a:p>
            <a:r>
              <a:rPr lang="en-US">
                <a:latin typeface="Arial"/>
                <a:cs typeface="Arial"/>
              </a:rPr>
              <a:t>Team 516</a:t>
            </a:r>
            <a:endParaRPr lang="en-US"/>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581053" y="3026813"/>
            <a:ext cx="6235391" cy="768096"/>
          </a:xfrm>
        </p:spPr>
        <p:txBody>
          <a:bodyPr vert="horz" lIns="0" tIns="0" rIns="0" bIns="0" rtlCol="0" anchor="t">
            <a:normAutofit fontScale="92500"/>
          </a:bodyPr>
          <a:lstStyle/>
          <a:p>
            <a:r>
              <a:rPr lang="en-US">
                <a:latin typeface="Arial Black"/>
              </a:rPr>
              <a:t>Lunar Dust Glovebox</a:t>
            </a:r>
            <a:endParaRPr lang="en-US"/>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534590" y="4133231"/>
            <a:ext cx="6235391" cy="484632"/>
          </a:xfrm>
        </p:spPr>
        <p:txBody>
          <a:bodyPr>
            <a:normAutofit/>
          </a:bodyPr>
          <a:lstStyle/>
          <a:p>
            <a:r>
              <a:rPr lang="en-US">
                <a:latin typeface="Arial"/>
                <a:cs typeface="Arial"/>
              </a:rPr>
              <a:t>Design Review 6</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a:xfrm>
            <a:off x="581053" y="6169635"/>
            <a:ext cx="9144000" cy="484632"/>
          </a:xfrm>
        </p:spPr>
        <p:txBody>
          <a:bodyPr/>
          <a:lstStyle/>
          <a:p>
            <a:r>
              <a:rPr lang="en-US">
                <a:latin typeface="Arial"/>
                <a:cs typeface="Arial"/>
              </a:rPr>
              <a:t>March 25th, 2025</a:t>
            </a:r>
            <a:endParaRPr lang="en-US"/>
          </a:p>
        </p:txBody>
      </p:sp>
    </p:spTree>
    <p:extLst>
      <p:ext uri="{BB962C8B-B14F-4D97-AF65-F5344CB8AC3E}">
        <p14:creationId xmlns:p14="http://schemas.microsoft.com/office/powerpoint/2010/main" val="19403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BA682-1214-C27B-E67A-901406A14F4B}"/>
            </a:ext>
          </a:extLst>
        </p:cNvPr>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5672AFBF-741A-D5D0-5897-D259184A6631}"/>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CB5AF9B3-208E-1DEB-BD1D-57870549E98A}"/>
              </a:ext>
            </a:extLst>
          </p:cNvPr>
          <p:cNvSpPr>
            <a:spLocks noGrp="1"/>
          </p:cNvSpPr>
          <p:nvPr>
            <p:ph type="sldNum" sz="quarter" idx="10"/>
          </p:nvPr>
        </p:nvSpPr>
        <p:spPr/>
        <p:txBody>
          <a:bodyPr/>
          <a:lstStyle/>
          <a:p>
            <a:fld id="{72E20F18-833A-4542-A439-FC39BC210022}" type="slidenum">
              <a:rPr lang="en-US" smtClean="0"/>
              <a:pPr/>
              <a:t>10</a:t>
            </a:fld>
            <a:endParaRPr lang="en-US"/>
          </a:p>
        </p:txBody>
      </p:sp>
      <p:sp>
        <p:nvSpPr>
          <p:cNvPr id="4" name="Footer Placeholder 3">
            <a:extLst>
              <a:ext uri="{FF2B5EF4-FFF2-40B4-BE49-F238E27FC236}">
                <a16:creationId xmlns:a16="http://schemas.microsoft.com/office/drawing/2014/main" id="{C5425A83-AFC0-0A3E-6F96-BBA7C2B7BB7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1679AF45-DA08-77E0-FDBC-F6A02A984368}"/>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34D0884B-C747-5707-933D-2DF63A8CA83E}"/>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FAA87A6F-09E9-0513-97EE-E733713137F4}"/>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281B6AE2-8D0E-B9E4-2548-AA3B21AAE3F3}"/>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1019E87-56E2-6131-CAC5-44C30FBE7FBC}"/>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888B3CF6-C5AF-1F48-CDAD-A62E8FC32DB5}"/>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2CF4F637-B993-FE34-56BA-D4DD942B9BDC}"/>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2E473FE6-33B5-3C00-963E-5017F9A83314}"/>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A3A0A50B-CC70-627C-EBFF-8DD8C305F9B7}"/>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2116CA59-717D-34BC-C23B-AED9DE4D1037}"/>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751B3476-6161-F0C4-48B3-32843C51868C}"/>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2F2873FC-193E-F116-12D3-62A026FD9198}"/>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4E51ADD1-848D-77CE-A451-D3A462588EE3}"/>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D433E698-3696-5AEC-369C-41333F8EA00C}"/>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4B1E42BA-A4C1-2B4E-6CE5-6B923C78EA26}"/>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55E77A12-1ECA-05D6-83FA-8C1731AA1D7F}"/>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CD00BE9F-D8AC-8070-FF4B-C244DE1F5584}"/>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1BD793BD-B7F5-5FCE-F796-A27B3C6F6A18}"/>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33BC5FAC-E680-F74B-CFBF-38D1FE1B4E37}"/>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Goal</a:t>
            </a:r>
          </a:p>
        </p:txBody>
      </p:sp>
      <p:sp>
        <p:nvSpPr>
          <p:cNvPr id="12" name="Text Placeholder 11">
            <a:extLst>
              <a:ext uri="{FF2B5EF4-FFF2-40B4-BE49-F238E27FC236}">
                <a16:creationId xmlns:a16="http://schemas.microsoft.com/office/drawing/2014/main" id="{1D47CA52-B5DB-3389-CC17-9E07176FEDE2}"/>
              </a:ext>
            </a:extLst>
          </p:cNvPr>
          <p:cNvSpPr>
            <a:spLocks noGrp="1"/>
          </p:cNvSpPr>
          <p:nvPr>
            <p:ph type="body" sz="quarter" idx="15"/>
          </p:nvPr>
        </p:nvSpPr>
        <p:spPr/>
        <p:txBody>
          <a:bodyPr/>
          <a:lstStyle/>
          <a:p>
            <a:r>
              <a:rPr lang="en-US"/>
              <a:t>Peter Mougey</a:t>
            </a:r>
          </a:p>
        </p:txBody>
      </p:sp>
    </p:spTree>
    <p:extLst>
      <p:ext uri="{BB962C8B-B14F-4D97-AF65-F5344CB8AC3E}">
        <p14:creationId xmlns:p14="http://schemas.microsoft.com/office/powerpoint/2010/main" val="350764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E76F9-EE00-84E6-07A3-561532BBF082}"/>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F1C4905-FF64-EF51-00F1-0E4B2C10D2C7}"/>
              </a:ext>
            </a:extLst>
          </p:cNvPr>
          <p:cNvSpPr>
            <a:spLocks noGrp="1"/>
          </p:cNvSpPr>
          <p:nvPr>
            <p:ph type="sldNum" sz="quarter" idx="10"/>
          </p:nvPr>
        </p:nvSpPr>
        <p:spPr/>
        <p:txBody>
          <a:bodyPr/>
          <a:lstStyle/>
          <a:p>
            <a:fld id="{72E20F18-833A-4542-A439-FC39BC210022}" type="slidenum">
              <a:rPr lang="en-US" smtClean="0"/>
              <a:pPr/>
              <a:t>11</a:t>
            </a:fld>
            <a:endParaRPr lang="en-US"/>
          </a:p>
        </p:txBody>
      </p:sp>
      <p:sp>
        <p:nvSpPr>
          <p:cNvPr id="4" name="Footer Placeholder 3">
            <a:extLst>
              <a:ext uri="{FF2B5EF4-FFF2-40B4-BE49-F238E27FC236}">
                <a16:creationId xmlns:a16="http://schemas.microsoft.com/office/drawing/2014/main" id="{5FAE4FBB-57C1-7E96-582E-672B5A4AD3DA}"/>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5" name="Title 18">
            <a:extLst>
              <a:ext uri="{FF2B5EF4-FFF2-40B4-BE49-F238E27FC236}">
                <a16:creationId xmlns:a16="http://schemas.microsoft.com/office/drawing/2014/main" id="{CB255343-3E70-1893-0210-7E055EA7925A}"/>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Overall Goals</a:t>
            </a:r>
          </a:p>
        </p:txBody>
      </p:sp>
      <p:sp>
        <p:nvSpPr>
          <p:cNvPr id="6" name="Text Placeholder 5">
            <a:extLst>
              <a:ext uri="{FF2B5EF4-FFF2-40B4-BE49-F238E27FC236}">
                <a16:creationId xmlns:a16="http://schemas.microsoft.com/office/drawing/2014/main" id="{7EC4BA11-7F21-13CD-9DBF-2EE37C204AEC}"/>
              </a:ext>
            </a:extLst>
          </p:cNvPr>
          <p:cNvSpPr>
            <a:spLocks noGrp="1"/>
          </p:cNvSpPr>
          <p:nvPr>
            <p:ph type="body" sz="quarter" idx="15"/>
          </p:nvPr>
        </p:nvSpPr>
        <p:spPr/>
        <p:txBody>
          <a:bodyPr/>
          <a:lstStyle/>
          <a:p>
            <a:r>
              <a:rPr lang="en-US"/>
              <a:t>Peter Mougey</a:t>
            </a:r>
          </a:p>
        </p:txBody>
      </p:sp>
      <p:graphicFrame>
        <p:nvGraphicFramePr>
          <p:cNvPr id="2" name="Diagram 1">
            <a:extLst>
              <a:ext uri="{FF2B5EF4-FFF2-40B4-BE49-F238E27FC236}">
                <a16:creationId xmlns:a16="http://schemas.microsoft.com/office/drawing/2014/main" id="{DC6DAC9B-3BC4-F17B-E29A-BED4BD057CAF}"/>
              </a:ext>
            </a:extLst>
          </p:cNvPr>
          <p:cNvGraphicFramePr/>
          <p:nvPr>
            <p:extLst>
              <p:ext uri="{D42A27DB-BD31-4B8C-83A1-F6EECF244321}">
                <p14:modId xmlns:p14="http://schemas.microsoft.com/office/powerpoint/2010/main" val="1483102913"/>
              </p:ext>
            </p:extLst>
          </p:nvPr>
        </p:nvGraphicFramePr>
        <p:xfrm>
          <a:off x="106674" y="1783701"/>
          <a:ext cx="10439400" cy="3907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6463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le of white powder&#10;&#10;Description automatically generated">
            <a:extLst>
              <a:ext uri="{FF2B5EF4-FFF2-40B4-BE49-F238E27FC236}">
                <a16:creationId xmlns:a16="http://schemas.microsoft.com/office/drawing/2014/main" id="{4B3DB1EB-6B04-842A-EE45-3976A643F742}"/>
              </a:ext>
            </a:extLst>
          </p:cNvPr>
          <p:cNvPicPr>
            <a:picLocks/>
          </p:cNvPicPr>
          <p:nvPr/>
        </p:nvPicPr>
        <p:blipFill>
          <a:blip r:embed="rId3"/>
          <a:stretch>
            <a:fillRect/>
          </a:stretch>
        </p:blipFill>
        <p:spPr>
          <a:xfrm>
            <a:off x="845814" y="1700212"/>
            <a:ext cx="4114800" cy="4114794"/>
          </a:xfrm>
          <a:prstGeom prst="rect">
            <a:avLst/>
          </a:prstGeom>
        </p:spPr>
      </p:pic>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12</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6932465" y="3513831"/>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pic>
        <p:nvPicPr>
          <p:cNvPr id="7" name="Picture 6" descr="A close up of the moon&#10;&#10;Description automatically generated">
            <a:extLst>
              <a:ext uri="{FF2B5EF4-FFF2-40B4-BE49-F238E27FC236}">
                <a16:creationId xmlns:a16="http://schemas.microsoft.com/office/drawing/2014/main" id="{D7B0FBCA-BAF8-DF5C-1D74-B2CE394FEB28}"/>
              </a:ext>
            </a:extLst>
          </p:cNvPr>
          <p:cNvPicPr>
            <a:picLocks/>
          </p:cNvPicPr>
          <p:nvPr/>
        </p:nvPicPr>
        <p:blipFill>
          <a:blip r:embed="rId4"/>
          <a:stretch>
            <a:fillRect/>
          </a:stretch>
        </p:blipFill>
        <p:spPr>
          <a:xfrm>
            <a:off x="5692134" y="1700211"/>
            <a:ext cx="4114800" cy="4111083"/>
          </a:xfrm>
          <a:prstGeom prst="rect">
            <a:avLst/>
          </a:prstGeom>
        </p:spPr>
      </p:pic>
      <p:sp>
        <p:nvSpPr>
          <p:cNvPr id="10" name="TextBox 9">
            <a:extLst>
              <a:ext uri="{FF2B5EF4-FFF2-40B4-BE49-F238E27FC236}">
                <a16:creationId xmlns:a16="http://schemas.microsoft.com/office/drawing/2014/main" id="{97937052-B45D-890A-6F88-C5CBAF74831C}"/>
              </a:ext>
            </a:extLst>
          </p:cNvPr>
          <p:cNvSpPr txBox="1"/>
          <p:nvPr/>
        </p:nvSpPr>
        <p:spPr>
          <a:xfrm>
            <a:off x="816010" y="1754133"/>
            <a:ext cx="396832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LHS-1D:</a:t>
            </a:r>
          </a:p>
          <a:p>
            <a:r>
              <a:rPr lang="en-US">
                <a:solidFill>
                  <a:schemeClr val="bg1"/>
                </a:solidFill>
                <a:cs typeface="Calibri"/>
              </a:rPr>
              <a:t>Lunar Highlands Dust Regolith Simulant</a:t>
            </a:r>
          </a:p>
        </p:txBody>
      </p:sp>
      <p:sp>
        <p:nvSpPr>
          <p:cNvPr id="12" name="TextBox 11">
            <a:extLst>
              <a:ext uri="{FF2B5EF4-FFF2-40B4-BE49-F238E27FC236}">
                <a16:creationId xmlns:a16="http://schemas.microsoft.com/office/drawing/2014/main" id="{06CF43FC-E9E8-FB46-CFFF-14DF28D66E70}"/>
              </a:ext>
            </a:extLst>
          </p:cNvPr>
          <p:cNvSpPr txBox="1"/>
          <p:nvPr/>
        </p:nvSpPr>
        <p:spPr>
          <a:xfrm>
            <a:off x="816010" y="5811294"/>
            <a:ext cx="4144603" cy="351982"/>
          </a:xfrm>
          <a:prstGeom prst="rect">
            <a:avLst/>
          </a:prstGeom>
          <a:noFill/>
        </p:spPr>
        <p:txBody>
          <a:bodyPr wrap="square" lIns="91440" tIns="45720" rIns="91440" bIns="45720" rtlCol="0" anchor="t">
            <a:spAutoFit/>
          </a:bodyPr>
          <a:lstStyle/>
          <a:p>
            <a:pPr algn="ctr"/>
            <a:r>
              <a:rPr lang="en-US" sz="1600">
                <a:cs typeface="Arial" panose="020B0604020202020204" pitchFamily="34" charset="0"/>
              </a:rPr>
              <a:t>LHS-1D Lunar Dust Simulant</a:t>
            </a:r>
          </a:p>
        </p:txBody>
      </p:sp>
      <p:sp>
        <p:nvSpPr>
          <p:cNvPr id="14" name="TextBox 13">
            <a:extLst>
              <a:ext uri="{FF2B5EF4-FFF2-40B4-BE49-F238E27FC236}">
                <a16:creationId xmlns:a16="http://schemas.microsoft.com/office/drawing/2014/main" id="{587EBFB4-9CB2-4A40-932E-580D20FDEE7E}"/>
              </a:ext>
            </a:extLst>
          </p:cNvPr>
          <p:cNvSpPr txBox="1"/>
          <p:nvPr/>
        </p:nvSpPr>
        <p:spPr>
          <a:xfrm>
            <a:off x="5692134" y="5811294"/>
            <a:ext cx="4114800" cy="338554"/>
          </a:xfrm>
          <a:prstGeom prst="rect">
            <a:avLst/>
          </a:prstGeom>
          <a:noFill/>
        </p:spPr>
        <p:txBody>
          <a:bodyPr wrap="square" lIns="91440" tIns="45720" rIns="91440" bIns="45720" rtlCol="0" anchor="t">
            <a:spAutoFit/>
          </a:bodyPr>
          <a:lstStyle/>
          <a:p>
            <a:pPr algn="ctr"/>
            <a:r>
              <a:rPr lang="en-US" sz="1600">
                <a:cs typeface="Arial" panose="020B0604020202020204" pitchFamily="34" charset="0"/>
              </a:rPr>
              <a:t>Highlands of the moon</a:t>
            </a:r>
          </a:p>
        </p:txBody>
      </p:sp>
      <p:sp>
        <p:nvSpPr>
          <p:cNvPr id="4" name="Title 18">
            <a:extLst>
              <a:ext uri="{FF2B5EF4-FFF2-40B4-BE49-F238E27FC236}">
                <a16:creationId xmlns:a16="http://schemas.microsoft.com/office/drawing/2014/main" id="{18E38F59-6BE2-BFB6-D9BC-FFC1C5E8046F}"/>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Highlands Dust Simulant</a:t>
            </a:r>
          </a:p>
        </p:txBody>
      </p:sp>
      <p:sp>
        <p:nvSpPr>
          <p:cNvPr id="16" name="Text Placeholder 15">
            <a:extLst>
              <a:ext uri="{FF2B5EF4-FFF2-40B4-BE49-F238E27FC236}">
                <a16:creationId xmlns:a16="http://schemas.microsoft.com/office/drawing/2014/main" id="{6623CBD8-A894-EA3F-599C-ACD3B3B1C902}"/>
              </a:ext>
            </a:extLst>
          </p:cNvPr>
          <p:cNvSpPr>
            <a:spLocks noGrp="1"/>
          </p:cNvSpPr>
          <p:nvPr>
            <p:ph type="body" sz="quarter" idx="16"/>
          </p:nvPr>
        </p:nvSpPr>
        <p:spPr/>
        <p:txBody>
          <a:bodyPr/>
          <a:lstStyle/>
          <a:p>
            <a:r>
              <a:rPr lang="en-US"/>
              <a:t>Kendall Kovacs</a:t>
            </a:r>
          </a:p>
        </p:txBody>
      </p:sp>
    </p:spTree>
    <p:extLst>
      <p:ext uri="{BB962C8B-B14F-4D97-AF65-F5344CB8AC3E}">
        <p14:creationId xmlns:p14="http://schemas.microsoft.com/office/powerpoint/2010/main" val="3464355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2D20F-6B20-26EA-EB3B-E4270367D21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13</a:t>
            </a:fld>
            <a:endParaRPr lang="en-US"/>
          </a:p>
        </p:txBody>
      </p:sp>
      <p:sp>
        <p:nvSpPr>
          <p:cNvPr id="17" name="Footer Placeholder 3">
            <a:extLst>
              <a:ext uri="{FF2B5EF4-FFF2-40B4-BE49-F238E27FC236}">
                <a16:creationId xmlns:a16="http://schemas.microsoft.com/office/drawing/2014/main" id="{97004AD5-9126-9279-E013-79DB0778B99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4F690135-F3DD-95A2-EAC4-1C9F1CBE6F93}"/>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Preliminary Fan Position:</a:t>
            </a:r>
            <a:br>
              <a:rPr lang="en-US"/>
            </a:br>
            <a:r>
              <a:rPr lang="en-US" sz="2800"/>
              <a:t>Starfish - Biomimicry</a:t>
            </a:r>
            <a:endParaRPr lang="en-US"/>
          </a:p>
        </p:txBody>
      </p:sp>
      <p:pic>
        <p:nvPicPr>
          <p:cNvPr id="19" name="Picture 18" descr="A transparent box with a cone&#10;&#10;Description automatically generated">
            <a:extLst>
              <a:ext uri="{FF2B5EF4-FFF2-40B4-BE49-F238E27FC236}">
                <a16:creationId xmlns:a16="http://schemas.microsoft.com/office/drawing/2014/main" id="{11A81FC8-8E7E-119A-E21A-F29CDE5CF635}"/>
              </a:ext>
            </a:extLst>
          </p:cNvPr>
          <p:cNvPicPr>
            <a:picLocks noChangeAspect="1"/>
          </p:cNvPicPr>
          <p:nvPr/>
        </p:nvPicPr>
        <p:blipFill>
          <a:blip r:embed="rId3"/>
          <a:srcRect l="19734" t="15804" r="30360" b="9770"/>
          <a:stretch/>
        </p:blipFill>
        <p:spPr>
          <a:xfrm>
            <a:off x="534983" y="1610685"/>
            <a:ext cx="3754460" cy="3633335"/>
          </a:xfrm>
          <a:prstGeom prst="rect">
            <a:avLst/>
          </a:prstGeom>
        </p:spPr>
      </p:pic>
      <p:pic>
        <p:nvPicPr>
          <p:cNvPr id="2" name="Picture 1" descr="A computer generated image of a rectangular object&#10;&#10;AI-generated content may be incorrect.">
            <a:extLst>
              <a:ext uri="{FF2B5EF4-FFF2-40B4-BE49-F238E27FC236}">
                <a16:creationId xmlns:a16="http://schemas.microsoft.com/office/drawing/2014/main" id="{644848B1-6A96-47D6-BB40-F45723CAE0D0}"/>
              </a:ext>
            </a:extLst>
          </p:cNvPr>
          <p:cNvPicPr>
            <a:picLocks noChangeAspect="1"/>
          </p:cNvPicPr>
          <p:nvPr/>
        </p:nvPicPr>
        <p:blipFill>
          <a:blip r:embed="rId4"/>
          <a:stretch>
            <a:fillRect/>
          </a:stretch>
        </p:blipFill>
        <p:spPr>
          <a:xfrm>
            <a:off x="5325150" y="1688630"/>
            <a:ext cx="4907147" cy="3473955"/>
          </a:xfrm>
          <a:prstGeom prst="rect">
            <a:avLst/>
          </a:prstGeom>
        </p:spPr>
      </p:pic>
      <p:sp>
        <p:nvSpPr>
          <p:cNvPr id="3" name="Oval 2">
            <a:extLst>
              <a:ext uri="{FF2B5EF4-FFF2-40B4-BE49-F238E27FC236}">
                <a16:creationId xmlns:a16="http://schemas.microsoft.com/office/drawing/2014/main" id="{5E8C331C-366D-0464-E552-5B1B44D73FD8}"/>
              </a:ext>
            </a:extLst>
          </p:cNvPr>
          <p:cNvSpPr/>
          <p:nvPr/>
        </p:nvSpPr>
        <p:spPr>
          <a:xfrm>
            <a:off x="6421256" y="3759370"/>
            <a:ext cx="3113460" cy="914400"/>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23CC5FBE-A313-CD7A-2F34-EE7B4B7F983C}"/>
              </a:ext>
            </a:extLst>
          </p:cNvPr>
          <p:cNvCxnSpPr/>
          <p:nvPr/>
        </p:nvCxnSpPr>
        <p:spPr>
          <a:xfrm flipV="1">
            <a:off x="5479945" y="4596738"/>
            <a:ext cx="1456492" cy="1259089"/>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FE218189-3C5D-2258-1854-8F64F01C73C0}"/>
              </a:ext>
            </a:extLst>
          </p:cNvPr>
          <p:cNvSpPr txBox="1"/>
          <p:nvPr/>
        </p:nvSpPr>
        <p:spPr>
          <a:xfrm>
            <a:off x="3923446" y="5820093"/>
            <a:ext cx="3136984" cy="369332"/>
          </a:xfrm>
          <a:prstGeom prst="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Dead zone (low velocity region)</a:t>
            </a:r>
          </a:p>
        </p:txBody>
      </p:sp>
      <p:sp>
        <p:nvSpPr>
          <p:cNvPr id="8" name="Text Placeholder 15">
            <a:extLst>
              <a:ext uri="{FF2B5EF4-FFF2-40B4-BE49-F238E27FC236}">
                <a16:creationId xmlns:a16="http://schemas.microsoft.com/office/drawing/2014/main" id="{313296E3-7B3E-CC3E-3141-35571AF11B2B}"/>
              </a:ext>
            </a:extLst>
          </p:cNvPr>
          <p:cNvSpPr>
            <a:spLocks noGrp="1"/>
          </p:cNvSpPr>
          <p:nvPr>
            <p:ph type="body" sz="quarter" idx="16"/>
          </p:nvPr>
        </p:nvSpPr>
        <p:spPr>
          <a:xfrm>
            <a:off x="10668000" y="0"/>
            <a:ext cx="1524000" cy="757130"/>
          </a:xfrm>
        </p:spPr>
        <p:txBody>
          <a:bodyPr/>
          <a:lstStyle/>
          <a:p>
            <a:r>
              <a:rPr lang="en-US"/>
              <a:t>Ryan Dreibelbis</a:t>
            </a:r>
          </a:p>
        </p:txBody>
      </p:sp>
    </p:spTree>
    <p:extLst>
      <p:ext uri="{BB962C8B-B14F-4D97-AF65-F5344CB8AC3E}">
        <p14:creationId xmlns:p14="http://schemas.microsoft.com/office/powerpoint/2010/main" val="151328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pSp>
        <p:nvGrpSpPr>
          <p:cNvPr id="30" name="Group 29">
            <a:extLst>
              <a:ext uri="{FF2B5EF4-FFF2-40B4-BE49-F238E27FC236}">
                <a16:creationId xmlns:a16="http://schemas.microsoft.com/office/drawing/2014/main" id="{F6F11EE2-B45C-61B0-335C-57452C562A90}"/>
              </a:ext>
            </a:extLst>
          </p:cNvPr>
          <p:cNvGrpSpPr/>
          <p:nvPr/>
        </p:nvGrpSpPr>
        <p:grpSpPr>
          <a:xfrm>
            <a:off x="533400" y="1134676"/>
            <a:ext cx="9678389" cy="5068887"/>
            <a:chOff x="533400" y="1134676"/>
            <a:chExt cx="9678389" cy="5068887"/>
          </a:xfrm>
        </p:grpSpPr>
        <p:sp>
          <p:nvSpPr>
            <p:cNvPr id="31" name="Freeform: Shape 30">
              <a:extLst>
                <a:ext uri="{FF2B5EF4-FFF2-40B4-BE49-F238E27FC236}">
                  <a16:creationId xmlns:a16="http://schemas.microsoft.com/office/drawing/2014/main" id="{FD09CA83-AA66-9264-8F47-F095A0AD5F3C}"/>
                </a:ext>
              </a:extLst>
            </p:cNvPr>
            <p:cNvSpPr/>
            <p:nvPr/>
          </p:nvSpPr>
          <p:spPr>
            <a:xfrm>
              <a:off x="533400" y="1134676"/>
              <a:ext cx="2947900" cy="604800"/>
            </a:xfrm>
            <a:custGeom>
              <a:avLst/>
              <a:gdLst>
                <a:gd name="connsiteX0" fmla="*/ 0 w 2947900"/>
                <a:gd name="connsiteY0" fmla="*/ 100802 h 604800"/>
                <a:gd name="connsiteX1" fmla="*/ 100802 w 2947900"/>
                <a:gd name="connsiteY1" fmla="*/ 0 h 604800"/>
                <a:gd name="connsiteX2" fmla="*/ 2847098 w 2947900"/>
                <a:gd name="connsiteY2" fmla="*/ 0 h 604800"/>
                <a:gd name="connsiteX3" fmla="*/ 2947900 w 2947900"/>
                <a:gd name="connsiteY3" fmla="*/ 100802 h 604800"/>
                <a:gd name="connsiteX4" fmla="*/ 2947900 w 2947900"/>
                <a:gd name="connsiteY4" fmla="*/ 503998 h 604800"/>
                <a:gd name="connsiteX5" fmla="*/ 2847098 w 2947900"/>
                <a:gd name="connsiteY5" fmla="*/ 604800 h 604800"/>
                <a:gd name="connsiteX6" fmla="*/ 100802 w 2947900"/>
                <a:gd name="connsiteY6" fmla="*/ 604800 h 604800"/>
                <a:gd name="connsiteX7" fmla="*/ 0 w 2947900"/>
                <a:gd name="connsiteY7" fmla="*/ 503998 h 604800"/>
                <a:gd name="connsiteX8" fmla="*/ 0 w 2947900"/>
                <a:gd name="connsiteY8" fmla="*/ 100802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900" h="604800">
                  <a:moveTo>
                    <a:pt x="0" y="100802"/>
                  </a:moveTo>
                  <a:cubicBezTo>
                    <a:pt x="0" y="45131"/>
                    <a:pt x="45131" y="0"/>
                    <a:pt x="100802" y="0"/>
                  </a:cubicBezTo>
                  <a:lnTo>
                    <a:pt x="2847098" y="0"/>
                  </a:lnTo>
                  <a:cubicBezTo>
                    <a:pt x="2902769" y="0"/>
                    <a:pt x="2947900" y="45131"/>
                    <a:pt x="2947900" y="100802"/>
                  </a:cubicBezTo>
                  <a:lnTo>
                    <a:pt x="2947900" y="503998"/>
                  </a:lnTo>
                  <a:cubicBezTo>
                    <a:pt x="2947900" y="559669"/>
                    <a:pt x="2902769" y="604800"/>
                    <a:pt x="2847098" y="604800"/>
                  </a:cubicBezTo>
                  <a:lnTo>
                    <a:pt x="100802" y="604800"/>
                  </a:lnTo>
                  <a:cubicBezTo>
                    <a:pt x="45131" y="604800"/>
                    <a:pt x="0" y="559669"/>
                    <a:pt x="0" y="503998"/>
                  </a:cubicBezTo>
                  <a:lnTo>
                    <a:pt x="0" y="100802"/>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78876" tIns="114868" rIns="178876" bIns="114868" numCol="1" spcCol="1270" anchor="ctr" anchorCtr="0">
              <a:noAutofit/>
            </a:bodyPr>
            <a:lstStyle/>
            <a:p>
              <a:pPr marL="0" lvl="0" indent="0" defTabSz="933450">
                <a:lnSpc>
                  <a:spcPct val="90000"/>
                </a:lnSpc>
                <a:spcBef>
                  <a:spcPct val="0"/>
                </a:spcBef>
                <a:spcAft>
                  <a:spcPct val="35000"/>
                </a:spcAft>
                <a:buNone/>
              </a:pPr>
              <a:r>
                <a:rPr lang="en-US" sz="2800" b="1" kern="1200">
                  <a:latin typeface="+mn-lt"/>
                  <a:cs typeface="Arial"/>
                </a:rPr>
                <a:t>Flow</a:t>
              </a:r>
            </a:p>
          </p:txBody>
        </p:sp>
        <p:sp>
          <p:nvSpPr>
            <p:cNvPr id="32" name="Freeform: Shape 31">
              <a:extLst>
                <a:ext uri="{FF2B5EF4-FFF2-40B4-BE49-F238E27FC236}">
                  <a16:creationId xmlns:a16="http://schemas.microsoft.com/office/drawing/2014/main" id="{41CC15BF-2C7D-B720-9E10-CE380DEAD38F}"/>
                </a:ext>
              </a:extLst>
            </p:cNvPr>
            <p:cNvSpPr/>
            <p:nvPr/>
          </p:nvSpPr>
          <p:spPr>
            <a:xfrm>
              <a:off x="538662" y="1893699"/>
              <a:ext cx="2947900" cy="4309864"/>
            </a:xfrm>
            <a:custGeom>
              <a:avLst/>
              <a:gdLst>
                <a:gd name="connsiteX0" fmla="*/ 0 w 2947900"/>
                <a:gd name="connsiteY0" fmla="*/ 491326 h 4309864"/>
                <a:gd name="connsiteX1" fmla="*/ 491326 w 2947900"/>
                <a:gd name="connsiteY1" fmla="*/ 0 h 4309864"/>
                <a:gd name="connsiteX2" fmla="*/ 2456574 w 2947900"/>
                <a:gd name="connsiteY2" fmla="*/ 0 h 4309864"/>
                <a:gd name="connsiteX3" fmla="*/ 2947900 w 2947900"/>
                <a:gd name="connsiteY3" fmla="*/ 491326 h 4309864"/>
                <a:gd name="connsiteX4" fmla="*/ 2947900 w 2947900"/>
                <a:gd name="connsiteY4" fmla="*/ 3818538 h 4309864"/>
                <a:gd name="connsiteX5" fmla="*/ 2456574 w 2947900"/>
                <a:gd name="connsiteY5" fmla="*/ 4309864 h 4309864"/>
                <a:gd name="connsiteX6" fmla="*/ 491326 w 2947900"/>
                <a:gd name="connsiteY6" fmla="*/ 4309864 h 4309864"/>
                <a:gd name="connsiteX7" fmla="*/ 0 w 2947900"/>
                <a:gd name="connsiteY7" fmla="*/ 3818538 h 4309864"/>
                <a:gd name="connsiteX8" fmla="*/ 0 w 2947900"/>
                <a:gd name="connsiteY8" fmla="*/ 491326 h 43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900" h="4309864">
                  <a:moveTo>
                    <a:pt x="0" y="491326"/>
                  </a:moveTo>
                  <a:cubicBezTo>
                    <a:pt x="0" y="219974"/>
                    <a:pt x="219974" y="0"/>
                    <a:pt x="491326" y="0"/>
                  </a:cubicBezTo>
                  <a:lnTo>
                    <a:pt x="2456574" y="0"/>
                  </a:lnTo>
                  <a:cubicBezTo>
                    <a:pt x="2727926" y="0"/>
                    <a:pt x="2947900" y="219974"/>
                    <a:pt x="2947900" y="491326"/>
                  </a:cubicBezTo>
                  <a:lnTo>
                    <a:pt x="2947900" y="3818538"/>
                  </a:lnTo>
                  <a:cubicBezTo>
                    <a:pt x="2947900" y="4089890"/>
                    <a:pt x="2727926" y="4309864"/>
                    <a:pt x="2456574" y="4309864"/>
                  </a:cubicBezTo>
                  <a:lnTo>
                    <a:pt x="491326" y="4309864"/>
                  </a:lnTo>
                  <a:cubicBezTo>
                    <a:pt x="219974" y="4309864"/>
                    <a:pt x="0" y="4089890"/>
                    <a:pt x="0" y="3818538"/>
                  </a:cubicBezTo>
                  <a:lnTo>
                    <a:pt x="0" y="491326"/>
                  </a:lnTo>
                  <a:close/>
                </a:path>
              </a:pathLst>
            </a:custGeom>
            <a:solidFill>
              <a:schemeClr val="bg2">
                <a:lumMod val="60000"/>
                <a:lumOff val="40000"/>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5919" tIns="255919" rIns="293257" bIns="311926" numCol="1" spcCol="1270" anchor="t" anchorCtr="0">
              <a:noAutofit/>
            </a:bodyPr>
            <a:lstStyle/>
            <a:p>
              <a:pPr marL="228600" lvl="1" indent="-228600" algn="l" defTabSz="933450">
                <a:lnSpc>
                  <a:spcPct val="90000"/>
                </a:lnSpc>
                <a:spcBef>
                  <a:spcPct val="0"/>
                </a:spcBef>
                <a:spcAft>
                  <a:spcPct val="15000"/>
                </a:spcAft>
                <a:buFontTx/>
                <a:buBlip>
                  <a:blip r:embed="rId3"/>
                </a:buBlip>
              </a:pPr>
              <a:r>
                <a:rPr lang="en-US" sz="2100" b="0" kern="1200">
                  <a:latin typeface="+mn-lt"/>
                </a:rPr>
                <a:t>Steady flow</a:t>
              </a:r>
            </a:p>
            <a:p>
              <a:pPr marL="228600" lvl="1" indent="-228600" algn="l" defTabSz="933450" rtl="0">
                <a:lnSpc>
                  <a:spcPct val="90000"/>
                </a:lnSpc>
                <a:spcBef>
                  <a:spcPct val="0"/>
                </a:spcBef>
                <a:spcAft>
                  <a:spcPct val="15000"/>
                </a:spcAft>
                <a:buFontTx/>
                <a:buBlip>
                  <a:blip r:embed="rId3"/>
                </a:buBlip>
              </a:pPr>
              <a:r>
                <a:rPr lang="en-US" sz="2100" kern="1200">
                  <a:latin typeface="+mn-lt"/>
                  <a:cs typeface="Arial"/>
                </a:rPr>
                <a:t>Multiphase </a:t>
              </a:r>
              <a:r>
                <a:rPr lang="en-US" sz="2100" kern="1200">
                  <a:latin typeface="+mn-lt"/>
                </a:rPr>
                <a:t>flow</a:t>
              </a:r>
            </a:p>
            <a:p>
              <a:pPr marL="228600" lvl="1" indent="-228600" algn="l" defTabSz="933450" rtl="0">
                <a:lnSpc>
                  <a:spcPct val="90000"/>
                </a:lnSpc>
                <a:spcBef>
                  <a:spcPct val="0"/>
                </a:spcBef>
                <a:spcAft>
                  <a:spcPct val="15000"/>
                </a:spcAft>
                <a:buFontTx/>
                <a:buBlip>
                  <a:blip r:embed="rId3"/>
                </a:buBlip>
              </a:pPr>
              <a:r>
                <a:rPr lang="en-US" sz="2100" kern="1200">
                  <a:latin typeface="+mn-lt"/>
                </a:rPr>
                <a:t>Air and simulant particles</a:t>
              </a:r>
            </a:p>
          </p:txBody>
        </p:sp>
        <p:sp>
          <p:nvSpPr>
            <p:cNvPr id="33" name="Freeform: Shape 32">
              <a:extLst>
                <a:ext uri="{FF2B5EF4-FFF2-40B4-BE49-F238E27FC236}">
                  <a16:creationId xmlns:a16="http://schemas.microsoft.com/office/drawing/2014/main" id="{BE0FB4B9-CE5C-B02F-39B2-349F74A93C19}"/>
                </a:ext>
              </a:extLst>
            </p:cNvPr>
            <p:cNvSpPr/>
            <p:nvPr/>
          </p:nvSpPr>
          <p:spPr>
            <a:xfrm>
              <a:off x="3852424" y="1134676"/>
              <a:ext cx="2947900" cy="604800"/>
            </a:xfrm>
            <a:custGeom>
              <a:avLst/>
              <a:gdLst>
                <a:gd name="connsiteX0" fmla="*/ 0 w 2947900"/>
                <a:gd name="connsiteY0" fmla="*/ 100802 h 604800"/>
                <a:gd name="connsiteX1" fmla="*/ 100802 w 2947900"/>
                <a:gd name="connsiteY1" fmla="*/ 0 h 604800"/>
                <a:gd name="connsiteX2" fmla="*/ 2847098 w 2947900"/>
                <a:gd name="connsiteY2" fmla="*/ 0 h 604800"/>
                <a:gd name="connsiteX3" fmla="*/ 2947900 w 2947900"/>
                <a:gd name="connsiteY3" fmla="*/ 100802 h 604800"/>
                <a:gd name="connsiteX4" fmla="*/ 2947900 w 2947900"/>
                <a:gd name="connsiteY4" fmla="*/ 503998 h 604800"/>
                <a:gd name="connsiteX5" fmla="*/ 2847098 w 2947900"/>
                <a:gd name="connsiteY5" fmla="*/ 604800 h 604800"/>
                <a:gd name="connsiteX6" fmla="*/ 100802 w 2947900"/>
                <a:gd name="connsiteY6" fmla="*/ 604800 h 604800"/>
                <a:gd name="connsiteX7" fmla="*/ 0 w 2947900"/>
                <a:gd name="connsiteY7" fmla="*/ 503998 h 604800"/>
                <a:gd name="connsiteX8" fmla="*/ 0 w 2947900"/>
                <a:gd name="connsiteY8" fmla="*/ 100802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900" h="604800">
                  <a:moveTo>
                    <a:pt x="0" y="100802"/>
                  </a:moveTo>
                  <a:cubicBezTo>
                    <a:pt x="0" y="45131"/>
                    <a:pt x="45131" y="0"/>
                    <a:pt x="100802" y="0"/>
                  </a:cubicBezTo>
                  <a:lnTo>
                    <a:pt x="2847098" y="0"/>
                  </a:lnTo>
                  <a:cubicBezTo>
                    <a:pt x="2902769" y="0"/>
                    <a:pt x="2947900" y="45131"/>
                    <a:pt x="2947900" y="100802"/>
                  </a:cubicBezTo>
                  <a:lnTo>
                    <a:pt x="2947900" y="503998"/>
                  </a:lnTo>
                  <a:cubicBezTo>
                    <a:pt x="2947900" y="559669"/>
                    <a:pt x="2902769" y="604800"/>
                    <a:pt x="2847098" y="604800"/>
                  </a:cubicBezTo>
                  <a:lnTo>
                    <a:pt x="100802" y="604800"/>
                  </a:lnTo>
                  <a:cubicBezTo>
                    <a:pt x="45131" y="604800"/>
                    <a:pt x="0" y="559669"/>
                    <a:pt x="0" y="503998"/>
                  </a:cubicBezTo>
                  <a:lnTo>
                    <a:pt x="0" y="100802"/>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78876" tIns="114868" rIns="178876" bIns="114868" numCol="1" spcCol="1270" anchor="ctr" anchorCtr="0">
              <a:noAutofit/>
            </a:bodyPr>
            <a:lstStyle/>
            <a:p>
              <a:pPr marL="0" lvl="0" indent="0" defTabSz="933450" rtl="0">
                <a:lnSpc>
                  <a:spcPct val="90000"/>
                </a:lnSpc>
                <a:spcBef>
                  <a:spcPct val="0"/>
                </a:spcBef>
                <a:spcAft>
                  <a:spcPct val="35000"/>
                </a:spcAft>
                <a:buNone/>
              </a:pPr>
              <a:r>
                <a:rPr lang="en-US" sz="2800" b="1" kern="1200"/>
                <a:t>Fans</a:t>
              </a:r>
              <a:endParaRPr lang="en-US" sz="2800" b="1" kern="1200">
                <a:latin typeface="Arial Black"/>
              </a:endParaRPr>
            </a:p>
          </p:txBody>
        </p:sp>
        <p:sp>
          <p:nvSpPr>
            <p:cNvPr id="34" name="Freeform: Shape 33">
              <a:extLst>
                <a:ext uri="{FF2B5EF4-FFF2-40B4-BE49-F238E27FC236}">
                  <a16:creationId xmlns:a16="http://schemas.microsoft.com/office/drawing/2014/main" id="{48A0A324-2E55-02E4-C766-934F3C17FE4F}"/>
                </a:ext>
              </a:extLst>
            </p:cNvPr>
            <p:cNvSpPr/>
            <p:nvPr/>
          </p:nvSpPr>
          <p:spPr>
            <a:xfrm>
              <a:off x="3899269" y="1893699"/>
              <a:ext cx="2947900" cy="4309864"/>
            </a:xfrm>
            <a:custGeom>
              <a:avLst/>
              <a:gdLst>
                <a:gd name="connsiteX0" fmla="*/ 0 w 2947900"/>
                <a:gd name="connsiteY0" fmla="*/ 491326 h 4309864"/>
                <a:gd name="connsiteX1" fmla="*/ 491326 w 2947900"/>
                <a:gd name="connsiteY1" fmla="*/ 0 h 4309864"/>
                <a:gd name="connsiteX2" fmla="*/ 2456574 w 2947900"/>
                <a:gd name="connsiteY2" fmla="*/ 0 h 4309864"/>
                <a:gd name="connsiteX3" fmla="*/ 2947900 w 2947900"/>
                <a:gd name="connsiteY3" fmla="*/ 491326 h 4309864"/>
                <a:gd name="connsiteX4" fmla="*/ 2947900 w 2947900"/>
                <a:gd name="connsiteY4" fmla="*/ 3818538 h 4309864"/>
                <a:gd name="connsiteX5" fmla="*/ 2456574 w 2947900"/>
                <a:gd name="connsiteY5" fmla="*/ 4309864 h 4309864"/>
                <a:gd name="connsiteX6" fmla="*/ 491326 w 2947900"/>
                <a:gd name="connsiteY6" fmla="*/ 4309864 h 4309864"/>
                <a:gd name="connsiteX7" fmla="*/ 0 w 2947900"/>
                <a:gd name="connsiteY7" fmla="*/ 3818538 h 4309864"/>
                <a:gd name="connsiteX8" fmla="*/ 0 w 2947900"/>
                <a:gd name="connsiteY8" fmla="*/ 491326 h 43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900" h="4309864">
                  <a:moveTo>
                    <a:pt x="0" y="491326"/>
                  </a:moveTo>
                  <a:cubicBezTo>
                    <a:pt x="0" y="219974"/>
                    <a:pt x="219974" y="0"/>
                    <a:pt x="491326" y="0"/>
                  </a:cubicBezTo>
                  <a:lnTo>
                    <a:pt x="2456574" y="0"/>
                  </a:lnTo>
                  <a:cubicBezTo>
                    <a:pt x="2727926" y="0"/>
                    <a:pt x="2947900" y="219974"/>
                    <a:pt x="2947900" y="491326"/>
                  </a:cubicBezTo>
                  <a:lnTo>
                    <a:pt x="2947900" y="3818538"/>
                  </a:lnTo>
                  <a:cubicBezTo>
                    <a:pt x="2947900" y="4089890"/>
                    <a:pt x="2727926" y="4309864"/>
                    <a:pt x="2456574" y="4309864"/>
                  </a:cubicBezTo>
                  <a:lnTo>
                    <a:pt x="491326" y="4309864"/>
                  </a:lnTo>
                  <a:cubicBezTo>
                    <a:pt x="219974" y="4309864"/>
                    <a:pt x="0" y="4089890"/>
                    <a:pt x="0" y="3818538"/>
                  </a:cubicBezTo>
                  <a:lnTo>
                    <a:pt x="0" y="491326"/>
                  </a:lnTo>
                  <a:close/>
                </a:path>
              </a:pathLst>
            </a:custGeom>
            <a:solidFill>
              <a:schemeClr val="bg2">
                <a:lumMod val="60000"/>
                <a:lumOff val="40000"/>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5919" tIns="255919" rIns="293257" bIns="311926" numCol="1" spcCol="1270" anchor="t" anchorCtr="0">
              <a:noAutofit/>
            </a:bodyPr>
            <a:lstStyle/>
            <a:p>
              <a:pPr marL="228600" lvl="1" indent="-228600" algn="l" defTabSz="933450" rtl="0">
                <a:lnSpc>
                  <a:spcPct val="90000"/>
                </a:lnSpc>
                <a:spcBef>
                  <a:spcPct val="0"/>
                </a:spcBef>
                <a:spcAft>
                  <a:spcPct val="15000"/>
                </a:spcAft>
                <a:buFontTx/>
                <a:buBlip>
                  <a:blip r:embed="rId3"/>
                </a:buBlip>
              </a:pPr>
              <a:r>
                <a:rPr lang="en-US" sz="2100" kern="1200">
                  <a:latin typeface="+mn-lt"/>
                </a:rPr>
                <a:t>Modeled as </a:t>
              </a:r>
              <a:r>
                <a:rPr lang="en-US" sz="2100" b="0" kern="1200">
                  <a:latin typeface="+mn-lt"/>
                  <a:cs typeface="Arial"/>
                </a:rPr>
                <a:t>velocity inlets</a:t>
              </a:r>
              <a:r>
                <a:rPr lang="en-US" sz="2100" b="0" kern="1200">
                  <a:latin typeface="+mn-lt"/>
                </a:rPr>
                <a:t> </a:t>
              </a:r>
              <a:endParaRPr lang="en-US" sz="2100" kern="1200">
                <a:latin typeface="+mn-lt"/>
              </a:endParaRPr>
            </a:p>
            <a:p>
              <a:pPr marL="228600" lvl="1" indent="-228600" algn="l" defTabSz="933450">
                <a:lnSpc>
                  <a:spcPct val="90000"/>
                </a:lnSpc>
                <a:spcBef>
                  <a:spcPct val="0"/>
                </a:spcBef>
                <a:spcAft>
                  <a:spcPct val="15000"/>
                </a:spcAft>
                <a:buFontTx/>
                <a:buBlip>
                  <a:blip r:embed="rId3"/>
                </a:buBlip>
              </a:pPr>
              <a:r>
                <a:rPr lang="en-US" sz="2100" kern="1200">
                  <a:latin typeface="+mn-lt"/>
                  <a:cs typeface="Arial"/>
                </a:rPr>
                <a:t>No </a:t>
              </a:r>
              <a:r>
                <a:rPr lang="en-US" sz="2100" kern="1200">
                  <a:latin typeface="+mn-lt"/>
                </a:rPr>
                <a:t>mass inflow/outflow</a:t>
              </a:r>
            </a:p>
            <a:p>
              <a:pPr marL="228600" lvl="1" indent="-228600" algn="l" defTabSz="933450" rtl="0">
                <a:lnSpc>
                  <a:spcPct val="90000"/>
                </a:lnSpc>
                <a:spcBef>
                  <a:spcPct val="0"/>
                </a:spcBef>
                <a:spcAft>
                  <a:spcPct val="15000"/>
                </a:spcAft>
                <a:buFontTx/>
                <a:buBlip>
                  <a:blip r:embed="rId3"/>
                </a:buBlip>
              </a:pPr>
              <a:r>
                <a:rPr lang="en-US" sz="2100" kern="1200">
                  <a:latin typeface="+mn-lt"/>
                  <a:cs typeface="Arial"/>
                </a:rPr>
                <a:t>Does not account for fan mount</a:t>
              </a:r>
            </a:p>
          </p:txBody>
        </p:sp>
        <p:sp>
          <p:nvSpPr>
            <p:cNvPr id="36" name="Freeform: Shape 35">
              <a:extLst>
                <a:ext uri="{FF2B5EF4-FFF2-40B4-BE49-F238E27FC236}">
                  <a16:creationId xmlns:a16="http://schemas.microsoft.com/office/drawing/2014/main" id="{D7DF16BF-2018-CDF6-790D-6E547B619668}"/>
                </a:ext>
              </a:extLst>
            </p:cNvPr>
            <p:cNvSpPr/>
            <p:nvPr/>
          </p:nvSpPr>
          <p:spPr>
            <a:xfrm>
              <a:off x="7263889" y="1134676"/>
              <a:ext cx="2947900" cy="604800"/>
            </a:xfrm>
            <a:custGeom>
              <a:avLst/>
              <a:gdLst>
                <a:gd name="connsiteX0" fmla="*/ 0 w 2947900"/>
                <a:gd name="connsiteY0" fmla="*/ 100802 h 604800"/>
                <a:gd name="connsiteX1" fmla="*/ 100802 w 2947900"/>
                <a:gd name="connsiteY1" fmla="*/ 0 h 604800"/>
                <a:gd name="connsiteX2" fmla="*/ 2847098 w 2947900"/>
                <a:gd name="connsiteY2" fmla="*/ 0 h 604800"/>
                <a:gd name="connsiteX3" fmla="*/ 2947900 w 2947900"/>
                <a:gd name="connsiteY3" fmla="*/ 100802 h 604800"/>
                <a:gd name="connsiteX4" fmla="*/ 2947900 w 2947900"/>
                <a:gd name="connsiteY4" fmla="*/ 503998 h 604800"/>
                <a:gd name="connsiteX5" fmla="*/ 2847098 w 2947900"/>
                <a:gd name="connsiteY5" fmla="*/ 604800 h 604800"/>
                <a:gd name="connsiteX6" fmla="*/ 100802 w 2947900"/>
                <a:gd name="connsiteY6" fmla="*/ 604800 h 604800"/>
                <a:gd name="connsiteX7" fmla="*/ 0 w 2947900"/>
                <a:gd name="connsiteY7" fmla="*/ 503998 h 604800"/>
                <a:gd name="connsiteX8" fmla="*/ 0 w 2947900"/>
                <a:gd name="connsiteY8" fmla="*/ 100802 h 6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900" h="604800">
                  <a:moveTo>
                    <a:pt x="0" y="100802"/>
                  </a:moveTo>
                  <a:cubicBezTo>
                    <a:pt x="0" y="45131"/>
                    <a:pt x="45131" y="0"/>
                    <a:pt x="100802" y="0"/>
                  </a:cubicBezTo>
                  <a:lnTo>
                    <a:pt x="2847098" y="0"/>
                  </a:lnTo>
                  <a:cubicBezTo>
                    <a:pt x="2902769" y="0"/>
                    <a:pt x="2947900" y="45131"/>
                    <a:pt x="2947900" y="100802"/>
                  </a:cubicBezTo>
                  <a:lnTo>
                    <a:pt x="2947900" y="503998"/>
                  </a:lnTo>
                  <a:cubicBezTo>
                    <a:pt x="2947900" y="559669"/>
                    <a:pt x="2902769" y="604800"/>
                    <a:pt x="2847098" y="604800"/>
                  </a:cubicBezTo>
                  <a:lnTo>
                    <a:pt x="100802" y="604800"/>
                  </a:lnTo>
                  <a:cubicBezTo>
                    <a:pt x="45131" y="604800"/>
                    <a:pt x="0" y="559669"/>
                    <a:pt x="0" y="503998"/>
                  </a:cubicBezTo>
                  <a:lnTo>
                    <a:pt x="0" y="100802"/>
                  </a:lnTo>
                  <a:close/>
                </a:path>
              </a:pathLst>
            </a:cu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78876" tIns="114868" rIns="178876" bIns="114868" numCol="1" spcCol="1270" anchor="ctr" anchorCtr="0">
              <a:noAutofit/>
            </a:bodyPr>
            <a:lstStyle/>
            <a:p>
              <a:pPr marL="0" lvl="0" indent="0" defTabSz="933450">
                <a:lnSpc>
                  <a:spcPct val="90000"/>
                </a:lnSpc>
                <a:spcBef>
                  <a:spcPct val="0"/>
                </a:spcBef>
                <a:spcAft>
                  <a:spcPct val="35000"/>
                </a:spcAft>
                <a:buNone/>
              </a:pPr>
              <a:r>
                <a:rPr lang="en-US" sz="2800" b="1" kern="1200"/>
                <a:t>Microparticles</a:t>
              </a:r>
            </a:p>
          </p:txBody>
        </p:sp>
        <p:sp>
          <p:nvSpPr>
            <p:cNvPr id="37" name="Freeform: Shape 36">
              <a:extLst>
                <a:ext uri="{FF2B5EF4-FFF2-40B4-BE49-F238E27FC236}">
                  <a16:creationId xmlns:a16="http://schemas.microsoft.com/office/drawing/2014/main" id="{DE4F1CDC-A7BA-5C63-4FFF-70E09CB78BAD}"/>
                </a:ext>
              </a:extLst>
            </p:cNvPr>
            <p:cNvSpPr/>
            <p:nvPr/>
          </p:nvSpPr>
          <p:spPr>
            <a:xfrm>
              <a:off x="7259875" y="1893699"/>
              <a:ext cx="2947900" cy="4309864"/>
            </a:xfrm>
            <a:custGeom>
              <a:avLst/>
              <a:gdLst>
                <a:gd name="connsiteX0" fmla="*/ 0 w 2947900"/>
                <a:gd name="connsiteY0" fmla="*/ 491326 h 4309864"/>
                <a:gd name="connsiteX1" fmla="*/ 491326 w 2947900"/>
                <a:gd name="connsiteY1" fmla="*/ 0 h 4309864"/>
                <a:gd name="connsiteX2" fmla="*/ 2456574 w 2947900"/>
                <a:gd name="connsiteY2" fmla="*/ 0 h 4309864"/>
                <a:gd name="connsiteX3" fmla="*/ 2947900 w 2947900"/>
                <a:gd name="connsiteY3" fmla="*/ 491326 h 4309864"/>
                <a:gd name="connsiteX4" fmla="*/ 2947900 w 2947900"/>
                <a:gd name="connsiteY4" fmla="*/ 3818538 h 4309864"/>
                <a:gd name="connsiteX5" fmla="*/ 2456574 w 2947900"/>
                <a:gd name="connsiteY5" fmla="*/ 4309864 h 4309864"/>
                <a:gd name="connsiteX6" fmla="*/ 491326 w 2947900"/>
                <a:gd name="connsiteY6" fmla="*/ 4309864 h 4309864"/>
                <a:gd name="connsiteX7" fmla="*/ 0 w 2947900"/>
                <a:gd name="connsiteY7" fmla="*/ 3818538 h 4309864"/>
                <a:gd name="connsiteX8" fmla="*/ 0 w 2947900"/>
                <a:gd name="connsiteY8" fmla="*/ 491326 h 430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7900" h="4309864">
                  <a:moveTo>
                    <a:pt x="0" y="491326"/>
                  </a:moveTo>
                  <a:cubicBezTo>
                    <a:pt x="0" y="219974"/>
                    <a:pt x="219974" y="0"/>
                    <a:pt x="491326" y="0"/>
                  </a:cubicBezTo>
                  <a:lnTo>
                    <a:pt x="2456574" y="0"/>
                  </a:lnTo>
                  <a:cubicBezTo>
                    <a:pt x="2727926" y="0"/>
                    <a:pt x="2947900" y="219974"/>
                    <a:pt x="2947900" y="491326"/>
                  </a:cubicBezTo>
                  <a:lnTo>
                    <a:pt x="2947900" y="3818538"/>
                  </a:lnTo>
                  <a:cubicBezTo>
                    <a:pt x="2947900" y="4089890"/>
                    <a:pt x="2727926" y="4309864"/>
                    <a:pt x="2456574" y="4309864"/>
                  </a:cubicBezTo>
                  <a:lnTo>
                    <a:pt x="491326" y="4309864"/>
                  </a:lnTo>
                  <a:cubicBezTo>
                    <a:pt x="219974" y="4309864"/>
                    <a:pt x="0" y="4089890"/>
                    <a:pt x="0" y="3818538"/>
                  </a:cubicBezTo>
                  <a:lnTo>
                    <a:pt x="0" y="491326"/>
                  </a:lnTo>
                  <a:close/>
                </a:path>
              </a:pathLst>
            </a:custGeom>
            <a:solidFill>
              <a:schemeClr val="bg2">
                <a:lumMod val="60000"/>
                <a:lumOff val="40000"/>
                <a:alpha val="90000"/>
              </a:schemeClr>
            </a:solidFill>
          </p:spPr>
          <p:style>
            <a:lnRef idx="2">
              <a:schemeClr val="dk2">
                <a:alpha val="90000"/>
                <a:tint val="40000"/>
                <a:hueOff val="0"/>
                <a:satOff val="0"/>
                <a:lumOff val="0"/>
                <a:alphaOff val="0"/>
              </a:schemeClr>
            </a:lnRef>
            <a:fillRef idx="1">
              <a:scrgbClr r="0" g="0" b="0"/>
            </a:fillRef>
            <a:effectRef idx="0">
              <a:schemeClr val="dk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55919" tIns="255919" rIns="293257" bIns="311926" numCol="1" spcCol="1270" anchor="t" anchorCtr="0">
              <a:noAutofit/>
            </a:bodyPr>
            <a:lstStyle/>
            <a:p>
              <a:pPr marL="228600" lvl="1" indent="-228600" algn="l" defTabSz="933450">
                <a:lnSpc>
                  <a:spcPct val="90000"/>
                </a:lnSpc>
                <a:spcBef>
                  <a:spcPct val="0"/>
                </a:spcBef>
                <a:spcAft>
                  <a:spcPct val="15000"/>
                </a:spcAft>
                <a:buFontTx/>
                <a:buBlip>
                  <a:blip r:embed="rId3"/>
                </a:buBlip>
              </a:pPr>
              <a:r>
                <a:rPr lang="en-US" sz="2100" kern="1200">
                  <a:latin typeface="Calibri"/>
                  <a:ea typeface="Calibri"/>
                  <a:cs typeface="Calibri"/>
                </a:rPr>
                <a:t>Perfectly spherical</a:t>
              </a:r>
            </a:p>
            <a:p>
              <a:pPr marL="228600" lvl="1" indent="-228600" algn="l" defTabSz="933450" rtl="0">
                <a:lnSpc>
                  <a:spcPct val="90000"/>
                </a:lnSpc>
                <a:spcBef>
                  <a:spcPct val="0"/>
                </a:spcBef>
                <a:spcAft>
                  <a:spcPct val="15000"/>
                </a:spcAft>
                <a:buFontTx/>
                <a:buBlip>
                  <a:blip r:embed="rId3"/>
                </a:buBlip>
              </a:pPr>
              <a:r>
                <a:rPr lang="en-US" sz="2100" kern="1200">
                  <a:latin typeface="Calibri"/>
                  <a:ea typeface="Calibri"/>
                  <a:cs typeface="Arial"/>
                </a:rPr>
                <a:t>Uniformly distributed diameters</a:t>
              </a:r>
            </a:p>
            <a:p>
              <a:pPr marL="228600" lvl="1" indent="-228600" algn="l" defTabSz="933450" rtl="0">
                <a:lnSpc>
                  <a:spcPct val="90000"/>
                </a:lnSpc>
                <a:spcBef>
                  <a:spcPct val="0"/>
                </a:spcBef>
                <a:spcAft>
                  <a:spcPct val="15000"/>
                </a:spcAft>
                <a:buFontTx/>
                <a:buBlip>
                  <a:blip r:embed="rId3"/>
                </a:buBlip>
              </a:pPr>
              <a:r>
                <a:rPr lang="en-US" sz="2100" kern="1200">
                  <a:latin typeface="Calibri"/>
                  <a:ea typeface="Calibri"/>
                  <a:cs typeface="Calibri"/>
                </a:rPr>
                <a:t>Initially </a:t>
              </a:r>
              <a:r>
                <a:rPr lang="en-US" sz="2100" kern="1200">
                  <a:latin typeface="Calibri"/>
                  <a:ea typeface="Calibri"/>
                  <a:cs typeface="Arial"/>
                </a:rPr>
                <a:t>settled</a:t>
              </a:r>
              <a:r>
                <a:rPr lang="en-US" sz="2100" kern="1200">
                  <a:latin typeface="Calibri"/>
                  <a:ea typeface="Calibri"/>
                  <a:cs typeface="Calibri"/>
                </a:rPr>
                <a:t>, </a:t>
              </a:r>
              <a:r>
                <a:rPr lang="en-US" sz="2100" kern="1200">
                  <a:latin typeface="Calibri"/>
                  <a:ea typeface="Calibri"/>
                  <a:cs typeface="Arial"/>
                </a:rPr>
                <a:t>equally spaced</a:t>
              </a:r>
              <a:r>
                <a:rPr lang="en-US" sz="2100" kern="1200">
                  <a:latin typeface="Calibri"/>
                  <a:ea typeface="Calibri"/>
                  <a:cs typeface="Calibri"/>
                </a:rPr>
                <a:t> on glovebox floor</a:t>
              </a:r>
            </a:p>
            <a:p>
              <a:pPr marL="228600" lvl="1" indent="-228600" algn="l" defTabSz="933450">
                <a:lnSpc>
                  <a:spcPct val="90000"/>
                </a:lnSpc>
                <a:spcBef>
                  <a:spcPct val="0"/>
                </a:spcBef>
                <a:spcAft>
                  <a:spcPct val="15000"/>
                </a:spcAft>
                <a:buChar char="•"/>
              </a:pPr>
              <a:endParaRPr lang="en-US" sz="2100" kern="1200">
                <a:latin typeface="Arial Black"/>
              </a:endParaRPr>
            </a:p>
            <a:p>
              <a:pPr marL="228600" lvl="1" indent="-228600" algn="l" defTabSz="933450">
                <a:lnSpc>
                  <a:spcPct val="90000"/>
                </a:lnSpc>
                <a:spcBef>
                  <a:spcPct val="0"/>
                </a:spcBef>
                <a:spcAft>
                  <a:spcPct val="15000"/>
                </a:spcAft>
                <a:buChar char="•"/>
              </a:pPr>
              <a:endParaRPr lang="en-US" sz="2100" kern="1200">
                <a:latin typeface="Arial Black"/>
              </a:endParaRPr>
            </a:p>
            <a:p>
              <a:pPr marL="228600" lvl="1" indent="-228600" algn="l" defTabSz="933450">
                <a:lnSpc>
                  <a:spcPct val="90000"/>
                </a:lnSpc>
                <a:spcBef>
                  <a:spcPct val="0"/>
                </a:spcBef>
                <a:spcAft>
                  <a:spcPct val="15000"/>
                </a:spcAft>
                <a:buChar char="•"/>
              </a:pPr>
              <a:endParaRPr lang="en-US" sz="2100" kern="1200">
                <a:latin typeface="Arial Black"/>
              </a:endParaRPr>
            </a:p>
            <a:p>
              <a:pPr marL="228600" lvl="1" indent="-228600" algn="l" defTabSz="933450" rtl="0">
                <a:lnSpc>
                  <a:spcPct val="90000"/>
                </a:lnSpc>
                <a:spcBef>
                  <a:spcPct val="0"/>
                </a:spcBef>
                <a:spcAft>
                  <a:spcPct val="15000"/>
                </a:spcAft>
                <a:buChar char="•"/>
              </a:pPr>
              <a:endParaRPr lang="en-US" sz="2100" kern="1200">
                <a:latin typeface="Arial Black"/>
              </a:endParaRPr>
            </a:p>
          </p:txBody>
        </p:sp>
      </p:gr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CFD Iterations:</a:t>
            </a:r>
            <a:br>
              <a:rPr lang="en-US"/>
            </a:br>
            <a:r>
              <a:rPr lang="en-US" sz="2800"/>
              <a:t>Assumptions and Simplifications</a:t>
            </a:r>
            <a:endParaRPr lang="en-US"/>
          </a:p>
        </p:txBody>
      </p:sp>
      <p:grpSp>
        <p:nvGrpSpPr>
          <p:cNvPr id="509" name="Group 508">
            <a:extLst>
              <a:ext uri="{FF2B5EF4-FFF2-40B4-BE49-F238E27FC236}">
                <a16:creationId xmlns:a16="http://schemas.microsoft.com/office/drawing/2014/main" id="{C650548F-F867-FBA9-D946-F2B8CD9B061A}"/>
              </a:ext>
            </a:extLst>
          </p:cNvPr>
          <p:cNvGrpSpPr/>
          <p:nvPr/>
        </p:nvGrpSpPr>
        <p:grpSpPr>
          <a:xfrm>
            <a:off x="604827" y="4467989"/>
            <a:ext cx="1176124" cy="1515182"/>
            <a:chOff x="544351" y="4467989"/>
            <a:chExt cx="1176124" cy="1515182"/>
          </a:xfrm>
        </p:grpSpPr>
        <p:pic>
          <p:nvPicPr>
            <p:cNvPr id="298" name="Picture 297" descr="A black fan with wind blowing&#10;&#10;AI-generated content may be incorrect.">
              <a:extLst>
                <a:ext uri="{FF2B5EF4-FFF2-40B4-BE49-F238E27FC236}">
                  <a16:creationId xmlns:a16="http://schemas.microsoft.com/office/drawing/2014/main" id="{6C63AE25-238F-DDDE-3BFC-3FCCB9A4BEFD}"/>
                </a:ext>
              </a:extLst>
            </p:cNvPr>
            <p:cNvPicPr>
              <a:picLocks noChangeAspect="1"/>
            </p:cNvPicPr>
            <p:nvPr/>
          </p:nvPicPr>
          <p:blipFill>
            <a:blip r:embed="rId4"/>
            <a:srcRect l="58088" t="14554" r="-4444" b="9546"/>
            <a:stretch/>
          </p:blipFill>
          <p:spPr>
            <a:xfrm>
              <a:off x="553010" y="4467989"/>
              <a:ext cx="1167465" cy="1515182"/>
            </a:xfrm>
            <a:prstGeom prst="rect">
              <a:avLst/>
            </a:prstGeom>
          </p:spPr>
        </p:pic>
        <p:sp>
          <p:nvSpPr>
            <p:cNvPr id="371" name="Oval 370">
              <a:extLst>
                <a:ext uri="{FF2B5EF4-FFF2-40B4-BE49-F238E27FC236}">
                  <a16:creationId xmlns:a16="http://schemas.microsoft.com/office/drawing/2014/main" id="{23522F6B-C493-FB88-D2B6-510027F4207D}"/>
                </a:ext>
              </a:extLst>
            </p:cNvPr>
            <p:cNvSpPr/>
            <p:nvPr/>
          </p:nvSpPr>
          <p:spPr>
            <a:xfrm>
              <a:off x="544352" y="5576852"/>
              <a:ext cx="258692"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22FBB231-51D1-8CF4-94C7-6C4719AC1E4C}"/>
                </a:ext>
              </a:extLst>
            </p:cNvPr>
            <p:cNvSpPr/>
            <p:nvPr/>
          </p:nvSpPr>
          <p:spPr>
            <a:xfrm>
              <a:off x="554500" y="4615681"/>
              <a:ext cx="182847" cy="17016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1">
              <a:extLst>
                <a:ext uri="{FF2B5EF4-FFF2-40B4-BE49-F238E27FC236}">
                  <a16:creationId xmlns:a16="http://schemas.microsoft.com/office/drawing/2014/main" id="{117A0B5A-2A02-6A22-A270-E058116CDC98}"/>
                </a:ext>
              </a:extLst>
            </p:cNvPr>
            <p:cNvSpPr/>
            <p:nvPr/>
          </p:nvSpPr>
          <p:spPr>
            <a:xfrm rot="1380000">
              <a:off x="623526" y="4943583"/>
              <a:ext cx="365760"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1">
              <a:extLst>
                <a:ext uri="{FF2B5EF4-FFF2-40B4-BE49-F238E27FC236}">
                  <a16:creationId xmlns:a16="http://schemas.microsoft.com/office/drawing/2014/main" id="{4AAD5EF7-FEF9-0246-6C4D-FF129F2D9910}"/>
                </a:ext>
              </a:extLst>
            </p:cNvPr>
            <p:cNvSpPr/>
            <p:nvPr/>
          </p:nvSpPr>
          <p:spPr>
            <a:xfrm>
              <a:off x="552229" y="4938914"/>
              <a:ext cx="186018"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1">
              <a:extLst>
                <a:ext uri="{FF2B5EF4-FFF2-40B4-BE49-F238E27FC236}">
                  <a16:creationId xmlns:a16="http://schemas.microsoft.com/office/drawing/2014/main" id="{29CAE32F-7FF1-B0BF-A7AF-1E187843B19C}"/>
                </a:ext>
              </a:extLst>
            </p:cNvPr>
            <p:cNvSpPr/>
            <p:nvPr/>
          </p:nvSpPr>
          <p:spPr>
            <a:xfrm rot="1200000">
              <a:off x="753934" y="4983736"/>
              <a:ext cx="118783" cy="15240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1">
              <a:extLst>
                <a:ext uri="{FF2B5EF4-FFF2-40B4-BE49-F238E27FC236}">
                  <a16:creationId xmlns:a16="http://schemas.microsoft.com/office/drawing/2014/main" id="{E2A471E3-5BAE-E796-215A-D0E010EA6B13}"/>
                </a:ext>
              </a:extLst>
            </p:cNvPr>
            <p:cNvSpPr/>
            <p:nvPr/>
          </p:nvSpPr>
          <p:spPr>
            <a:xfrm>
              <a:off x="579441" y="4993815"/>
              <a:ext cx="62753" cy="118782"/>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1">
              <a:extLst>
                <a:ext uri="{FF2B5EF4-FFF2-40B4-BE49-F238E27FC236}">
                  <a16:creationId xmlns:a16="http://schemas.microsoft.com/office/drawing/2014/main" id="{98A9C9F5-7C0C-99D2-CAB2-B473FC7D994C}"/>
                </a:ext>
              </a:extLst>
            </p:cNvPr>
            <p:cNvSpPr/>
            <p:nvPr/>
          </p:nvSpPr>
          <p:spPr>
            <a:xfrm>
              <a:off x="557029" y="5038638"/>
              <a:ext cx="85164" cy="96370"/>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Oval 393">
              <a:extLst>
                <a:ext uri="{FF2B5EF4-FFF2-40B4-BE49-F238E27FC236}">
                  <a16:creationId xmlns:a16="http://schemas.microsoft.com/office/drawing/2014/main" id="{30666E3F-E1A1-207C-0322-9D30170E2099}"/>
                </a:ext>
              </a:extLst>
            </p:cNvPr>
            <p:cNvSpPr/>
            <p:nvPr/>
          </p:nvSpPr>
          <p:spPr>
            <a:xfrm>
              <a:off x="685799" y="5257801"/>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Oval 394">
              <a:extLst>
                <a:ext uri="{FF2B5EF4-FFF2-40B4-BE49-F238E27FC236}">
                  <a16:creationId xmlns:a16="http://schemas.microsoft.com/office/drawing/2014/main" id="{519FB6FA-F196-8534-1B6B-6CEAC29121C5}"/>
                </a:ext>
              </a:extLst>
            </p:cNvPr>
            <p:cNvSpPr/>
            <p:nvPr/>
          </p:nvSpPr>
          <p:spPr>
            <a:xfrm>
              <a:off x="685799" y="5347448"/>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Oval 395">
              <a:extLst>
                <a:ext uri="{FF2B5EF4-FFF2-40B4-BE49-F238E27FC236}">
                  <a16:creationId xmlns:a16="http://schemas.microsoft.com/office/drawing/2014/main" id="{3029B3B5-F134-94AD-F96C-CBA337102AC2}"/>
                </a:ext>
              </a:extLst>
            </p:cNvPr>
            <p:cNvSpPr/>
            <p:nvPr/>
          </p:nvSpPr>
          <p:spPr>
            <a:xfrm>
              <a:off x="551328" y="5100918"/>
              <a:ext cx="62755" cy="5154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Oval 370">
              <a:extLst>
                <a:ext uri="{FF2B5EF4-FFF2-40B4-BE49-F238E27FC236}">
                  <a16:creationId xmlns:a16="http://schemas.microsoft.com/office/drawing/2014/main" id="{29B30FA5-D264-50AF-7822-0A3C913D496F}"/>
                </a:ext>
              </a:extLst>
            </p:cNvPr>
            <p:cNvSpPr/>
            <p:nvPr/>
          </p:nvSpPr>
          <p:spPr>
            <a:xfrm>
              <a:off x="551329" y="5112124"/>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Oval 370">
              <a:extLst>
                <a:ext uri="{FF2B5EF4-FFF2-40B4-BE49-F238E27FC236}">
                  <a16:creationId xmlns:a16="http://schemas.microsoft.com/office/drawing/2014/main" id="{96DBF57E-E944-1D07-E8A8-6BB5493E24A7}"/>
                </a:ext>
              </a:extLst>
            </p:cNvPr>
            <p:cNvSpPr/>
            <p:nvPr/>
          </p:nvSpPr>
          <p:spPr>
            <a:xfrm>
              <a:off x="544352" y="5102398"/>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370">
              <a:extLst>
                <a:ext uri="{FF2B5EF4-FFF2-40B4-BE49-F238E27FC236}">
                  <a16:creationId xmlns:a16="http://schemas.microsoft.com/office/drawing/2014/main" id="{59D20F71-ED1E-D265-D668-65BAF4B8A9AF}"/>
                </a:ext>
              </a:extLst>
            </p:cNvPr>
            <p:cNvSpPr/>
            <p:nvPr/>
          </p:nvSpPr>
          <p:spPr>
            <a:xfrm>
              <a:off x="544351" y="4973001"/>
              <a:ext cx="114919" cy="173323"/>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370">
              <a:extLst>
                <a:ext uri="{FF2B5EF4-FFF2-40B4-BE49-F238E27FC236}">
                  <a16:creationId xmlns:a16="http://schemas.microsoft.com/office/drawing/2014/main" id="{C66CFC2D-1A47-482D-7342-7E3EC1EA6595}"/>
                </a:ext>
              </a:extLst>
            </p:cNvPr>
            <p:cNvSpPr/>
            <p:nvPr/>
          </p:nvSpPr>
          <p:spPr>
            <a:xfrm>
              <a:off x="544351" y="5231794"/>
              <a:ext cx="168343"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 name="Oval 371">
              <a:extLst>
                <a:ext uri="{FF2B5EF4-FFF2-40B4-BE49-F238E27FC236}">
                  <a16:creationId xmlns:a16="http://schemas.microsoft.com/office/drawing/2014/main" id="{76D149F6-1074-CFA3-9946-542594805EFE}"/>
                </a:ext>
              </a:extLst>
            </p:cNvPr>
            <p:cNvSpPr/>
            <p:nvPr/>
          </p:nvSpPr>
          <p:spPr>
            <a:xfrm>
              <a:off x="560855" y="4875653"/>
              <a:ext cx="257904" cy="14288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Oval 371">
              <a:extLst>
                <a:ext uri="{FF2B5EF4-FFF2-40B4-BE49-F238E27FC236}">
                  <a16:creationId xmlns:a16="http://schemas.microsoft.com/office/drawing/2014/main" id="{E3FA8D18-145B-E1C5-77C4-DF827CB8AD9D}"/>
                </a:ext>
              </a:extLst>
            </p:cNvPr>
            <p:cNvSpPr/>
            <p:nvPr/>
          </p:nvSpPr>
          <p:spPr>
            <a:xfrm rot="720000">
              <a:off x="559043" y="523796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Oval 371">
              <a:extLst>
                <a:ext uri="{FF2B5EF4-FFF2-40B4-BE49-F238E27FC236}">
                  <a16:creationId xmlns:a16="http://schemas.microsoft.com/office/drawing/2014/main" id="{D839431D-71A6-4A37-04CA-EFE2D57A5D0F}"/>
                </a:ext>
              </a:extLst>
            </p:cNvPr>
            <p:cNvSpPr/>
            <p:nvPr/>
          </p:nvSpPr>
          <p:spPr>
            <a:xfrm rot="720000">
              <a:off x="630929" y="5209204"/>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Oval 371">
              <a:extLst>
                <a:ext uri="{FF2B5EF4-FFF2-40B4-BE49-F238E27FC236}">
                  <a16:creationId xmlns:a16="http://schemas.microsoft.com/office/drawing/2014/main" id="{ADC7CEC5-C100-305B-3EEB-8E7B0851E679}"/>
                </a:ext>
              </a:extLst>
            </p:cNvPr>
            <p:cNvSpPr/>
            <p:nvPr/>
          </p:nvSpPr>
          <p:spPr>
            <a:xfrm rot="720000">
              <a:off x="702815" y="5252335"/>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5" name="Oval 371">
              <a:extLst>
                <a:ext uri="{FF2B5EF4-FFF2-40B4-BE49-F238E27FC236}">
                  <a16:creationId xmlns:a16="http://schemas.microsoft.com/office/drawing/2014/main" id="{48DFFAA9-C20E-B2ED-5EE0-D145643F3A40}"/>
                </a:ext>
              </a:extLst>
            </p:cNvPr>
            <p:cNvSpPr/>
            <p:nvPr/>
          </p:nvSpPr>
          <p:spPr>
            <a:xfrm rot="720000">
              <a:off x="760324" y="5281089"/>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6" name="Oval 371">
              <a:extLst>
                <a:ext uri="{FF2B5EF4-FFF2-40B4-BE49-F238E27FC236}">
                  <a16:creationId xmlns:a16="http://schemas.microsoft.com/office/drawing/2014/main" id="{AEAD900B-C787-7FA5-4AAD-4F4BA7C93F14}"/>
                </a:ext>
              </a:extLst>
            </p:cNvPr>
            <p:cNvSpPr/>
            <p:nvPr/>
          </p:nvSpPr>
          <p:spPr>
            <a:xfrm rot="720000">
              <a:off x="616550" y="5568636"/>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Oval 371">
              <a:extLst>
                <a:ext uri="{FF2B5EF4-FFF2-40B4-BE49-F238E27FC236}">
                  <a16:creationId xmlns:a16="http://schemas.microsoft.com/office/drawing/2014/main" id="{E249A840-B7B2-8D41-5C3B-3B3B7C742CCB}"/>
                </a:ext>
              </a:extLst>
            </p:cNvPr>
            <p:cNvSpPr/>
            <p:nvPr/>
          </p:nvSpPr>
          <p:spPr>
            <a:xfrm rot="720000">
              <a:off x="573417" y="553988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Oval 371">
              <a:extLst>
                <a:ext uri="{FF2B5EF4-FFF2-40B4-BE49-F238E27FC236}">
                  <a16:creationId xmlns:a16="http://schemas.microsoft.com/office/drawing/2014/main" id="{E9786D2B-6AF6-43CA-950F-5A4DBC01D622}"/>
                </a:ext>
              </a:extLst>
            </p:cNvPr>
            <p:cNvSpPr/>
            <p:nvPr/>
          </p:nvSpPr>
          <p:spPr>
            <a:xfrm rot="720000">
              <a:off x="630926" y="5554257"/>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8" name="Cube 557">
            <a:extLst>
              <a:ext uri="{FF2B5EF4-FFF2-40B4-BE49-F238E27FC236}">
                <a16:creationId xmlns:a16="http://schemas.microsoft.com/office/drawing/2014/main" id="{5F347584-9D5B-01AF-39AA-CCBDF793B04F}"/>
              </a:ext>
            </a:extLst>
          </p:cNvPr>
          <p:cNvSpPr/>
          <p:nvPr/>
        </p:nvSpPr>
        <p:spPr>
          <a:xfrm>
            <a:off x="7626556" y="4470727"/>
            <a:ext cx="2222567" cy="1345548"/>
          </a:xfrm>
          <a:prstGeom prst="cub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AD931F5-309F-E7CC-F8BD-B9F2667BBF3A}"/>
              </a:ext>
            </a:extLst>
          </p:cNvPr>
          <p:cNvGrpSpPr/>
          <p:nvPr/>
        </p:nvGrpSpPr>
        <p:grpSpPr>
          <a:xfrm>
            <a:off x="12578572" y="3355494"/>
            <a:ext cx="1288211" cy="1259458"/>
            <a:chOff x="12578572" y="3355494"/>
            <a:chExt cx="1288211" cy="1259458"/>
          </a:xfrm>
        </p:grpSpPr>
        <p:sp>
          <p:nvSpPr>
            <p:cNvPr id="560" name="Oval 559">
              <a:extLst>
                <a:ext uri="{FF2B5EF4-FFF2-40B4-BE49-F238E27FC236}">
                  <a16:creationId xmlns:a16="http://schemas.microsoft.com/office/drawing/2014/main" id="{73D78CC4-F515-47A1-C40A-CDED7A0B7EDD}"/>
                </a:ext>
              </a:extLst>
            </p:cNvPr>
            <p:cNvSpPr/>
            <p:nvPr/>
          </p:nvSpPr>
          <p:spPr>
            <a:xfrm>
              <a:off x="12578572" y="3355494"/>
              <a:ext cx="1288211" cy="1259458"/>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1" name="Arc 560">
              <a:extLst>
                <a:ext uri="{FF2B5EF4-FFF2-40B4-BE49-F238E27FC236}">
                  <a16:creationId xmlns:a16="http://schemas.microsoft.com/office/drawing/2014/main" id="{A5261CF2-93C2-27E2-D011-7B49C69A3B2F}"/>
                </a:ext>
              </a:extLst>
            </p:cNvPr>
            <p:cNvSpPr/>
            <p:nvPr/>
          </p:nvSpPr>
          <p:spPr>
            <a:xfrm rot="20520000">
              <a:off x="12918615" y="3473703"/>
              <a:ext cx="713117" cy="698739"/>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2" name="Arc 561">
              <a:extLst>
                <a:ext uri="{FF2B5EF4-FFF2-40B4-BE49-F238E27FC236}">
                  <a16:creationId xmlns:a16="http://schemas.microsoft.com/office/drawing/2014/main" id="{DE65F171-AC74-D1F5-0987-41F0020A1E9E}"/>
                </a:ext>
              </a:extLst>
            </p:cNvPr>
            <p:cNvSpPr/>
            <p:nvPr/>
          </p:nvSpPr>
          <p:spPr>
            <a:xfrm rot="20520000">
              <a:off x="12868680" y="3639470"/>
              <a:ext cx="713117" cy="698739"/>
            </a:xfrm>
            <a:prstGeom prst="arc">
              <a:avLst/>
            </a:prstGeom>
            <a:no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63" name="Straight Arrow Connector 562">
              <a:extLst>
                <a:ext uri="{FF2B5EF4-FFF2-40B4-BE49-F238E27FC236}">
                  <a16:creationId xmlns:a16="http://schemas.microsoft.com/office/drawing/2014/main" id="{35DCBA12-59E6-1B78-1629-37C479E059BD}"/>
                </a:ext>
              </a:extLst>
            </p:cNvPr>
            <p:cNvCxnSpPr/>
            <p:nvPr/>
          </p:nvCxnSpPr>
          <p:spPr>
            <a:xfrm rot="720000" flipH="1">
              <a:off x="13153259" y="3470611"/>
              <a:ext cx="13518" cy="18115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1" name="Straight Arrow Connector 570">
              <a:extLst>
                <a:ext uri="{FF2B5EF4-FFF2-40B4-BE49-F238E27FC236}">
                  <a16:creationId xmlns:a16="http://schemas.microsoft.com/office/drawing/2014/main" id="{AB477944-26A0-7354-2E94-7D557A8C0DBF}"/>
                </a:ext>
              </a:extLst>
            </p:cNvPr>
            <p:cNvCxnSpPr>
              <a:cxnSpLocks/>
            </p:cNvCxnSpPr>
            <p:nvPr/>
          </p:nvCxnSpPr>
          <p:spPr>
            <a:xfrm rot="720000" flipH="1">
              <a:off x="13578148" y="3692014"/>
              <a:ext cx="13518" cy="181155"/>
            </a:xfrm>
            <a:prstGeom prst="straightConnector1">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36735D33-A45F-8BD1-B11F-7EC691BADF1E}"/>
              </a:ext>
            </a:extLst>
          </p:cNvPr>
          <p:cNvPicPr>
            <a:picLocks noChangeAspect="1"/>
          </p:cNvPicPr>
          <p:nvPr/>
        </p:nvPicPr>
        <p:blipFill>
          <a:blip r:embed="rId5"/>
          <a:stretch>
            <a:fillRect/>
          </a:stretch>
        </p:blipFill>
        <p:spPr>
          <a:xfrm>
            <a:off x="7691301" y="5507325"/>
            <a:ext cx="269192" cy="263210"/>
          </a:xfrm>
          <a:prstGeom prst="rect">
            <a:avLst/>
          </a:prstGeom>
        </p:spPr>
      </p:pic>
      <p:pic>
        <p:nvPicPr>
          <p:cNvPr id="15" name="Picture 14">
            <a:extLst>
              <a:ext uri="{FF2B5EF4-FFF2-40B4-BE49-F238E27FC236}">
                <a16:creationId xmlns:a16="http://schemas.microsoft.com/office/drawing/2014/main" id="{A74B1163-DA07-66BC-D867-C70EC4345842}"/>
              </a:ext>
            </a:extLst>
          </p:cNvPr>
          <p:cNvPicPr>
            <a:picLocks noChangeAspect="1"/>
          </p:cNvPicPr>
          <p:nvPr/>
        </p:nvPicPr>
        <p:blipFill>
          <a:blip r:embed="rId5"/>
          <a:stretch>
            <a:fillRect/>
          </a:stretch>
        </p:blipFill>
        <p:spPr>
          <a:xfrm>
            <a:off x="8188580" y="5306982"/>
            <a:ext cx="269192" cy="263210"/>
          </a:xfrm>
          <a:prstGeom prst="rect">
            <a:avLst/>
          </a:prstGeom>
        </p:spPr>
      </p:pic>
      <p:pic>
        <p:nvPicPr>
          <p:cNvPr id="16" name="Picture 15">
            <a:extLst>
              <a:ext uri="{FF2B5EF4-FFF2-40B4-BE49-F238E27FC236}">
                <a16:creationId xmlns:a16="http://schemas.microsoft.com/office/drawing/2014/main" id="{18164AD5-064A-DF58-C352-A15159E08FD9}"/>
              </a:ext>
            </a:extLst>
          </p:cNvPr>
          <p:cNvPicPr>
            <a:picLocks noChangeAspect="1"/>
          </p:cNvPicPr>
          <p:nvPr/>
        </p:nvPicPr>
        <p:blipFill>
          <a:blip r:embed="rId5"/>
          <a:stretch>
            <a:fillRect/>
          </a:stretch>
        </p:blipFill>
        <p:spPr>
          <a:xfrm>
            <a:off x="9048143" y="5308146"/>
            <a:ext cx="269192" cy="263210"/>
          </a:xfrm>
          <a:prstGeom prst="rect">
            <a:avLst/>
          </a:prstGeom>
        </p:spPr>
      </p:pic>
      <p:pic>
        <p:nvPicPr>
          <p:cNvPr id="17" name="Picture 16">
            <a:extLst>
              <a:ext uri="{FF2B5EF4-FFF2-40B4-BE49-F238E27FC236}">
                <a16:creationId xmlns:a16="http://schemas.microsoft.com/office/drawing/2014/main" id="{AB626F53-2076-8A83-3385-91C2FD4C3240}"/>
              </a:ext>
            </a:extLst>
          </p:cNvPr>
          <p:cNvPicPr>
            <a:picLocks noChangeAspect="1"/>
          </p:cNvPicPr>
          <p:nvPr/>
        </p:nvPicPr>
        <p:blipFill>
          <a:blip r:embed="rId5"/>
          <a:stretch>
            <a:fillRect/>
          </a:stretch>
        </p:blipFill>
        <p:spPr>
          <a:xfrm>
            <a:off x="8603243" y="5345832"/>
            <a:ext cx="269192" cy="263210"/>
          </a:xfrm>
          <a:prstGeom prst="rect">
            <a:avLst/>
          </a:prstGeom>
        </p:spPr>
      </p:pic>
      <p:pic>
        <p:nvPicPr>
          <p:cNvPr id="18" name="Picture 17">
            <a:extLst>
              <a:ext uri="{FF2B5EF4-FFF2-40B4-BE49-F238E27FC236}">
                <a16:creationId xmlns:a16="http://schemas.microsoft.com/office/drawing/2014/main" id="{9A543579-01E5-AFC8-0435-F5CC5C4A233A}"/>
              </a:ext>
            </a:extLst>
          </p:cNvPr>
          <p:cNvPicPr>
            <a:picLocks noChangeAspect="1"/>
          </p:cNvPicPr>
          <p:nvPr/>
        </p:nvPicPr>
        <p:blipFill>
          <a:blip r:embed="rId5"/>
          <a:stretch>
            <a:fillRect/>
          </a:stretch>
        </p:blipFill>
        <p:spPr>
          <a:xfrm>
            <a:off x="7917464" y="5330156"/>
            <a:ext cx="269192" cy="263210"/>
          </a:xfrm>
          <a:prstGeom prst="rect">
            <a:avLst/>
          </a:prstGeom>
        </p:spPr>
      </p:pic>
      <p:pic>
        <p:nvPicPr>
          <p:cNvPr id="19" name="Picture 18">
            <a:extLst>
              <a:ext uri="{FF2B5EF4-FFF2-40B4-BE49-F238E27FC236}">
                <a16:creationId xmlns:a16="http://schemas.microsoft.com/office/drawing/2014/main" id="{4C3DFFE0-7DD6-2FF9-B23B-82B50A5D70E0}"/>
              </a:ext>
            </a:extLst>
          </p:cNvPr>
          <p:cNvPicPr>
            <a:picLocks noChangeAspect="1"/>
          </p:cNvPicPr>
          <p:nvPr/>
        </p:nvPicPr>
        <p:blipFill>
          <a:blip r:embed="rId5"/>
          <a:stretch>
            <a:fillRect/>
          </a:stretch>
        </p:blipFill>
        <p:spPr>
          <a:xfrm>
            <a:off x="8089715" y="5522927"/>
            <a:ext cx="269192" cy="263210"/>
          </a:xfrm>
          <a:prstGeom prst="rect">
            <a:avLst/>
          </a:prstGeom>
        </p:spPr>
      </p:pic>
      <p:pic>
        <p:nvPicPr>
          <p:cNvPr id="20" name="Picture 19">
            <a:extLst>
              <a:ext uri="{FF2B5EF4-FFF2-40B4-BE49-F238E27FC236}">
                <a16:creationId xmlns:a16="http://schemas.microsoft.com/office/drawing/2014/main" id="{1D94DEBB-FB4F-3AE2-0C9E-FACEEDFDCCC7}"/>
              </a:ext>
            </a:extLst>
          </p:cNvPr>
          <p:cNvPicPr>
            <a:picLocks noChangeAspect="1"/>
          </p:cNvPicPr>
          <p:nvPr/>
        </p:nvPicPr>
        <p:blipFill>
          <a:blip r:embed="rId5"/>
          <a:stretch>
            <a:fillRect/>
          </a:stretch>
        </p:blipFill>
        <p:spPr>
          <a:xfrm>
            <a:off x="8320676" y="5447917"/>
            <a:ext cx="269192" cy="263210"/>
          </a:xfrm>
          <a:prstGeom prst="rect">
            <a:avLst/>
          </a:prstGeom>
        </p:spPr>
      </p:pic>
      <p:pic>
        <p:nvPicPr>
          <p:cNvPr id="21" name="Picture 20">
            <a:extLst>
              <a:ext uri="{FF2B5EF4-FFF2-40B4-BE49-F238E27FC236}">
                <a16:creationId xmlns:a16="http://schemas.microsoft.com/office/drawing/2014/main" id="{6FE6719C-0900-CD8D-E887-33C79BB46D90}"/>
              </a:ext>
            </a:extLst>
          </p:cNvPr>
          <p:cNvPicPr>
            <a:picLocks noChangeAspect="1"/>
          </p:cNvPicPr>
          <p:nvPr/>
        </p:nvPicPr>
        <p:blipFill>
          <a:blip r:embed="rId5"/>
          <a:stretch>
            <a:fillRect/>
          </a:stretch>
        </p:blipFill>
        <p:spPr>
          <a:xfrm>
            <a:off x="8590372" y="5542639"/>
            <a:ext cx="269192" cy="263210"/>
          </a:xfrm>
          <a:prstGeom prst="rect">
            <a:avLst/>
          </a:prstGeom>
        </p:spPr>
      </p:pic>
      <p:pic>
        <p:nvPicPr>
          <p:cNvPr id="22" name="Picture 21">
            <a:extLst>
              <a:ext uri="{FF2B5EF4-FFF2-40B4-BE49-F238E27FC236}">
                <a16:creationId xmlns:a16="http://schemas.microsoft.com/office/drawing/2014/main" id="{03066A45-7F49-AB72-CD84-DC9EEB6BF639}"/>
              </a:ext>
            </a:extLst>
          </p:cNvPr>
          <p:cNvPicPr>
            <a:picLocks noChangeAspect="1"/>
          </p:cNvPicPr>
          <p:nvPr/>
        </p:nvPicPr>
        <p:blipFill>
          <a:blip r:embed="rId5"/>
          <a:stretch>
            <a:fillRect/>
          </a:stretch>
        </p:blipFill>
        <p:spPr>
          <a:xfrm>
            <a:off x="8892991" y="5486909"/>
            <a:ext cx="269192" cy="263210"/>
          </a:xfrm>
          <a:prstGeom prst="rect">
            <a:avLst/>
          </a:prstGeom>
        </p:spPr>
      </p:pic>
      <p:pic>
        <p:nvPicPr>
          <p:cNvPr id="23" name="Picture 22">
            <a:extLst>
              <a:ext uri="{FF2B5EF4-FFF2-40B4-BE49-F238E27FC236}">
                <a16:creationId xmlns:a16="http://schemas.microsoft.com/office/drawing/2014/main" id="{53680684-03A4-D3AD-6BFD-7AA2806076DA}"/>
              </a:ext>
            </a:extLst>
          </p:cNvPr>
          <p:cNvPicPr>
            <a:picLocks noChangeAspect="1"/>
          </p:cNvPicPr>
          <p:nvPr/>
        </p:nvPicPr>
        <p:blipFill>
          <a:blip r:embed="rId5"/>
          <a:stretch>
            <a:fillRect/>
          </a:stretch>
        </p:blipFill>
        <p:spPr>
          <a:xfrm>
            <a:off x="9197051" y="5533092"/>
            <a:ext cx="269192" cy="263210"/>
          </a:xfrm>
          <a:prstGeom prst="rect">
            <a:avLst/>
          </a:prstGeom>
        </p:spPr>
      </p:pic>
      <p:grpSp>
        <p:nvGrpSpPr>
          <p:cNvPr id="464" name="Group 463">
            <a:extLst>
              <a:ext uri="{FF2B5EF4-FFF2-40B4-BE49-F238E27FC236}">
                <a16:creationId xmlns:a16="http://schemas.microsoft.com/office/drawing/2014/main" id="{F798D3AF-381B-476C-18CC-D1AA04981A1D}"/>
              </a:ext>
            </a:extLst>
          </p:cNvPr>
          <p:cNvGrpSpPr/>
          <p:nvPr/>
        </p:nvGrpSpPr>
        <p:grpSpPr>
          <a:xfrm>
            <a:off x="604826" y="4129322"/>
            <a:ext cx="1176124" cy="1515182"/>
            <a:chOff x="544351" y="4467989"/>
            <a:chExt cx="1176124" cy="1515182"/>
          </a:xfrm>
        </p:grpSpPr>
        <p:pic>
          <p:nvPicPr>
            <p:cNvPr id="465" name="Picture 464" descr="A black fan with wind blowing&#10;&#10;AI-generated content may be incorrect.">
              <a:extLst>
                <a:ext uri="{FF2B5EF4-FFF2-40B4-BE49-F238E27FC236}">
                  <a16:creationId xmlns:a16="http://schemas.microsoft.com/office/drawing/2014/main" id="{B7A83A74-7EF1-6C2C-851D-F80AA49E914C}"/>
                </a:ext>
              </a:extLst>
            </p:cNvPr>
            <p:cNvPicPr>
              <a:picLocks noChangeAspect="1"/>
            </p:cNvPicPr>
            <p:nvPr/>
          </p:nvPicPr>
          <p:blipFill>
            <a:blip r:embed="rId4"/>
            <a:srcRect l="58088" t="14554" r="-4444" b="9546"/>
            <a:stretch/>
          </p:blipFill>
          <p:spPr>
            <a:xfrm>
              <a:off x="553010" y="4467989"/>
              <a:ext cx="1167465" cy="1515182"/>
            </a:xfrm>
            <a:prstGeom prst="rect">
              <a:avLst/>
            </a:prstGeom>
          </p:spPr>
        </p:pic>
        <p:sp>
          <p:nvSpPr>
            <p:cNvPr id="466" name="Oval 370">
              <a:extLst>
                <a:ext uri="{FF2B5EF4-FFF2-40B4-BE49-F238E27FC236}">
                  <a16:creationId xmlns:a16="http://schemas.microsoft.com/office/drawing/2014/main" id="{1A73B0ED-4FCF-73D7-D4A5-7B032A665E19}"/>
                </a:ext>
              </a:extLst>
            </p:cNvPr>
            <p:cNvSpPr/>
            <p:nvPr/>
          </p:nvSpPr>
          <p:spPr>
            <a:xfrm>
              <a:off x="544352" y="5576852"/>
              <a:ext cx="258692"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7" name="Oval 371">
              <a:extLst>
                <a:ext uri="{FF2B5EF4-FFF2-40B4-BE49-F238E27FC236}">
                  <a16:creationId xmlns:a16="http://schemas.microsoft.com/office/drawing/2014/main" id="{86CEDF4D-1C64-D025-9BC2-29EE5E3DA671}"/>
                </a:ext>
              </a:extLst>
            </p:cNvPr>
            <p:cNvSpPr/>
            <p:nvPr/>
          </p:nvSpPr>
          <p:spPr>
            <a:xfrm>
              <a:off x="554500" y="4615681"/>
              <a:ext cx="182847" cy="17016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Oval 371">
              <a:extLst>
                <a:ext uri="{FF2B5EF4-FFF2-40B4-BE49-F238E27FC236}">
                  <a16:creationId xmlns:a16="http://schemas.microsoft.com/office/drawing/2014/main" id="{10C30007-5F88-3BE9-7569-946ADB9F60A8}"/>
                </a:ext>
              </a:extLst>
            </p:cNvPr>
            <p:cNvSpPr/>
            <p:nvPr/>
          </p:nvSpPr>
          <p:spPr>
            <a:xfrm rot="1380000">
              <a:off x="623526" y="4943583"/>
              <a:ext cx="365760"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Oval 371">
              <a:extLst>
                <a:ext uri="{FF2B5EF4-FFF2-40B4-BE49-F238E27FC236}">
                  <a16:creationId xmlns:a16="http://schemas.microsoft.com/office/drawing/2014/main" id="{2ADB8B14-9782-ACF8-29E5-6AC6665B23C4}"/>
                </a:ext>
              </a:extLst>
            </p:cNvPr>
            <p:cNvSpPr/>
            <p:nvPr/>
          </p:nvSpPr>
          <p:spPr>
            <a:xfrm>
              <a:off x="552229" y="4938914"/>
              <a:ext cx="186018"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371">
              <a:extLst>
                <a:ext uri="{FF2B5EF4-FFF2-40B4-BE49-F238E27FC236}">
                  <a16:creationId xmlns:a16="http://schemas.microsoft.com/office/drawing/2014/main" id="{550157BB-01B5-8CF2-05C9-391CFC685A4A}"/>
                </a:ext>
              </a:extLst>
            </p:cNvPr>
            <p:cNvSpPr/>
            <p:nvPr/>
          </p:nvSpPr>
          <p:spPr>
            <a:xfrm rot="1200000">
              <a:off x="753934" y="4983736"/>
              <a:ext cx="118783" cy="15240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Oval 371">
              <a:extLst>
                <a:ext uri="{FF2B5EF4-FFF2-40B4-BE49-F238E27FC236}">
                  <a16:creationId xmlns:a16="http://schemas.microsoft.com/office/drawing/2014/main" id="{4A0F013E-C063-98EF-7CD5-B21DA8C2A495}"/>
                </a:ext>
              </a:extLst>
            </p:cNvPr>
            <p:cNvSpPr/>
            <p:nvPr/>
          </p:nvSpPr>
          <p:spPr>
            <a:xfrm>
              <a:off x="579441" y="4993815"/>
              <a:ext cx="62753" cy="118782"/>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3" name="Oval 371">
              <a:extLst>
                <a:ext uri="{FF2B5EF4-FFF2-40B4-BE49-F238E27FC236}">
                  <a16:creationId xmlns:a16="http://schemas.microsoft.com/office/drawing/2014/main" id="{B43ECA5D-B325-DA4D-DD3D-B9057F106AC2}"/>
                </a:ext>
              </a:extLst>
            </p:cNvPr>
            <p:cNvSpPr/>
            <p:nvPr/>
          </p:nvSpPr>
          <p:spPr>
            <a:xfrm>
              <a:off x="557029" y="5038638"/>
              <a:ext cx="85164" cy="96370"/>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4" name="Oval 473">
              <a:extLst>
                <a:ext uri="{FF2B5EF4-FFF2-40B4-BE49-F238E27FC236}">
                  <a16:creationId xmlns:a16="http://schemas.microsoft.com/office/drawing/2014/main" id="{1698E881-E239-50D6-F160-2BB8F19378E5}"/>
                </a:ext>
              </a:extLst>
            </p:cNvPr>
            <p:cNvSpPr/>
            <p:nvPr/>
          </p:nvSpPr>
          <p:spPr>
            <a:xfrm>
              <a:off x="685799" y="5257801"/>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Oval 474">
              <a:extLst>
                <a:ext uri="{FF2B5EF4-FFF2-40B4-BE49-F238E27FC236}">
                  <a16:creationId xmlns:a16="http://schemas.microsoft.com/office/drawing/2014/main" id="{3CF3BBDE-CEC4-8FC8-B147-1CBACBEC8122}"/>
                </a:ext>
              </a:extLst>
            </p:cNvPr>
            <p:cNvSpPr/>
            <p:nvPr/>
          </p:nvSpPr>
          <p:spPr>
            <a:xfrm>
              <a:off x="685799" y="5347448"/>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Oval 477">
              <a:extLst>
                <a:ext uri="{FF2B5EF4-FFF2-40B4-BE49-F238E27FC236}">
                  <a16:creationId xmlns:a16="http://schemas.microsoft.com/office/drawing/2014/main" id="{25B581CF-A304-FCF8-CBE0-85C5E92374DF}"/>
                </a:ext>
              </a:extLst>
            </p:cNvPr>
            <p:cNvSpPr/>
            <p:nvPr/>
          </p:nvSpPr>
          <p:spPr>
            <a:xfrm>
              <a:off x="551328" y="5100918"/>
              <a:ext cx="62755" cy="5154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370">
              <a:extLst>
                <a:ext uri="{FF2B5EF4-FFF2-40B4-BE49-F238E27FC236}">
                  <a16:creationId xmlns:a16="http://schemas.microsoft.com/office/drawing/2014/main" id="{6A46E7EF-B6EE-4E25-75BF-7CB2ED9BCE42}"/>
                </a:ext>
              </a:extLst>
            </p:cNvPr>
            <p:cNvSpPr/>
            <p:nvPr/>
          </p:nvSpPr>
          <p:spPr>
            <a:xfrm>
              <a:off x="551329" y="5112124"/>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370">
              <a:extLst>
                <a:ext uri="{FF2B5EF4-FFF2-40B4-BE49-F238E27FC236}">
                  <a16:creationId xmlns:a16="http://schemas.microsoft.com/office/drawing/2014/main" id="{67A7190E-2E8D-EFD1-040A-CDC98C140547}"/>
                </a:ext>
              </a:extLst>
            </p:cNvPr>
            <p:cNvSpPr/>
            <p:nvPr/>
          </p:nvSpPr>
          <p:spPr>
            <a:xfrm>
              <a:off x="544352" y="5102398"/>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Oval 370">
              <a:extLst>
                <a:ext uri="{FF2B5EF4-FFF2-40B4-BE49-F238E27FC236}">
                  <a16:creationId xmlns:a16="http://schemas.microsoft.com/office/drawing/2014/main" id="{65413ACC-DE28-47E4-4200-525B9E5F8A81}"/>
                </a:ext>
              </a:extLst>
            </p:cNvPr>
            <p:cNvSpPr/>
            <p:nvPr/>
          </p:nvSpPr>
          <p:spPr>
            <a:xfrm>
              <a:off x="544351" y="4973001"/>
              <a:ext cx="114919" cy="173323"/>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Oval 370">
              <a:extLst>
                <a:ext uri="{FF2B5EF4-FFF2-40B4-BE49-F238E27FC236}">
                  <a16:creationId xmlns:a16="http://schemas.microsoft.com/office/drawing/2014/main" id="{A0E00BEF-3380-957D-EBB5-8A5693630AF0}"/>
                </a:ext>
              </a:extLst>
            </p:cNvPr>
            <p:cNvSpPr/>
            <p:nvPr/>
          </p:nvSpPr>
          <p:spPr>
            <a:xfrm>
              <a:off x="544351" y="5231794"/>
              <a:ext cx="168343"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Oval 371">
              <a:extLst>
                <a:ext uri="{FF2B5EF4-FFF2-40B4-BE49-F238E27FC236}">
                  <a16:creationId xmlns:a16="http://schemas.microsoft.com/office/drawing/2014/main" id="{9990BA43-5BC6-2F2F-C648-07DE6E8EE451}"/>
                </a:ext>
              </a:extLst>
            </p:cNvPr>
            <p:cNvSpPr/>
            <p:nvPr/>
          </p:nvSpPr>
          <p:spPr>
            <a:xfrm>
              <a:off x="560855" y="4875653"/>
              <a:ext cx="257904" cy="14288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Oval 371">
              <a:extLst>
                <a:ext uri="{FF2B5EF4-FFF2-40B4-BE49-F238E27FC236}">
                  <a16:creationId xmlns:a16="http://schemas.microsoft.com/office/drawing/2014/main" id="{99CCA63B-0D14-87A2-2BE9-7F8960C47FA2}"/>
                </a:ext>
              </a:extLst>
            </p:cNvPr>
            <p:cNvSpPr/>
            <p:nvPr/>
          </p:nvSpPr>
          <p:spPr>
            <a:xfrm rot="720000">
              <a:off x="559043" y="523796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Oval 371">
              <a:extLst>
                <a:ext uri="{FF2B5EF4-FFF2-40B4-BE49-F238E27FC236}">
                  <a16:creationId xmlns:a16="http://schemas.microsoft.com/office/drawing/2014/main" id="{33B44890-AB7F-5874-6836-50B70AA05BD9}"/>
                </a:ext>
              </a:extLst>
            </p:cNvPr>
            <p:cNvSpPr/>
            <p:nvPr/>
          </p:nvSpPr>
          <p:spPr>
            <a:xfrm rot="720000">
              <a:off x="630929" y="5209204"/>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6" name="Oval 371">
              <a:extLst>
                <a:ext uri="{FF2B5EF4-FFF2-40B4-BE49-F238E27FC236}">
                  <a16:creationId xmlns:a16="http://schemas.microsoft.com/office/drawing/2014/main" id="{02AE34C9-3E08-D27B-9321-D641CDD4106E}"/>
                </a:ext>
              </a:extLst>
            </p:cNvPr>
            <p:cNvSpPr/>
            <p:nvPr/>
          </p:nvSpPr>
          <p:spPr>
            <a:xfrm rot="720000">
              <a:off x="702815" y="5252335"/>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7" name="Oval 371">
              <a:extLst>
                <a:ext uri="{FF2B5EF4-FFF2-40B4-BE49-F238E27FC236}">
                  <a16:creationId xmlns:a16="http://schemas.microsoft.com/office/drawing/2014/main" id="{F2B06C97-6A42-B383-0295-EFCE55F1A1D7}"/>
                </a:ext>
              </a:extLst>
            </p:cNvPr>
            <p:cNvSpPr/>
            <p:nvPr/>
          </p:nvSpPr>
          <p:spPr>
            <a:xfrm rot="720000">
              <a:off x="760324" y="5281089"/>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8" name="Oval 371">
              <a:extLst>
                <a:ext uri="{FF2B5EF4-FFF2-40B4-BE49-F238E27FC236}">
                  <a16:creationId xmlns:a16="http://schemas.microsoft.com/office/drawing/2014/main" id="{DB26B7E4-4E1A-ABF4-53BD-D6EEDAED8C95}"/>
                </a:ext>
              </a:extLst>
            </p:cNvPr>
            <p:cNvSpPr/>
            <p:nvPr/>
          </p:nvSpPr>
          <p:spPr>
            <a:xfrm rot="720000">
              <a:off x="616550" y="5568636"/>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371">
              <a:extLst>
                <a:ext uri="{FF2B5EF4-FFF2-40B4-BE49-F238E27FC236}">
                  <a16:creationId xmlns:a16="http://schemas.microsoft.com/office/drawing/2014/main" id="{47CB913B-4EF6-C1ED-DD54-84FC6064FA17}"/>
                </a:ext>
              </a:extLst>
            </p:cNvPr>
            <p:cNvSpPr/>
            <p:nvPr/>
          </p:nvSpPr>
          <p:spPr>
            <a:xfrm rot="720000">
              <a:off x="573417" y="553988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Oval 371">
              <a:extLst>
                <a:ext uri="{FF2B5EF4-FFF2-40B4-BE49-F238E27FC236}">
                  <a16:creationId xmlns:a16="http://schemas.microsoft.com/office/drawing/2014/main" id="{F3B87D26-8961-28D7-17BB-516F223CBD00}"/>
                </a:ext>
              </a:extLst>
            </p:cNvPr>
            <p:cNvSpPr/>
            <p:nvPr/>
          </p:nvSpPr>
          <p:spPr>
            <a:xfrm rot="720000">
              <a:off x="630926" y="5554257"/>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6" name="Group 545">
            <a:extLst>
              <a:ext uri="{FF2B5EF4-FFF2-40B4-BE49-F238E27FC236}">
                <a16:creationId xmlns:a16="http://schemas.microsoft.com/office/drawing/2014/main" id="{1F8A4491-9604-B69C-FB34-90AE028D9825}"/>
              </a:ext>
            </a:extLst>
          </p:cNvPr>
          <p:cNvGrpSpPr/>
          <p:nvPr/>
        </p:nvGrpSpPr>
        <p:grpSpPr>
          <a:xfrm>
            <a:off x="1572445" y="4480083"/>
            <a:ext cx="1176124" cy="1515182"/>
            <a:chOff x="544351" y="4467989"/>
            <a:chExt cx="1176124" cy="1515182"/>
          </a:xfrm>
        </p:grpSpPr>
        <p:pic>
          <p:nvPicPr>
            <p:cNvPr id="547" name="Picture 546" descr="A black fan with wind blowing&#10;&#10;AI-generated content may be incorrect.">
              <a:extLst>
                <a:ext uri="{FF2B5EF4-FFF2-40B4-BE49-F238E27FC236}">
                  <a16:creationId xmlns:a16="http://schemas.microsoft.com/office/drawing/2014/main" id="{B1FB151C-5D86-3BAC-AFDB-680B4B3B2471}"/>
                </a:ext>
              </a:extLst>
            </p:cNvPr>
            <p:cNvPicPr>
              <a:picLocks noChangeAspect="1"/>
            </p:cNvPicPr>
            <p:nvPr/>
          </p:nvPicPr>
          <p:blipFill>
            <a:blip r:embed="rId4"/>
            <a:srcRect l="58088" t="14554" r="-4444" b="9546"/>
            <a:stretch/>
          </p:blipFill>
          <p:spPr>
            <a:xfrm>
              <a:off x="553010" y="4467989"/>
              <a:ext cx="1167465" cy="1515182"/>
            </a:xfrm>
            <a:prstGeom prst="rect">
              <a:avLst/>
            </a:prstGeom>
          </p:spPr>
        </p:pic>
        <p:sp>
          <p:nvSpPr>
            <p:cNvPr id="548" name="Oval 370">
              <a:extLst>
                <a:ext uri="{FF2B5EF4-FFF2-40B4-BE49-F238E27FC236}">
                  <a16:creationId xmlns:a16="http://schemas.microsoft.com/office/drawing/2014/main" id="{F8C7D56F-B850-F4DB-DE68-F6E8596E4701}"/>
                </a:ext>
              </a:extLst>
            </p:cNvPr>
            <p:cNvSpPr/>
            <p:nvPr/>
          </p:nvSpPr>
          <p:spPr>
            <a:xfrm>
              <a:off x="544352" y="5576852"/>
              <a:ext cx="258692"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371">
              <a:extLst>
                <a:ext uri="{FF2B5EF4-FFF2-40B4-BE49-F238E27FC236}">
                  <a16:creationId xmlns:a16="http://schemas.microsoft.com/office/drawing/2014/main" id="{6442A824-2517-9B33-B0F9-453B44F64D4D}"/>
                </a:ext>
              </a:extLst>
            </p:cNvPr>
            <p:cNvSpPr/>
            <p:nvPr/>
          </p:nvSpPr>
          <p:spPr>
            <a:xfrm>
              <a:off x="554500" y="4615681"/>
              <a:ext cx="182847" cy="17016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371">
              <a:extLst>
                <a:ext uri="{FF2B5EF4-FFF2-40B4-BE49-F238E27FC236}">
                  <a16:creationId xmlns:a16="http://schemas.microsoft.com/office/drawing/2014/main" id="{11F05F74-C01C-B5A9-B334-EBE89842813C}"/>
                </a:ext>
              </a:extLst>
            </p:cNvPr>
            <p:cNvSpPr/>
            <p:nvPr/>
          </p:nvSpPr>
          <p:spPr>
            <a:xfrm rot="1380000">
              <a:off x="623526" y="4943583"/>
              <a:ext cx="365760"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371">
              <a:extLst>
                <a:ext uri="{FF2B5EF4-FFF2-40B4-BE49-F238E27FC236}">
                  <a16:creationId xmlns:a16="http://schemas.microsoft.com/office/drawing/2014/main" id="{19841779-8141-8A5A-E74E-58A8A60D7DD9}"/>
                </a:ext>
              </a:extLst>
            </p:cNvPr>
            <p:cNvSpPr/>
            <p:nvPr/>
          </p:nvSpPr>
          <p:spPr>
            <a:xfrm>
              <a:off x="552229" y="4938914"/>
              <a:ext cx="186018"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371">
              <a:extLst>
                <a:ext uri="{FF2B5EF4-FFF2-40B4-BE49-F238E27FC236}">
                  <a16:creationId xmlns:a16="http://schemas.microsoft.com/office/drawing/2014/main" id="{B0E834F4-BA05-E69B-A1AA-74D7BCCD24B7}"/>
                </a:ext>
              </a:extLst>
            </p:cNvPr>
            <p:cNvSpPr/>
            <p:nvPr/>
          </p:nvSpPr>
          <p:spPr>
            <a:xfrm rot="1200000">
              <a:off x="753934" y="4983736"/>
              <a:ext cx="118783" cy="15240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371">
              <a:extLst>
                <a:ext uri="{FF2B5EF4-FFF2-40B4-BE49-F238E27FC236}">
                  <a16:creationId xmlns:a16="http://schemas.microsoft.com/office/drawing/2014/main" id="{E687228C-4952-7577-C78C-394206FF55CC}"/>
                </a:ext>
              </a:extLst>
            </p:cNvPr>
            <p:cNvSpPr/>
            <p:nvPr/>
          </p:nvSpPr>
          <p:spPr>
            <a:xfrm>
              <a:off x="579441" y="4993815"/>
              <a:ext cx="62753" cy="118782"/>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371">
              <a:extLst>
                <a:ext uri="{FF2B5EF4-FFF2-40B4-BE49-F238E27FC236}">
                  <a16:creationId xmlns:a16="http://schemas.microsoft.com/office/drawing/2014/main" id="{5F0CF87D-FB3F-77EC-0036-EF5DF0A085F3}"/>
                </a:ext>
              </a:extLst>
            </p:cNvPr>
            <p:cNvSpPr/>
            <p:nvPr/>
          </p:nvSpPr>
          <p:spPr>
            <a:xfrm>
              <a:off x="557029" y="5038638"/>
              <a:ext cx="85164" cy="96370"/>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5" name="Oval 554">
              <a:extLst>
                <a:ext uri="{FF2B5EF4-FFF2-40B4-BE49-F238E27FC236}">
                  <a16:creationId xmlns:a16="http://schemas.microsoft.com/office/drawing/2014/main" id="{6A0B5561-B88C-F3F4-10AB-ED8C3CB2D097}"/>
                </a:ext>
              </a:extLst>
            </p:cNvPr>
            <p:cNvSpPr/>
            <p:nvPr/>
          </p:nvSpPr>
          <p:spPr>
            <a:xfrm>
              <a:off x="685799" y="5257801"/>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a:extLst>
                <a:ext uri="{FF2B5EF4-FFF2-40B4-BE49-F238E27FC236}">
                  <a16:creationId xmlns:a16="http://schemas.microsoft.com/office/drawing/2014/main" id="{9AFBF5C8-51C2-BA6E-437F-6AA15776A435}"/>
                </a:ext>
              </a:extLst>
            </p:cNvPr>
            <p:cNvSpPr/>
            <p:nvPr/>
          </p:nvSpPr>
          <p:spPr>
            <a:xfrm>
              <a:off x="685799" y="5347448"/>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a:extLst>
                <a:ext uri="{FF2B5EF4-FFF2-40B4-BE49-F238E27FC236}">
                  <a16:creationId xmlns:a16="http://schemas.microsoft.com/office/drawing/2014/main" id="{AA8D9D64-9B70-3E32-5533-43E964FCC2E3}"/>
                </a:ext>
              </a:extLst>
            </p:cNvPr>
            <p:cNvSpPr/>
            <p:nvPr/>
          </p:nvSpPr>
          <p:spPr>
            <a:xfrm>
              <a:off x="551328" y="5100918"/>
              <a:ext cx="62755" cy="5154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370">
              <a:extLst>
                <a:ext uri="{FF2B5EF4-FFF2-40B4-BE49-F238E27FC236}">
                  <a16:creationId xmlns:a16="http://schemas.microsoft.com/office/drawing/2014/main" id="{59CC8638-EF73-7DA7-9D27-90535820BF94}"/>
                </a:ext>
              </a:extLst>
            </p:cNvPr>
            <p:cNvSpPr/>
            <p:nvPr/>
          </p:nvSpPr>
          <p:spPr>
            <a:xfrm>
              <a:off x="551329" y="5112124"/>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Oval 370">
              <a:extLst>
                <a:ext uri="{FF2B5EF4-FFF2-40B4-BE49-F238E27FC236}">
                  <a16:creationId xmlns:a16="http://schemas.microsoft.com/office/drawing/2014/main" id="{0EC39A48-7FC3-F371-EDF0-E1D97F02E53D}"/>
                </a:ext>
              </a:extLst>
            </p:cNvPr>
            <p:cNvSpPr/>
            <p:nvPr/>
          </p:nvSpPr>
          <p:spPr>
            <a:xfrm>
              <a:off x="544352" y="5102398"/>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5" name="Oval 370">
              <a:extLst>
                <a:ext uri="{FF2B5EF4-FFF2-40B4-BE49-F238E27FC236}">
                  <a16:creationId xmlns:a16="http://schemas.microsoft.com/office/drawing/2014/main" id="{46656088-BBA9-B463-3FB0-15CDFEC3E1D4}"/>
                </a:ext>
              </a:extLst>
            </p:cNvPr>
            <p:cNvSpPr/>
            <p:nvPr/>
          </p:nvSpPr>
          <p:spPr>
            <a:xfrm>
              <a:off x="544351" y="4973001"/>
              <a:ext cx="114919" cy="173323"/>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370">
              <a:extLst>
                <a:ext uri="{FF2B5EF4-FFF2-40B4-BE49-F238E27FC236}">
                  <a16:creationId xmlns:a16="http://schemas.microsoft.com/office/drawing/2014/main" id="{B4A56ABC-9028-BF51-BC8F-2617E95D9B2A}"/>
                </a:ext>
              </a:extLst>
            </p:cNvPr>
            <p:cNvSpPr/>
            <p:nvPr/>
          </p:nvSpPr>
          <p:spPr>
            <a:xfrm>
              <a:off x="544351" y="5231794"/>
              <a:ext cx="168343"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7" name="Oval 371">
              <a:extLst>
                <a:ext uri="{FF2B5EF4-FFF2-40B4-BE49-F238E27FC236}">
                  <a16:creationId xmlns:a16="http://schemas.microsoft.com/office/drawing/2014/main" id="{646C8B19-2DF7-C7B7-5DAB-CFB822FC832D}"/>
                </a:ext>
              </a:extLst>
            </p:cNvPr>
            <p:cNvSpPr/>
            <p:nvPr/>
          </p:nvSpPr>
          <p:spPr>
            <a:xfrm>
              <a:off x="560855" y="4875653"/>
              <a:ext cx="257904" cy="14288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8" name="Oval 371">
              <a:extLst>
                <a:ext uri="{FF2B5EF4-FFF2-40B4-BE49-F238E27FC236}">
                  <a16:creationId xmlns:a16="http://schemas.microsoft.com/office/drawing/2014/main" id="{58700FC8-0946-DC28-83C1-B8FED3A3F75C}"/>
                </a:ext>
              </a:extLst>
            </p:cNvPr>
            <p:cNvSpPr/>
            <p:nvPr/>
          </p:nvSpPr>
          <p:spPr>
            <a:xfrm rot="720000">
              <a:off x="559043" y="523796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371">
              <a:extLst>
                <a:ext uri="{FF2B5EF4-FFF2-40B4-BE49-F238E27FC236}">
                  <a16:creationId xmlns:a16="http://schemas.microsoft.com/office/drawing/2014/main" id="{6FCB4B20-2C5C-E979-795C-B2096F71CD35}"/>
                </a:ext>
              </a:extLst>
            </p:cNvPr>
            <p:cNvSpPr/>
            <p:nvPr/>
          </p:nvSpPr>
          <p:spPr>
            <a:xfrm rot="720000">
              <a:off x="630929" y="5209204"/>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Oval 371">
              <a:extLst>
                <a:ext uri="{FF2B5EF4-FFF2-40B4-BE49-F238E27FC236}">
                  <a16:creationId xmlns:a16="http://schemas.microsoft.com/office/drawing/2014/main" id="{C8D11092-1E9E-8176-4BC3-14A140E8841A}"/>
                </a:ext>
              </a:extLst>
            </p:cNvPr>
            <p:cNvSpPr/>
            <p:nvPr/>
          </p:nvSpPr>
          <p:spPr>
            <a:xfrm rot="720000">
              <a:off x="702815" y="5252335"/>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371">
              <a:extLst>
                <a:ext uri="{FF2B5EF4-FFF2-40B4-BE49-F238E27FC236}">
                  <a16:creationId xmlns:a16="http://schemas.microsoft.com/office/drawing/2014/main" id="{3A23EA5A-A26F-BE9E-74DE-43888D113B80}"/>
                </a:ext>
              </a:extLst>
            </p:cNvPr>
            <p:cNvSpPr/>
            <p:nvPr/>
          </p:nvSpPr>
          <p:spPr>
            <a:xfrm rot="720000">
              <a:off x="760324" y="5281089"/>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371">
              <a:extLst>
                <a:ext uri="{FF2B5EF4-FFF2-40B4-BE49-F238E27FC236}">
                  <a16:creationId xmlns:a16="http://schemas.microsoft.com/office/drawing/2014/main" id="{F392DE0E-1A1A-E17A-EE60-62C426AE8550}"/>
                </a:ext>
              </a:extLst>
            </p:cNvPr>
            <p:cNvSpPr/>
            <p:nvPr/>
          </p:nvSpPr>
          <p:spPr>
            <a:xfrm rot="720000">
              <a:off x="616550" y="5568636"/>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371">
              <a:extLst>
                <a:ext uri="{FF2B5EF4-FFF2-40B4-BE49-F238E27FC236}">
                  <a16:creationId xmlns:a16="http://schemas.microsoft.com/office/drawing/2014/main" id="{37378B01-2F02-C969-BC01-F537CCB500BC}"/>
                </a:ext>
              </a:extLst>
            </p:cNvPr>
            <p:cNvSpPr/>
            <p:nvPr/>
          </p:nvSpPr>
          <p:spPr>
            <a:xfrm rot="720000">
              <a:off x="573417" y="553988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371">
              <a:extLst>
                <a:ext uri="{FF2B5EF4-FFF2-40B4-BE49-F238E27FC236}">
                  <a16:creationId xmlns:a16="http://schemas.microsoft.com/office/drawing/2014/main" id="{E9D9DC52-F7DF-DDA6-215B-2C276B616EE0}"/>
                </a:ext>
              </a:extLst>
            </p:cNvPr>
            <p:cNvSpPr/>
            <p:nvPr/>
          </p:nvSpPr>
          <p:spPr>
            <a:xfrm rot="720000">
              <a:off x="630926" y="5554257"/>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6" name="Group 255">
            <a:extLst>
              <a:ext uri="{FF2B5EF4-FFF2-40B4-BE49-F238E27FC236}">
                <a16:creationId xmlns:a16="http://schemas.microsoft.com/office/drawing/2014/main" id="{5483EC2A-CED5-ED24-2F4D-C0FB900A3DF6}"/>
              </a:ext>
            </a:extLst>
          </p:cNvPr>
          <p:cNvGrpSpPr/>
          <p:nvPr/>
        </p:nvGrpSpPr>
        <p:grpSpPr>
          <a:xfrm>
            <a:off x="1572444" y="4141416"/>
            <a:ext cx="1176124" cy="1515182"/>
            <a:chOff x="544351" y="4467989"/>
            <a:chExt cx="1176124" cy="1515182"/>
          </a:xfrm>
        </p:grpSpPr>
        <p:pic>
          <p:nvPicPr>
            <p:cNvPr id="257" name="Picture 256" descr="A black fan with wind blowing&#10;&#10;AI-generated content may be incorrect.">
              <a:extLst>
                <a:ext uri="{FF2B5EF4-FFF2-40B4-BE49-F238E27FC236}">
                  <a16:creationId xmlns:a16="http://schemas.microsoft.com/office/drawing/2014/main" id="{7B914E37-1402-31BA-E081-CBC6CF4011F7}"/>
                </a:ext>
              </a:extLst>
            </p:cNvPr>
            <p:cNvPicPr>
              <a:picLocks noChangeAspect="1"/>
            </p:cNvPicPr>
            <p:nvPr/>
          </p:nvPicPr>
          <p:blipFill>
            <a:blip r:embed="rId4"/>
            <a:srcRect l="58088" t="14554" r="-4444" b="9546"/>
            <a:stretch/>
          </p:blipFill>
          <p:spPr>
            <a:xfrm>
              <a:off x="553010" y="4467989"/>
              <a:ext cx="1167465" cy="1515182"/>
            </a:xfrm>
            <a:prstGeom prst="rect">
              <a:avLst/>
            </a:prstGeom>
          </p:spPr>
        </p:pic>
        <p:sp>
          <p:nvSpPr>
            <p:cNvPr id="258" name="Oval 370">
              <a:extLst>
                <a:ext uri="{FF2B5EF4-FFF2-40B4-BE49-F238E27FC236}">
                  <a16:creationId xmlns:a16="http://schemas.microsoft.com/office/drawing/2014/main" id="{E08BFDAA-B834-B1E8-223B-1D1D31B9604E}"/>
                </a:ext>
              </a:extLst>
            </p:cNvPr>
            <p:cNvSpPr/>
            <p:nvPr/>
          </p:nvSpPr>
          <p:spPr>
            <a:xfrm>
              <a:off x="544352" y="5576852"/>
              <a:ext cx="258692"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371">
              <a:extLst>
                <a:ext uri="{FF2B5EF4-FFF2-40B4-BE49-F238E27FC236}">
                  <a16:creationId xmlns:a16="http://schemas.microsoft.com/office/drawing/2014/main" id="{6B4C900D-27BA-99C9-81E3-E4A697F2118D}"/>
                </a:ext>
              </a:extLst>
            </p:cNvPr>
            <p:cNvSpPr/>
            <p:nvPr/>
          </p:nvSpPr>
          <p:spPr>
            <a:xfrm>
              <a:off x="554500" y="4615681"/>
              <a:ext cx="182847" cy="17016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371">
              <a:extLst>
                <a:ext uri="{FF2B5EF4-FFF2-40B4-BE49-F238E27FC236}">
                  <a16:creationId xmlns:a16="http://schemas.microsoft.com/office/drawing/2014/main" id="{2825C0B1-20E1-A18D-B7A7-837B1F6F8A18}"/>
                </a:ext>
              </a:extLst>
            </p:cNvPr>
            <p:cNvSpPr/>
            <p:nvPr/>
          </p:nvSpPr>
          <p:spPr>
            <a:xfrm rot="1380000">
              <a:off x="623526" y="4943583"/>
              <a:ext cx="365760"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371">
              <a:extLst>
                <a:ext uri="{FF2B5EF4-FFF2-40B4-BE49-F238E27FC236}">
                  <a16:creationId xmlns:a16="http://schemas.microsoft.com/office/drawing/2014/main" id="{3C01A27E-9971-8151-9873-6B0469B93E36}"/>
                </a:ext>
              </a:extLst>
            </p:cNvPr>
            <p:cNvSpPr/>
            <p:nvPr/>
          </p:nvSpPr>
          <p:spPr>
            <a:xfrm>
              <a:off x="552229" y="4938914"/>
              <a:ext cx="186018"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Oval 371">
              <a:extLst>
                <a:ext uri="{FF2B5EF4-FFF2-40B4-BE49-F238E27FC236}">
                  <a16:creationId xmlns:a16="http://schemas.microsoft.com/office/drawing/2014/main" id="{F231D612-0EA3-B410-6C59-88942B40E165}"/>
                </a:ext>
              </a:extLst>
            </p:cNvPr>
            <p:cNvSpPr/>
            <p:nvPr/>
          </p:nvSpPr>
          <p:spPr>
            <a:xfrm rot="1200000">
              <a:off x="753934" y="4983736"/>
              <a:ext cx="118783" cy="15240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Oval 371">
              <a:extLst>
                <a:ext uri="{FF2B5EF4-FFF2-40B4-BE49-F238E27FC236}">
                  <a16:creationId xmlns:a16="http://schemas.microsoft.com/office/drawing/2014/main" id="{B4C1B353-9545-623C-9F1E-CC10D0CFBEA1}"/>
                </a:ext>
              </a:extLst>
            </p:cNvPr>
            <p:cNvSpPr/>
            <p:nvPr/>
          </p:nvSpPr>
          <p:spPr>
            <a:xfrm>
              <a:off x="579441" y="4993815"/>
              <a:ext cx="62753" cy="118782"/>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Oval 371">
              <a:extLst>
                <a:ext uri="{FF2B5EF4-FFF2-40B4-BE49-F238E27FC236}">
                  <a16:creationId xmlns:a16="http://schemas.microsoft.com/office/drawing/2014/main" id="{8379048A-8787-D449-53A6-8BC6CB0B6F57}"/>
                </a:ext>
              </a:extLst>
            </p:cNvPr>
            <p:cNvSpPr/>
            <p:nvPr/>
          </p:nvSpPr>
          <p:spPr>
            <a:xfrm>
              <a:off x="557029" y="5038638"/>
              <a:ext cx="85164" cy="96370"/>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498A5A5A-8A90-1B3E-6E8D-06AF437D628E}"/>
                </a:ext>
              </a:extLst>
            </p:cNvPr>
            <p:cNvSpPr/>
            <p:nvPr/>
          </p:nvSpPr>
          <p:spPr>
            <a:xfrm>
              <a:off x="685799" y="5257801"/>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A1A61527-8633-9D6C-B8C1-D0C847B77930}"/>
                </a:ext>
              </a:extLst>
            </p:cNvPr>
            <p:cNvSpPr/>
            <p:nvPr/>
          </p:nvSpPr>
          <p:spPr>
            <a:xfrm>
              <a:off x="685799" y="5347448"/>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a:extLst>
                <a:ext uri="{FF2B5EF4-FFF2-40B4-BE49-F238E27FC236}">
                  <a16:creationId xmlns:a16="http://schemas.microsoft.com/office/drawing/2014/main" id="{07A8EDAE-1430-83EB-2746-CCCFB78DB681}"/>
                </a:ext>
              </a:extLst>
            </p:cNvPr>
            <p:cNvSpPr/>
            <p:nvPr/>
          </p:nvSpPr>
          <p:spPr>
            <a:xfrm>
              <a:off x="551328" y="5100918"/>
              <a:ext cx="62755" cy="5154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Oval 370">
              <a:extLst>
                <a:ext uri="{FF2B5EF4-FFF2-40B4-BE49-F238E27FC236}">
                  <a16:creationId xmlns:a16="http://schemas.microsoft.com/office/drawing/2014/main" id="{47BBE226-0D17-4243-69E3-6EB8AD2CA43B}"/>
                </a:ext>
              </a:extLst>
            </p:cNvPr>
            <p:cNvSpPr/>
            <p:nvPr/>
          </p:nvSpPr>
          <p:spPr>
            <a:xfrm>
              <a:off x="551329" y="5112124"/>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370">
              <a:extLst>
                <a:ext uri="{FF2B5EF4-FFF2-40B4-BE49-F238E27FC236}">
                  <a16:creationId xmlns:a16="http://schemas.microsoft.com/office/drawing/2014/main" id="{E5806C16-979C-E515-A01D-956E7243BA0E}"/>
                </a:ext>
              </a:extLst>
            </p:cNvPr>
            <p:cNvSpPr/>
            <p:nvPr/>
          </p:nvSpPr>
          <p:spPr>
            <a:xfrm>
              <a:off x="544352" y="5102398"/>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Oval 370">
              <a:extLst>
                <a:ext uri="{FF2B5EF4-FFF2-40B4-BE49-F238E27FC236}">
                  <a16:creationId xmlns:a16="http://schemas.microsoft.com/office/drawing/2014/main" id="{F00ADBCD-4765-F927-95DC-31C344B9EE23}"/>
                </a:ext>
              </a:extLst>
            </p:cNvPr>
            <p:cNvSpPr/>
            <p:nvPr/>
          </p:nvSpPr>
          <p:spPr>
            <a:xfrm>
              <a:off x="544351" y="4973001"/>
              <a:ext cx="114919" cy="173323"/>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Oval 370">
              <a:extLst>
                <a:ext uri="{FF2B5EF4-FFF2-40B4-BE49-F238E27FC236}">
                  <a16:creationId xmlns:a16="http://schemas.microsoft.com/office/drawing/2014/main" id="{DB78EA6E-ED5D-DC3A-3A84-C1E3002A1A28}"/>
                </a:ext>
              </a:extLst>
            </p:cNvPr>
            <p:cNvSpPr/>
            <p:nvPr/>
          </p:nvSpPr>
          <p:spPr>
            <a:xfrm>
              <a:off x="544351" y="5231794"/>
              <a:ext cx="168343"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371">
              <a:extLst>
                <a:ext uri="{FF2B5EF4-FFF2-40B4-BE49-F238E27FC236}">
                  <a16:creationId xmlns:a16="http://schemas.microsoft.com/office/drawing/2014/main" id="{A7FF2C3E-880B-59ED-3E4A-66ECBBC79256}"/>
                </a:ext>
              </a:extLst>
            </p:cNvPr>
            <p:cNvSpPr/>
            <p:nvPr/>
          </p:nvSpPr>
          <p:spPr>
            <a:xfrm>
              <a:off x="560855" y="4875653"/>
              <a:ext cx="257904" cy="14288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371">
              <a:extLst>
                <a:ext uri="{FF2B5EF4-FFF2-40B4-BE49-F238E27FC236}">
                  <a16:creationId xmlns:a16="http://schemas.microsoft.com/office/drawing/2014/main" id="{9B6F884C-9466-512E-30A3-9306F403D5E7}"/>
                </a:ext>
              </a:extLst>
            </p:cNvPr>
            <p:cNvSpPr/>
            <p:nvPr/>
          </p:nvSpPr>
          <p:spPr>
            <a:xfrm rot="720000">
              <a:off x="559043" y="523796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371">
              <a:extLst>
                <a:ext uri="{FF2B5EF4-FFF2-40B4-BE49-F238E27FC236}">
                  <a16:creationId xmlns:a16="http://schemas.microsoft.com/office/drawing/2014/main" id="{790A5C18-4B92-DBA4-E2B3-699E5EEB86E3}"/>
                </a:ext>
              </a:extLst>
            </p:cNvPr>
            <p:cNvSpPr/>
            <p:nvPr/>
          </p:nvSpPr>
          <p:spPr>
            <a:xfrm rot="720000">
              <a:off x="630929" y="5209204"/>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371">
              <a:extLst>
                <a:ext uri="{FF2B5EF4-FFF2-40B4-BE49-F238E27FC236}">
                  <a16:creationId xmlns:a16="http://schemas.microsoft.com/office/drawing/2014/main" id="{E30D5B51-BB0B-A580-E10B-3F24B4B28A85}"/>
                </a:ext>
              </a:extLst>
            </p:cNvPr>
            <p:cNvSpPr/>
            <p:nvPr/>
          </p:nvSpPr>
          <p:spPr>
            <a:xfrm rot="720000">
              <a:off x="702815" y="5252335"/>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Oval 371">
              <a:extLst>
                <a:ext uri="{FF2B5EF4-FFF2-40B4-BE49-F238E27FC236}">
                  <a16:creationId xmlns:a16="http://schemas.microsoft.com/office/drawing/2014/main" id="{CA77EFF4-BF02-F846-18E2-45BF6FEA0244}"/>
                </a:ext>
              </a:extLst>
            </p:cNvPr>
            <p:cNvSpPr/>
            <p:nvPr/>
          </p:nvSpPr>
          <p:spPr>
            <a:xfrm rot="720000">
              <a:off x="760324" y="5281089"/>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Oval 371">
              <a:extLst>
                <a:ext uri="{FF2B5EF4-FFF2-40B4-BE49-F238E27FC236}">
                  <a16:creationId xmlns:a16="http://schemas.microsoft.com/office/drawing/2014/main" id="{66296207-65BA-D660-C4CB-578692F2DBEF}"/>
                </a:ext>
              </a:extLst>
            </p:cNvPr>
            <p:cNvSpPr/>
            <p:nvPr/>
          </p:nvSpPr>
          <p:spPr>
            <a:xfrm rot="720000">
              <a:off x="616550" y="5568636"/>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Oval 371">
              <a:extLst>
                <a:ext uri="{FF2B5EF4-FFF2-40B4-BE49-F238E27FC236}">
                  <a16:creationId xmlns:a16="http://schemas.microsoft.com/office/drawing/2014/main" id="{17B12BA9-B878-4904-3455-9C41B9140686}"/>
                </a:ext>
              </a:extLst>
            </p:cNvPr>
            <p:cNvSpPr/>
            <p:nvPr/>
          </p:nvSpPr>
          <p:spPr>
            <a:xfrm rot="720000">
              <a:off x="573417" y="553988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371">
              <a:extLst>
                <a:ext uri="{FF2B5EF4-FFF2-40B4-BE49-F238E27FC236}">
                  <a16:creationId xmlns:a16="http://schemas.microsoft.com/office/drawing/2014/main" id="{B2BD822D-7384-9C97-A1EC-78AEEE93C33D}"/>
                </a:ext>
              </a:extLst>
            </p:cNvPr>
            <p:cNvSpPr/>
            <p:nvPr/>
          </p:nvSpPr>
          <p:spPr>
            <a:xfrm rot="720000">
              <a:off x="630926" y="5554257"/>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0" name="Group 309">
            <a:extLst>
              <a:ext uri="{FF2B5EF4-FFF2-40B4-BE49-F238E27FC236}">
                <a16:creationId xmlns:a16="http://schemas.microsoft.com/office/drawing/2014/main" id="{21BD6955-26C0-4065-5E95-074CB4F41263}"/>
              </a:ext>
            </a:extLst>
          </p:cNvPr>
          <p:cNvGrpSpPr/>
          <p:nvPr/>
        </p:nvGrpSpPr>
        <p:grpSpPr>
          <a:xfrm>
            <a:off x="2503777" y="4492177"/>
            <a:ext cx="1176124" cy="1515182"/>
            <a:chOff x="544351" y="4467989"/>
            <a:chExt cx="1176124" cy="1515182"/>
          </a:xfrm>
        </p:grpSpPr>
        <p:pic>
          <p:nvPicPr>
            <p:cNvPr id="311" name="Picture 310" descr="A black fan with wind blowing&#10;&#10;AI-generated content may be incorrect.">
              <a:extLst>
                <a:ext uri="{FF2B5EF4-FFF2-40B4-BE49-F238E27FC236}">
                  <a16:creationId xmlns:a16="http://schemas.microsoft.com/office/drawing/2014/main" id="{B148BF1E-818C-16B6-8434-96F257559FA8}"/>
                </a:ext>
              </a:extLst>
            </p:cNvPr>
            <p:cNvPicPr>
              <a:picLocks noChangeAspect="1"/>
            </p:cNvPicPr>
            <p:nvPr/>
          </p:nvPicPr>
          <p:blipFill>
            <a:blip r:embed="rId4"/>
            <a:srcRect l="58088" t="14554" r="-4444" b="9546"/>
            <a:stretch/>
          </p:blipFill>
          <p:spPr>
            <a:xfrm>
              <a:off x="553010" y="4467989"/>
              <a:ext cx="1167465" cy="1515182"/>
            </a:xfrm>
            <a:prstGeom prst="rect">
              <a:avLst/>
            </a:prstGeom>
          </p:spPr>
        </p:pic>
        <p:sp>
          <p:nvSpPr>
            <p:cNvPr id="312" name="Oval 370">
              <a:extLst>
                <a:ext uri="{FF2B5EF4-FFF2-40B4-BE49-F238E27FC236}">
                  <a16:creationId xmlns:a16="http://schemas.microsoft.com/office/drawing/2014/main" id="{53B7BC89-1A58-4985-2909-8C12EF881142}"/>
                </a:ext>
              </a:extLst>
            </p:cNvPr>
            <p:cNvSpPr/>
            <p:nvPr/>
          </p:nvSpPr>
          <p:spPr>
            <a:xfrm>
              <a:off x="544352" y="5576852"/>
              <a:ext cx="258692"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71">
              <a:extLst>
                <a:ext uri="{FF2B5EF4-FFF2-40B4-BE49-F238E27FC236}">
                  <a16:creationId xmlns:a16="http://schemas.microsoft.com/office/drawing/2014/main" id="{82FCAB14-85CD-ADB9-2FAB-60ACA613C147}"/>
                </a:ext>
              </a:extLst>
            </p:cNvPr>
            <p:cNvSpPr/>
            <p:nvPr/>
          </p:nvSpPr>
          <p:spPr>
            <a:xfrm>
              <a:off x="554500" y="4615681"/>
              <a:ext cx="182847" cy="17016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71">
              <a:extLst>
                <a:ext uri="{FF2B5EF4-FFF2-40B4-BE49-F238E27FC236}">
                  <a16:creationId xmlns:a16="http://schemas.microsoft.com/office/drawing/2014/main" id="{CCF9C8DD-E141-640A-FAE2-9B465935155B}"/>
                </a:ext>
              </a:extLst>
            </p:cNvPr>
            <p:cNvSpPr/>
            <p:nvPr/>
          </p:nvSpPr>
          <p:spPr>
            <a:xfrm rot="1380000">
              <a:off x="623526" y="4943583"/>
              <a:ext cx="365760"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71">
              <a:extLst>
                <a:ext uri="{FF2B5EF4-FFF2-40B4-BE49-F238E27FC236}">
                  <a16:creationId xmlns:a16="http://schemas.microsoft.com/office/drawing/2014/main" id="{125170A7-4962-8051-E0B6-AEE113578454}"/>
                </a:ext>
              </a:extLst>
            </p:cNvPr>
            <p:cNvSpPr/>
            <p:nvPr/>
          </p:nvSpPr>
          <p:spPr>
            <a:xfrm>
              <a:off x="552229" y="4938914"/>
              <a:ext cx="186018"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71">
              <a:extLst>
                <a:ext uri="{FF2B5EF4-FFF2-40B4-BE49-F238E27FC236}">
                  <a16:creationId xmlns:a16="http://schemas.microsoft.com/office/drawing/2014/main" id="{9567819B-610F-9670-3AE0-788E26856651}"/>
                </a:ext>
              </a:extLst>
            </p:cNvPr>
            <p:cNvSpPr/>
            <p:nvPr/>
          </p:nvSpPr>
          <p:spPr>
            <a:xfrm rot="1200000">
              <a:off x="753934" y="4983736"/>
              <a:ext cx="118783" cy="15240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71">
              <a:extLst>
                <a:ext uri="{FF2B5EF4-FFF2-40B4-BE49-F238E27FC236}">
                  <a16:creationId xmlns:a16="http://schemas.microsoft.com/office/drawing/2014/main" id="{0FBCA6D9-686E-5EE0-780A-17C3CC1F9A46}"/>
                </a:ext>
              </a:extLst>
            </p:cNvPr>
            <p:cNvSpPr/>
            <p:nvPr/>
          </p:nvSpPr>
          <p:spPr>
            <a:xfrm>
              <a:off x="579441" y="4993815"/>
              <a:ext cx="62753" cy="118782"/>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71">
              <a:extLst>
                <a:ext uri="{FF2B5EF4-FFF2-40B4-BE49-F238E27FC236}">
                  <a16:creationId xmlns:a16="http://schemas.microsoft.com/office/drawing/2014/main" id="{7764BB5C-9686-8DF8-1784-69C9D1D1F8D9}"/>
                </a:ext>
              </a:extLst>
            </p:cNvPr>
            <p:cNvSpPr/>
            <p:nvPr/>
          </p:nvSpPr>
          <p:spPr>
            <a:xfrm>
              <a:off x="557029" y="5038638"/>
              <a:ext cx="85164" cy="96370"/>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Oval 318">
              <a:extLst>
                <a:ext uri="{FF2B5EF4-FFF2-40B4-BE49-F238E27FC236}">
                  <a16:creationId xmlns:a16="http://schemas.microsoft.com/office/drawing/2014/main" id="{4C444707-BBCA-4F54-D125-B4BBEB9D3B4C}"/>
                </a:ext>
              </a:extLst>
            </p:cNvPr>
            <p:cNvSpPr/>
            <p:nvPr/>
          </p:nvSpPr>
          <p:spPr>
            <a:xfrm>
              <a:off x="685799" y="5257801"/>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Oval 319">
              <a:extLst>
                <a:ext uri="{FF2B5EF4-FFF2-40B4-BE49-F238E27FC236}">
                  <a16:creationId xmlns:a16="http://schemas.microsoft.com/office/drawing/2014/main" id="{B58CA096-B8A5-CC13-9E24-ABDF4812768C}"/>
                </a:ext>
              </a:extLst>
            </p:cNvPr>
            <p:cNvSpPr/>
            <p:nvPr/>
          </p:nvSpPr>
          <p:spPr>
            <a:xfrm>
              <a:off x="685799" y="5347448"/>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Oval 320">
              <a:extLst>
                <a:ext uri="{FF2B5EF4-FFF2-40B4-BE49-F238E27FC236}">
                  <a16:creationId xmlns:a16="http://schemas.microsoft.com/office/drawing/2014/main" id="{758BAD96-7648-9C88-E8D4-D3E966BB04F2}"/>
                </a:ext>
              </a:extLst>
            </p:cNvPr>
            <p:cNvSpPr/>
            <p:nvPr/>
          </p:nvSpPr>
          <p:spPr>
            <a:xfrm>
              <a:off x="551328" y="5100918"/>
              <a:ext cx="62755" cy="5154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70">
              <a:extLst>
                <a:ext uri="{FF2B5EF4-FFF2-40B4-BE49-F238E27FC236}">
                  <a16:creationId xmlns:a16="http://schemas.microsoft.com/office/drawing/2014/main" id="{C88FB0FD-95D4-6F19-46F0-999F8A9BE81C}"/>
                </a:ext>
              </a:extLst>
            </p:cNvPr>
            <p:cNvSpPr/>
            <p:nvPr/>
          </p:nvSpPr>
          <p:spPr>
            <a:xfrm>
              <a:off x="551329" y="5112124"/>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70">
              <a:extLst>
                <a:ext uri="{FF2B5EF4-FFF2-40B4-BE49-F238E27FC236}">
                  <a16:creationId xmlns:a16="http://schemas.microsoft.com/office/drawing/2014/main" id="{0845641E-EC92-35DE-7DD8-867294554614}"/>
                </a:ext>
              </a:extLst>
            </p:cNvPr>
            <p:cNvSpPr/>
            <p:nvPr/>
          </p:nvSpPr>
          <p:spPr>
            <a:xfrm>
              <a:off x="544352" y="5102398"/>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70">
              <a:extLst>
                <a:ext uri="{FF2B5EF4-FFF2-40B4-BE49-F238E27FC236}">
                  <a16:creationId xmlns:a16="http://schemas.microsoft.com/office/drawing/2014/main" id="{3EBF6744-6575-3A61-B30D-B6E05F755A74}"/>
                </a:ext>
              </a:extLst>
            </p:cNvPr>
            <p:cNvSpPr/>
            <p:nvPr/>
          </p:nvSpPr>
          <p:spPr>
            <a:xfrm>
              <a:off x="544351" y="4973001"/>
              <a:ext cx="114919" cy="173323"/>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70">
              <a:extLst>
                <a:ext uri="{FF2B5EF4-FFF2-40B4-BE49-F238E27FC236}">
                  <a16:creationId xmlns:a16="http://schemas.microsoft.com/office/drawing/2014/main" id="{94679AC8-02D9-C5E9-EC40-AA7ABA7AC147}"/>
                </a:ext>
              </a:extLst>
            </p:cNvPr>
            <p:cNvSpPr/>
            <p:nvPr/>
          </p:nvSpPr>
          <p:spPr>
            <a:xfrm>
              <a:off x="544351" y="5231794"/>
              <a:ext cx="168343"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Oval 371">
              <a:extLst>
                <a:ext uri="{FF2B5EF4-FFF2-40B4-BE49-F238E27FC236}">
                  <a16:creationId xmlns:a16="http://schemas.microsoft.com/office/drawing/2014/main" id="{6F028AC6-DF43-E823-CD24-C5765564285F}"/>
                </a:ext>
              </a:extLst>
            </p:cNvPr>
            <p:cNvSpPr/>
            <p:nvPr/>
          </p:nvSpPr>
          <p:spPr>
            <a:xfrm>
              <a:off x="560855" y="4875653"/>
              <a:ext cx="257904" cy="14288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71">
              <a:extLst>
                <a:ext uri="{FF2B5EF4-FFF2-40B4-BE49-F238E27FC236}">
                  <a16:creationId xmlns:a16="http://schemas.microsoft.com/office/drawing/2014/main" id="{DA7CD364-54CD-E4B9-9F11-011E04EF1575}"/>
                </a:ext>
              </a:extLst>
            </p:cNvPr>
            <p:cNvSpPr/>
            <p:nvPr/>
          </p:nvSpPr>
          <p:spPr>
            <a:xfrm rot="720000">
              <a:off x="559043" y="523796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Oval 371">
              <a:extLst>
                <a:ext uri="{FF2B5EF4-FFF2-40B4-BE49-F238E27FC236}">
                  <a16:creationId xmlns:a16="http://schemas.microsoft.com/office/drawing/2014/main" id="{AEA9C9DB-1651-1533-6952-A87AD1597E4F}"/>
                </a:ext>
              </a:extLst>
            </p:cNvPr>
            <p:cNvSpPr/>
            <p:nvPr/>
          </p:nvSpPr>
          <p:spPr>
            <a:xfrm rot="720000">
              <a:off x="630929" y="5209204"/>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Oval 371">
              <a:extLst>
                <a:ext uri="{FF2B5EF4-FFF2-40B4-BE49-F238E27FC236}">
                  <a16:creationId xmlns:a16="http://schemas.microsoft.com/office/drawing/2014/main" id="{4E405142-CB1E-E5B8-4322-1D219AE4DE69}"/>
                </a:ext>
              </a:extLst>
            </p:cNvPr>
            <p:cNvSpPr/>
            <p:nvPr/>
          </p:nvSpPr>
          <p:spPr>
            <a:xfrm rot="720000">
              <a:off x="702815" y="5252335"/>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Oval 371">
              <a:extLst>
                <a:ext uri="{FF2B5EF4-FFF2-40B4-BE49-F238E27FC236}">
                  <a16:creationId xmlns:a16="http://schemas.microsoft.com/office/drawing/2014/main" id="{55D2C6D8-06F0-9A84-16CF-6E2372068787}"/>
                </a:ext>
              </a:extLst>
            </p:cNvPr>
            <p:cNvSpPr/>
            <p:nvPr/>
          </p:nvSpPr>
          <p:spPr>
            <a:xfrm rot="720000">
              <a:off x="760324" y="5281089"/>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Oval 371">
              <a:extLst>
                <a:ext uri="{FF2B5EF4-FFF2-40B4-BE49-F238E27FC236}">
                  <a16:creationId xmlns:a16="http://schemas.microsoft.com/office/drawing/2014/main" id="{C6A6C27B-96E1-E869-CC84-E29A9F2AACA3}"/>
                </a:ext>
              </a:extLst>
            </p:cNvPr>
            <p:cNvSpPr/>
            <p:nvPr/>
          </p:nvSpPr>
          <p:spPr>
            <a:xfrm rot="720000">
              <a:off x="616550" y="5568636"/>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Oval 371">
              <a:extLst>
                <a:ext uri="{FF2B5EF4-FFF2-40B4-BE49-F238E27FC236}">
                  <a16:creationId xmlns:a16="http://schemas.microsoft.com/office/drawing/2014/main" id="{61F34DF1-51D9-CB19-6F47-D73CB678F468}"/>
                </a:ext>
              </a:extLst>
            </p:cNvPr>
            <p:cNvSpPr/>
            <p:nvPr/>
          </p:nvSpPr>
          <p:spPr>
            <a:xfrm rot="720000">
              <a:off x="573417" y="553988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Oval 371">
              <a:extLst>
                <a:ext uri="{FF2B5EF4-FFF2-40B4-BE49-F238E27FC236}">
                  <a16:creationId xmlns:a16="http://schemas.microsoft.com/office/drawing/2014/main" id="{94ABF770-A575-66A2-D3D4-09581F3A47E4}"/>
                </a:ext>
              </a:extLst>
            </p:cNvPr>
            <p:cNvSpPr/>
            <p:nvPr/>
          </p:nvSpPr>
          <p:spPr>
            <a:xfrm rot="720000">
              <a:off x="630926" y="5554257"/>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333">
            <a:extLst>
              <a:ext uri="{FF2B5EF4-FFF2-40B4-BE49-F238E27FC236}">
                <a16:creationId xmlns:a16="http://schemas.microsoft.com/office/drawing/2014/main" id="{57ABB17F-C44B-1433-5D09-BB8E7FC1652B}"/>
              </a:ext>
            </a:extLst>
          </p:cNvPr>
          <p:cNvGrpSpPr/>
          <p:nvPr/>
        </p:nvGrpSpPr>
        <p:grpSpPr>
          <a:xfrm>
            <a:off x="2503776" y="4153511"/>
            <a:ext cx="1176124" cy="1515182"/>
            <a:chOff x="544351" y="4467989"/>
            <a:chExt cx="1176124" cy="1515182"/>
          </a:xfrm>
        </p:grpSpPr>
        <p:pic>
          <p:nvPicPr>
            <p:cNvPr id="335" name="Picture 334" descr="A black fan with wind blowing&#10;&#10;AI-generated content may be incorrect.">
              <a:extLst>
                <a:ext uri="{FF2B5EF4-FFF2-40B4-BE49-F238E27FC236}">
                  <a16:creationId xmlns:a16="http://schemas.microsoft.com/office/drawing/2014/main" id="{8C7544EB-DFCE-5EDE-B97B-C41812402B9C}"/>
                </a:ext>
              </a:extLst>
            </p:cNvPr>
            <p:cNvPicPr>
              <a:picLocks noChangeAspect="1"/>
            </p:cNvPicPr>
            <p:nvPr/>
          </p:nvPicPr>
          <p:blipFill>
            <a:blip r:embed="rId4"/>
            <a:srcRect l="58088" t="14554" r="-4444" b="9546"/>
            <a:stretch/>
          </p:blipFill>
          <p:spPr>
            <a:xfrm>
              <a:off x="553010" y="4467989"/>
              <a:ext cx="1167465" cy="1515182"/>
            </a:xfrm>
            <a:prstGeom prst="rect">
              <a:avLst/>
            </a:prstGeom>
          </p:spPr>
        </p:pic>
        <p:sp>
          <p:nvSpPr>
            <p:cNvPr id="336" name="Oval 370">
              <a:extLst>
                <a:ext uri="{FF2B5EF4-FFF2-40B4-BE49-F238E27FC236}">
                  <a16:creationId xmlns:a16="http://schemas.microsoft.com/office/drawing/2014/main" id="{BFC1EAC9-2A89-DD5B-31BF-49829D462A7E}"/>
                </a:ext>
              </a:extLst>
            </p:cNvPr>
            <p:cNvSpPr/>
            <p:nvPr/>
          </p:nvSpPr>
          <p:spPr>
            <a:xfrm>
              <a:off x="544352" y="5576852"/>
              <a:ext cx="258692"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71">
              <a:extLst>
                <a:ext uri="{FF2B5EF4-FFF2-40B4-BE49-F238E27FC236}">
                  <a16:creationId xmlns:a16="http://schemas.microsoft.com/office/drawing/2014/main" id="{B21F822A-D51B-253C-FD84-0C54CFDA7EF6}"/>
                </a:ext>
              </a:extLst>
            </p:cNvPr>
            <p:cNvSpPr/>
            <p:nvPr/>
          </p:nvSpPr>
          <p:spPr>
            <a:xfrm>
              <a:off x="554500" y="4615681"/>
              <a:ext cx="182847" cy="17016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71">
              <a:extLst>
                <a:ext uri="{FF2B5EF4-FFF2-40B4-BE49-F238E27FC236}">
                  <a16:creationId xmlns:a16="http://schemas.microsoft.com/office/drawing/2014/main" id="{06E6971F-640D-A46F-5389-75EC57A7FDEB}"/>
                </a:ext>
              </a:extLst>
            </p:cNvPr>
            <p:cNvSpPr/>
            <p:nvPr/>
          </p:nvSpPr>
          <p:spPr>
            <a:xfrm rot="1380000">
              <a:off x="623526" y="4943583"/>
              <a:ext cx="365760"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Oval 371">
              <a:extLst>
                <a:ext uri="{FF2B5EF4-FFF2-40B4-BE49-F238E27FC236}">
                  <a16:creationId xmlns:a16="http://schemas.microsoft.com/office/drawing/2014/main" id="{95ECD2DF-6FEB-4B27-78E2-9476A18BD16A}"/>
                </a:ext>
              </a:extLst>
            </p:cNvPr>
            <p:cNvSpPr/>
            <p:nvPr/>
          </p:nvSpPr>
          <p:spPr>
            <a:xfrm>
              <a:off x="552229" y="4938914"/>
              <a:ext cx="186018" cy="186019"/>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Oval 371">
              <a:extLst>
                <a:ext uri="{FF2B5EF4-FFF2-40B4-BE49-F238E27FC236}">
                  <a16:creationId xmlns:a16="http://schemas.microsoft.com/office/drawing/2014/main" id="{DCB9A531-7B81-A88F-90C7-A407B5AE08C7}"/>
                </a:ext>
              </a:extLst>
            </p:cNvPr>
            <p:cNvSpPr/>
            <p:nvPr/>
          </p:nvSpPr>
          <p:spPr>
            <a:xfrm rot="1200000">
              <a:off x="753934" y="4983736"/>
              <a:ext cx="118783" cy="152401"/>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Oval 371">
              <a:extLst>
                <a:ext uri="{FF2B5EF4-FFF2-40B4-BE49-F238E27FC236}">
                  <a16:creationId xmlns:a16="http://schemas.microsoft.com/office/drawing/2014/main" id="{AB67A561-A9A3-472C-2E5D-3AD8B5382B4E}"/>
                </a:ext>
              </a:extLst>
            </p:cNvPr>
            <p:cNvSpPr/>
            <p:nvPr/>
          </p:nvSpPr>
          <p:spPr>
            <a:xfrm>
              <a:off x="579441" y="4993815"/>
              <a:ext cx="62753" cy="118782"/>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Oval 371">
              <a:extLst>
                <a:ext uri="{FF2B5EF4-FFF2-40B4-BE49-F238E27FC236}">
                  <a16:creationId xmlns:a16="http://schemas.microsoft.com/office/drawing/2014/main" id="{6CE39BE6-9E8E-31DC-B4A9-9244CE3165CD}"/>
                </a:ext>
              </a:extLst>
            </p:cNvPr>
            <p:cNvSpPr/>
            <p:nvPr/>
          </p:nvSpPr>
          <p:spPr>
            <a:xfrm>
              <a:off x="557029" y="5038638"/>
              <a:ext cx="85164" cy="96370"/>
            </a:xfrm>
            <a:prstGeom prst="rect">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Oval 342">
              <a:extLst>
                <a:ext uri="{FF2B5EF4-FFF2-40B4-BE49-F238E27FC236}">
                  <a16:creationId xmlns:a16="http://schemas.microsoft.com/office/drawing/2014/main" id="{FD806C83-37C4-05E6-FA7E-BC7EE9DBA0C7}"/>
                </a:ext>
              </a:extLst>
            </p:cNvPr>
            <p:cNvSpPr/>
            <p:nvPr/>
          </p:nvSpPr>
          <p:spPr>
            <a:xfrm>
              <a:off x="685799" y="5257801"/>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344">
              <a:extLst>
                <a:ext uri="{FF2B5EF4-FFF2-40B4-BE49-F238E27FC236}">
                  <a16:creationId xmlns:a16="http://schemas.microsoft.com/office/drawing/2014/main" id="{C5266E17-D20E-D28E-8FAB-926B68F862D0}"/>
                </a:ext>
              </a:extLst>
            </p:cNvPr>
            <p:cNvSpPr/>
            <p:nvPr/>
          </p:nvSpPr>
          <p:spPr>
            <a:xfrm>
              <a:off x="685799" y="5347448"/>
              <a:ext cx="152402" cy="129989"/>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E911C5A4-F28F-1D8A-3CCC-6773047160AA}"/>
                </a:ext>
              </a:extLst>
            </p:cNvPr>
            <p:cNvSpPr/>
            <p:nvPr/>
          </p:nvSpPr>
          <p:spPr>
            <a:xfrm>
              <a:off x="551328" y="5100918"/>
              <a:ext cx="62755" cy="5154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70">
              <a:extLst>
                <a:ext uri="{FF2B5EF4-FFF2-40B4-BE49-F238E27FC236}">
                  <a16:creationId xmlns:a16="http://schemas.microsoft.com/office/drawing/2014/main" id="{F71DF52B-112C-A2F2-58E7-81E250EA7E82}"/>
                </a:ext>
              </a:extLst>
            </p:cNvPr>
            <p:cNvSpPr/>
            <p:nvPr/>
          </p:nvSpPr>
          <p:spPr>
            <a:xfrm>
              <a:off x="551329" y="5112124"/>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70">
              <a:extLst>
                <a:ext uri="{FF2B5EF4-FFF2-40B4-BE49-F238E27FC236}">
                  <a16:creationId xmlns:a16="http://schemas.microsoft.com/office/drawing/2014/main" id="{975465CE-1C68-9341-EF13-C177FDFC7E04}"/>
                </a:ext>
              </a:extLst>
            </p:cNvPr>
            <p:cNvSpPr/>
            <p:nvPr/>
          </p:nvSpPr>
          <p:spPr>
            <a:xfrm>
              <a:off x="544352" y="5102398"/>
              <a:ext cx="43033" cy="43927"/>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70">
              <a:extLst>
                <a:ext uri="{FF2B5EF4-FFF2-40B4-BE49-F238E27FC236}">
                  <a16:creationId xmlns:a16="http://schemas.microsoft.com/office/drawing/2014/main" id="{27256376-8802-8DF3-EC3C-6B8FA42F2AC6}"/>
                </a:ext>
              </a:extLst>
            </p:cNvPr>
            <p:cNvSpPr/>
            <p:nvPr/>
          </p:nvSpPr>
          <p:spPr>
            <a:xfrm>
              <a:off x="544351" y="4973001"/>
              <a:ext cx="114919" cy="173323"/>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Oval 370">
              <a:extLst>
                <a:ext uri="{FF2B5EF4-FFF2-40B4-BE49-F238E27FC236}">
                  <a16:creationId xmlns:a16="http://schemas.microsoft.com/office/drawing/2014/main" id="{29AC02D0-D107-8D70-5505-DF178828B810}"/>
                </a:ext>
              </a:extLst>
            </p:cNvPr>
            <p:cNvSpPr/>
            <p:nvPr/>
          </p:nvSpPr>
          <p:spPr>
            <a:xfrm>
              <a:off x="544351" y="5231794"/>
              <a:ext cx="168343" cy="230831"/>
            </a:xfrm>
            <a:prstGeom prst="flowChartDelay">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Oval 371">
              <a:extLst>
                <a:ext uri="{FF2B5EF4-FFF2-40B4-BE49-F238E27FC236}">
                  <a16:creationId xmlns:a16="http://schemas.microsoft.com/office/drawing/2014/main" id="{C95F2061-B5A3-E47B-49C9-F8EE50FDC8D1}"/>
                </a:ext>
              </a:extLst>
            </p:cNvPr>
            <p:cNvSpPr/>
            <p:nvPr/>
          </p:nvSpPr>
          <p:spPr>
            <a:xfrm>
              <a:off x="560855" y="4875653"/>
              <a:ext cx="257904" cy="142887"/>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Oval 371">
              <a:extLst>
                <a:ext uri="{FF2B5EF4-FFF2-40B4-BE49-F238E27FC236}">
                  <a16:creationId xmlns:a16="http://schemas.microsoft.com/office/drawing/2014/main" id="{98992E9D-857C-3C6B-14FC-6BEED0AAFC4A}"/>
                </a:ext>
              </a:extLst>
            </p:cNvPr>
            <p:cNvSpPr/>
            <p:nvPr/>
          </p:nvSpPr>
          <p:spPr>
            <a:xfrm rot="720000">
              <a:off x="559043" y="523796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71">
              <a:extLst>
                <a:ext uri="{FF2B5EF4-FFF2-40B4-BE49-F238E27FC236}">
                  <a16:creationId xmlns:a16="http://schemas.microsoft.com/office/drawing/2014/main" id="{2C251A47-B249-974E-C1B1-F2BAFC89AE53}"/>
                </a:ext>
              </a:extLst>
            </p:cNvPr>
            <p:cNvSpPr/>
            <p:nvPr/>
          </p:nvSpPr>
          <p:spPr>
            <a:xfrm rot="720000">
              <a:off x="630929" y="5209204"/>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71">
              <a:extLst>
                <a:ext uri="{FF2B5EF4-FFF2-40B4-BE49-F238E27FC236}">
                  <a16:creationId xmlns:a16="http://schemas.microsoft.com/office/drawing/2014/main" id="{9FED10C5-FDDF-3FF4-A9C2-165202839EB1}"/>
                </a:ext>
              </a:extLst>
            </p:cNvPr>
            <p:cNvSpPr/>
            <p:nvPr/>
          </p:nvSpPr>
          <p:spPr>
            <a:xfrm rot="720000">
              <a:off x="702815" y="5252335"/>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Oval 371">
              <a:extLst>
                <a:ext uri="{FF2B5EF4-FFF2-40B4-BE49-F238E27FC236}">
                  <a16:creationId xmlns:a16="http://schemas.microsoft.com/office/drawing/2014/main" id="{8760F08F-CCF4-39AA-4033-ED3643551AD3}"/>
                </a:ext>
              </a:extLst>
            </p:cNvPr>
            <p:cNvSpPr/>
            <p:nvPr/>
          </p:nvSpPr>
          <p:spPr>
            <a:xfrm rot="720000">
              <a:off x="760324" y="5281089"/>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Oval 371">
              <a:extLst>
                <a:ext uri="{FF2B5EF4-FFF2-40B4-BE49-F238E27FC236}">
                  <a16:creationId xmlns:a16="http://schemas.microsoft.com/office/drawing/2014/main" id="{217A0EA3-FB5F-7611-7CB1-164D9B1F67B6}"/>
                </a:ext>
              </a:extLst>
            </p:cNvPr>
            <p:cNvSpPr/>
            <p:nvPr/>
          </p:nvSpPr>
          <p:spPr>
            <a:xfrm rot="720000">
              <a:off x="616550" y="5568636"/>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Oval 371">
              <a:extLst>
                <a:ext uri="{FF2B5EF4-FFF2-40B4-BE49-F238E27FC236}">
                  <a16:creationId xmlns:a16="http://schemas.microsoft.com/office/drawing/2014/main" id="{443FB1DA-757F-68B7-9BA3-07D9DC4A4D30}"/>
                </a:ext>
              </a:extLst>
            </p:cNvPr>
            <p:cNvSpPr/>
            <p:nvPr/>
          </p:nvSpPr>
          <p:spPr>
            <a:xfrm rot="720000">
              <a:off x="573417" y="5539880"/>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Oval 371">
              <a:extLst>
                <a:ext uri="{FF2B5EF4-FFF2-40B4-BE49-F238E27FC236}">
                  <a16:creationId xmlns:a16="http://schemas.microsoft.com/office/drawing/2014/main" id="{11EE6A37-2AC9-6C1F-6005-40E662D9D7E2}"/>
                </a:ext>
              </a:extLst>
            </p:cNvPr>
            <p:cNvSpPr/>
            <p:nvPr/>
          </p:nvSpPr>
          <p:spPr>
            <a:xfrm rot="720000">
              <a:off x="630926" y="5554257"/>
              <a:ext cx="128507" cy="99756"/>
            </a:xfrm>
            <a:prstGeom prst="ellipse">
              <a:avLst/>
            </a:prstGeom>
            <a:solidFill>
              <a:srgbClr val="F6B5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5" name="Rectangle: Rounded Corners 364">
            <a:extLst>
              <a:ext uri="{FF2B5EF4-FFF2-40B4-BE49-F238E27FC236}">
                <a16:creationId xmlns:a16="http://schemas.microsoft.com/office/drawing/2014/main" id="{C5073C84-A96D-500F-514B-9752B06C19DB}"/>
              </a:ext>
            </a:extLst>
          </p:cNvPr>
          <p:cNvSpPr/>
          <p:nvPr/>
        </p:nvSpPr>
        <p:spPr>
          <a:xfrm>
            <a:off x="1956667" y="4748943"/>
            <a:ext cx="1038138" cy="370115"/>
          </a:xfrm>
          <a:prstGeom prst="roundRect">
            <a:avLst/>
          </a:prstGeom>
          <a:solidFill>
            <a:srgbClr val="F6B4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ea typeface="+mn-lt"/>
                <a:cs typeface="+mn-lt"/>
              </a:rPr>
              <a:t>25°C</a:t>
            </a:r>
            <a:endParaRPr lang="en-US" sz="2800">
              <a:solidFill>
                <a:schemeClr val="tx1"/>
              </a:solidFill>
            </a:endParaRPr>
          </a:p>
        </p:txBody>
      </p:sp>
      <p:pic>
        <p:nvPicPr>
          <p:cNvPr id="27" name="Picture 26" descr="A black fan with white circles&#10;&#10;AI-generated content may be incorrect.">
            <a:extLst>
              <a:ext uri="{FF2B5EF4-FFF2-40B4-BE49-F238E27FC236}">
                <a16:creationId xmlns:a16="http://schemas.microsoft.com/office/drawing/2014/main" id="{B28FB5D7-D328-AF28-9E9F-509A5E098FD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922" b="94407" l="7923" r="93362">
                        <a14:foregroundMark x1="78587" y1="13423" x2="78587" y2="13423"/>
                        <a14:foregroundMark x1="75803" y1="4922" x2="75803" y2="4922"/>
                        <a14:foregroundMark x1="24411" y1="91275" x2="24411" y2="91275"/>
                        <a14:foregroundMark x1="8351" y1="16779" x2="8351" y2="16779"/>
                        <a14:foregroundMark x1="93576" y1="83221" x2="93576" y2="83221"/>
                        <a14:foregroundMark x1="23126" y1="94407" x2="23126" y2="94407"/>
                      </a14:backgroundRemoval>
                    </a14:imgEffect>
                  </a14:imgLayer>
                </a14:imgProps>
              </a:ext>
            </a:extLst>
          </a:blip>
          <a:stretch>
            <a:fillRect/>
          </a:stretch>
        </p:blipFill>
        <p:spPr>
          <a:xfrm>
            <a:off x="4653996" y="4535149"/>
            <a:ext cx="1515239" cy="1450346"/>
          </a:xfrm>
          <a:prstGeom prst="rect">
            <a:avLst/>
          </a:prstGeom>
        </p:spPr>
      </p:pic>
      <p:sp>
        <p:nvSpPr>
          <p:cNvPr id="57" name="Text Placeholder 15">
            <a:extLst>
              <a:ext uri="{FF2B5EF4-FFF2-40B4-BE49-F238E27FC236}">
                <a16:creationId xmlns:a16="http://schemas.microsoft.com/office/drawing/2014/main" id="{313296E3-7B3E-CC3E-3141-35571AF11B2B}"/>
              </a:ext>
            </a:extLst>
          </p:cNvPr>
          <p:cNvSpPr>
            <a:spLocks noGrp="1"/>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Ryan Dreibelbis</a:t>
            </a:r>
          </a:p>
        </p:txBody>
      </p:sp>
    </p:spTree>
    <p:extLst>
      <p:ext uri="{BB962C8B-B14F-4D97-AF65-F5344CB8AC3E}">
        <p14:creationId xmlns:p14="http://schemas.microsoft.com/office/powerpoint/2010/main" val="1591983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D57BB-E907-0355-65EC-7C7D220A56A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B3AF97B-4D1C-C828-81F2-F6DAB12207E0}"/>
              </a:ext>
            </a:extLst>
          </p:cNvPr>
          <p:cNvSpPr>
            <a:spLocks noGrp="1"/>
          </p:cNvSpPr>
          <p:nvPr>
            <p:ph type="sldNum" sz="quarter" idx="10"/>
          </p:nvPr>
        </p:nvSpPr>
        <p:spPr/>
        <p:txBody>
          <a:bodyPr/>
          <a:lstStyle/>
          <a:p>
            <a:fld id="{72E20F18-833A-4542-A439-FC39BC210022}" type="slidenum">
              <a:rPr lang="en-US" smtClean="0"/>
              <a:pPr/>
              <a:t>15</a:t>
            </a:fld>
            <a:endParaRPr lang="en-US"/>
          </a:p>
        </p:txBody>
      </p:sp>
      <p:sp>
        <p:nvSpPr>
          <p:cNvPr id="4" name="Footer Placeholder 3">
            <a:extLst>
              <a:ext uri="{FF2B5EF4-FFF2-40B4-BE49-F238E27FC236}">
                <a16:creationId xmlns:a16="http://schemas.microsoft.com/office/drawing/2014/main" id="{E49E651D-A2AA-4D4D-CFA6-F873FC204CA4}"/>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2" name="Text Placeholder 5">
            <a:extLst>
              <a:ext uri="{FF2B5EF4-FFF2-40B4-BE49-F238E27FC236}">
                <a16:creationId xmlns:a16="http://schemas.microsoft.com/office/drawing/2014/main" id="{CB11BF50-C6CD-1522-D7B5-54192C70D6CA}"/>
              </a:ext>
            </a:extLst>
          </p:cNvPr>
          <p:cNvSpPr>
            <a:spLocks noGrp="1"/>
          </p:cNvSpPr>
          <p:nvPr>
            <p:ph type="body" sz="quarter" idx="15"/>
          </p:nvPr>
        </p:nvSpPr>
        <p:spPr>
          <a:xfrm>
            <a:off x="10668000" y="0"/>
            <a:ext cx="1524000" cy="757130"/>
          </a:xfrm>
        </p:spPr>
        <p:txBody>
          <a:bodyPr/>
          <a:lstStyle/>
          <a:p>
            <a:r>
              <a:rPr lang="en-US"/>
              <a:t>Ryan Dreibelbis</a:t>
            </a:r>
          </a:p>
        </p:txBody>
      </p:sp>
      <p:sp>
        <p:nvSpPr>
          <p:cNvPr id="6" name="Title 1">
            <a:extLst>
              <a:ext uri="{FF2B5EF4-FFF2-40B4-BE49-F238E27FC236}">
                <a16:creationId xmlns:a16="http://schemas.microsoft.com/office/drawing/2014/main" id="{AE70179A-5829-7B45-7A83-57ACBC6046F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CFD Iterations:</a:t>
            </a:r>
            <a:br>
              <a:rPr lang="en-US"/>
            </a:br>
            <a:r>
              <a:rPr lang="en-US" sz="2800"/>
              <a:t>Major Challenges</a:t>
            </a:r>
            <a:endParaRPr lang="en-US"/>
          </a:p>
        </p:txBody>
      </p:sp>
      <p:graphicFrame>
        <p:nvGraphicFramePr>
          <p:cNvPr id="8" name="Diagram 7">
            <a:extLst>
              <a:ext uri="{FF2B5EF4-FFF2-40B4-BE49-F238E27FC236}">
                <a16:creationId xmlns:a16="http://schemas.microsoft.com/office/drawing/2014/main" id="{900DD7BA-C88C-1E8F-A917-E89634A1FCBC}"/>
              </a:ext>
            </a:extLst>
          </p:cNvPr>
          <p:cNvGraphicFramePr/>
          <p:nvPr>
            <p:extLst>
              <p:ext uri="{D42A27DB-BD31-4B8C-83A1-F6EECF244321}">
                <p14:modId xmlns:p14="http://schemas.microsoft.com/office/powerpoint/2010/main" val="907919915"/>
              </p:ext>
            </p:extLst>
          </p:nvPr>
        </p:nvGraphicFramePr>
        <p:xfrm>
          <a:off x="1337849" y="100947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9075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68E9A4F-3907-5AF5-B9E8-FD3BF19D7293}"/>
              </a:ext>
            </a:extLst>
          </p:cNvPr>
          <p:cNvSpPr>
            <a:spLocks noGrp="1"/>
          </p:cNvSpPr>
          <p:nvPr>
            <p:ph idx="1"/>
          </p:nvPr>
        </p:nvSpPr>
        <p:spPr>
          <a:xfrm>
            <a:off x="509391" y="4539597"/>
            <a:ext cx="9701409" cy="1632603"/>
          </a:xfrm>
        </p:spPr>
        <p:txBody>
          <a:bodyPr vert="horz" lIns="0" tIns="0" rIns="0" bIns="0" rtlCol="0" anchor="t">
            <a:noAutofit/>
          </a:bodyPr>
          <a:lstStyle/>
          <a:p>
            <a:endParaRPr lang="en-US">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CFD Iterations:</a:t>
            </a:r>
            <a:br>
              <a:rPr lang="en-US"/>
            </a:br>
            <a:r>
              <a:rPr lang="en-US" sz="2800"/>
              <a:t>First Final Run: Fan Position 8</a:t>
            </a:r>
            <a:endParaRPr lang="en-US"/>
          </a:p>
        </p:txBody>
      </p:sp>
      <p:sp>
        <p:nvSpPr>
          <p:cNvPr id="2" name="Rectangle 1" hidden="1">
            <a:extLst>
              <a:ext uri="{FF2B5EF4-FFF2-40B4-BE49-F238E27FC236}">
                <a16:creationId xmlns:a16="http://schemas.microsoft.com/office/drawing/2014/main" id="{B9E33FCF-39AE-1351-0D05-C314ECBC1171}"/>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and green cube with orange circles&#10;&#10;AI-generated content may be incorrect.">
            <a:extLst>
              <a:ext uri="{FF2B5EF4-FFF2-40B4-BE49-F238E27FC236}">
                <a16:creationId xmlns:a16="http://schemas.microsoft.com/office/drawing/2014/main" id="{FF108F33-7D0D-4D0E-6873-3633E63FA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20" y="1288494"/>
            <a:ext cx="5349182" cy="4246999"/>
          </a:xfrm>
          <a:prstGeom prst="rect">
            <a:avLst/>
          </a:prstGeom>
        </p:spPr>
      </p:pic>
      <p:sp>
        <p:nvSpPr>
          <p:cNvPr id="11" name="Oval 10">
            <a:extLst>
              <a:ext uri="{FF2B5EF4-FFF2-40B4-BE49-F238E27FC236}">
                <a16:creationId xmlns:a16="http://schemas.microsoft.com/office/drawing/2014/main" id="{9E72A583-11EE-F6C3-7EEA-EED7A6FCA327}"/>
              </a:ext>
            </a:extLst>
          </p:cNvPr>
          <p:cNvSpPr/>
          <p:nvPr/>
        </p:nvSpPr>
        <p:spPr>
          <a:xfrm>
            <a:off x="7164082" y="3298992"/>
            <a:ext cx="1789979" cy="4858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8" descr="A green and yellow cube with circles and dots&#10;&#10;AI-generated content may be incorrect.">
            <a:extLst>
              <a:ext uri="{FF2B5EF4-FFF2-40B4-BE49-F238E27FC236}">
                <a16:creationId xmlns:a16="http://schemas.microsoft.com/office/drawing/2014/main" id="{55BE34FE-47E3-5DDD-CBE0-E9512ED5CA2C}"/>
              </a:ext>
            </a:extLst>
          </p:cNvPr>
          <p:cNvPicPr>
            <a:picLocks noChangeAspect="1"/>
          </p:cNvPicPr>
          <p:nvPr/>
        </p:nvPicPr>
        <p:blipFill>
          <a:blip r:embed="rId4">
            <a:extLst>
              <a:ext uri="{28A0092B-C50C-407E-A947-70E740481C1C}">
                <a14:useLocalDpi xmlns:a14="http://schemas.microsoft.com/office/drawing/2010/main" val="0"/>
              </a:ext>
            </a:extLst>
          </a:blip>
          <a:srcRect t="1182"/>
          <a:stretch/>
        </p:blipFill>
        <p:spPr>
          <a:xfrm>
            <a:off x="5040100" y="1288494"/>
            <a:ext cx="5349182" cy="4271331"/>
          </a:xfrm>
          <a:prstGeom prst="rect">
            <a:avLst/>
          </a:prstGeom>
        </p:spPr>
      </p:pic>
      <p:sp>
        <p:nvSpPr>
          <p:cNvPr id="16" name="Flowchart: Connector 15">
            <a:extLst>
              <a:ext uri="{FF2B5EF4-FFF2-40B4-BE49-F238E27FC236}">
                <a16:creationId xmlns:a16="http://schemas.microsoft.com/office/drawing/2014/main" id="{71CC0462-412E-6AFB-46F4-89AB169D825E}"/>
              </a:ext>
            </a:extLst>
          </p:cNvPr>
          <p:cNvSpPr/>
          <p:nvPr/>
        </p:nvSpPr>
        <p:spPr>
          <a:xfrm>
            <a:off x="7997430" y="2279246"/>
            <a:ext cx="1916397" cy="1316762"/>
          </a:xfrm>
          <a:prstGeom prst="flowChartConnector">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078E3F7-EFF2-9918-DE73-84BB84017296}"/>
              </a:ext>
            </a:extLst>
          </p:cNvPr>
          <p:cNvSpPr/>
          <p:nvPr/>
        </p:nvSpPr>
        <p:spPr>
          <a:xfrm>
            <a:off x="3123703" y="2097894"/>
            <a:ext cx="1916397" cy="1316762"/>
          </a:xfrm>
          <a:prstGeom prst="flowChartConnector">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2B7DE93-A921-3E04-7F43-A9F60E8A0EA3}"/>
              </a:ext>
            </a:extLst>
          </p:cNvPr>
          <p:cNvSpPr txBox="1"/>
          <p:nvPr/>
        </p:nvSpPr>
        <p:spPr>
          <a:xfrm>
            <a:off x="205920" y="5838825"/>
            <a:ext cx="4754694" cy="369332"/>
          </a:xfrm>
          <a:prstGeom prst="rect">
            <a:avLst/>
          </a:prstGeom>
          <a:noFill/>
        </p:spPr>
        <p:txBody>
          <a:bodyPr wrap="square" rtlCol="0">
            <a:spAutoFit/>
          </a:bodyPr>
          <a:lstStyle/>
          <a:p>
            <a:pPr algn="ctr"/>
            <a:r>
              <a:rPr lang="en-US"/>
              <a:t>Velocity Plot</a:t>
            </a:r>
          </a:p>
        </p:txBody>
      </p:sp>
      <p:sp>
        <p:nvSpPr>
          <p:cNvPr id="20" name="TextBox 19">
            <a:extLst>
              <a:ext uri="{FF2B5EF4-FFF2-40B4-BE49-F238E27FC236}">
                <a16:creationId xmlns:a16="http://schemas.microsoft.com/office/drawing/2014/main" id="{CDA882CF-74A0-C4D5-0C47-25269D8A8B88}"/>
              </a:ext>
            </a:extLst>
          </p:cNvPr>
          <p:cNvSpPr txBox="1"/>
          <p:nvPr/>
        </p:nvSpPr>
        <p:spPr>
          <a:xfrm>
            <a:off x="5111685" y="5846207"/>
            <a:ext cx="4754694" cy="369332"/>
          </a:xfrm>
          <a:prstGeom prst="rect">
            <a:avLst/>
          </a:prstGeom>
          <a:noFill/>
        </p:spPr>
        <p:txBody>
          <a:bodyPr wrap="square" rtlCol="0">
            <a:spAutoFit/>
          </a:bodyPr>
          <a:lstStyle/>
          <a:p>
            <a:pPr algn="ctr"/>
            <a:r>
              <a:rPr lang="en-US"/>
              <a:t>Mass Concentration Plot</a:t>
            </a:r>
          </a:p>
        </p:txBody>
      </p:sp>
      <p:cxnSp>
        <p:nvCxnSpPr>
          <p:cNvPr id="22" name="Straight Arrow Connector 21">
            <a:extLst>
              <a:ext uri="{FF2B5EF4-FFF2-40B4-BE49-F238E27FC236}">
                <a16:creationId xmlns:a16="http://schemas.microsoft.com/office/drawing/2014/main" id="{0FF3F309-13E7-4E42-03D4-C10CF45F3881}"/>
              </a:ext>
            </a:extLst>
          </p:cNvPr>
          <p:cNvCxnSpPr>
            <a:cxnSpLocks/>
          </p:cNvCxnSpPr>
          <p:nvPr/>
        </p:nvCxnSpPr>
        <p:spPr>
          <a:xfrm flipH="1" flipV="1">
            <a:off x="4413235" y="3467847"/>
            <a:ext cx="354029" cy="158290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0E93CEBC-84B5-0844-D0DC-E794350CD865}"/>
              </a:ext>
            </a:extLst>
          </p:cNvPr>
          <p:cNvSpPr/>
          <p:nvPr/>
        </p:nvSpPr>
        <p:spPr>
          <a:xfrm>
            <a:off x="4767264" y="5050748"/>
            <a:ext cx="1754512" cy="369332"/>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24DE0B72-509C-217A-BDA2-E5B4BFB2F3FC}"/>
              </a:ext>
            </a:extLst>
          </p:cNvPr>
          <p:cNvCxnSpPr>
            <a:cxnSpLocks/>
          </p:cNvCxnSpPr>
          <p:nvPr/>
        </p:nvCxnSpPr>
        <p:spPr>
          <a:xfrm flipV="1">
            <a:off x="6521776" y="3508133"/>
            <a:ext cx="1796684" cy="154261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082F658-01F2-8C5D-3F61-AC5CA36C14FE}"/>
              </a:ext>
            </a:extLst>
          </p:cNvPr>
          <p:cNvSpPr txBox="1"/>
          <p:nvPr/>
        </p:nvSpPr>
        <p:spPr>
          <a:xfrm>
            <a:off x="4758969" y="5050748"/>
            <a:ext cx="1754512" cy="369332"/>
          </a:xfrm>
          <a:prstGeom prst="rect">
            <a:avLst/>
          </a:prstGeom>
          <a:noFill/>
        </p:spPr>
        <p:txBody>
          <a:bodyPr wrap="square" lIns="91440" tIns="45720" rIns="91440" bIns="45720" rtlCol="0" anchor="t">
            <a:spAutoFit/>
          </a:bodyPr>
          <a:lstStyle/>
          <a:p>
            <a:pPr algn="ctr"/>
            <a:r>
              <a:rPr lang="en-US"/>
              <a:t>Dead zone</a:t>
            </a:r>
          </a:p>
        </p:txBody>
      </p:sp>
      <p:sp>
        <p:nvSpPr>
          <p:cNvPr id="9" name="Text Placeholder 5">
            <a:extLst>
              <a:ext uri="{FF2B5EF4-FFF2-40B4-BE49-F238E27FC236}">
                <a16:creationId xmlns:a16="http://schemas.microsoft.com/office/drawing/2014/main" id="{A83441E2-6CAE-702B-F79C-BA8CD57EB666}"/>
              </a:ext>
            </a:extLst>
          </p:cNvPr>
          <p:cNvSpPr>
            <a:spLocks noGrp="1"/>
          </p:cNvSpPr>
          <p:nvPr>
            <p:ph type="body" sz="quarter" idx="13"/>
          </p:nvPr>
        </p:nvSpPr>
        <p:spPr>
          <a:xfrm>
            <a:off x="10668000" y="0"/>
            <a:ext cx="1524000" cy="757130"/>
          </a:xfrm>
        </p:spPr>
        <p:txBody>
          <a:bodyPr/>
          <a:lstStyle/>
          <a:p>
            <a:r>
              <a:rPr lang="en-US">
                <a:ea typeface="Calibri"/>
              </a:rPr>
              <a:t>Lawrence Terrell</a:t>
            </a:r>
          </a:p>
        </p:txBody>
      </p:sp>
    </p:spTree>
    <p:extLst>
      <p:ext uri="{BB962C8B-B14F-4D97-AF65-F5344CB8AC3E}">
        <p14:creationId xmlns:p14="http://schemas.microsoft.com/office/powerpoint/2010/main" val="3769691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68E9A4F-3907-5AF5-B9E8-FD3BF19D7293}"/>
              </a:ext>
            </a:extLst>
          </p:cNvPr>
          <p:cNvSpPr>
            <a:spLocks noGrp="1"/>
          </p:cNvSpPr>
          <p:nvPr>
            <p:ph idx="1"/>
          </p:nvPr>
        </p:nvSpPr>
        <p:spPr>
          <a:xfrm>
            <a:off x="533400" y="4539597"/>
            <a:ext cx="9701409" cy="1632603"/>
          </a:xfrm>
        </p:spPr>
        <p:txBody>
          <a:bodyPr vert="horz" lIns="0" tIns="0" rIns="0" bIns="0" rtlCol="0" anchor="t">
            <a:noAutofit/>
          </a:bodyPr>
          <a:lstStyle/>
          <a:p>
            <a:endParaRPr lang="en-US">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CFD Iterations:</a:t>
            </a:r>
            <a:br>
              <a:rPr lang="en-US"/>
            </a:br>
            <a:r>
              <a:rPr lang="en-US" sz="2800"/>
              <a:t>First Final Run: Fan Position 8</a:t>
            </a:r>
            <a:endParaRPr lang="en-US"/>
          </a:p>
        </p:txBody>
      </p:sp>
      <p:sp>
        <p:nvSpPr>
          <p:cNvPr id="2" name="Rectangle 1" hidden="1">
            <a:extLst>
              <a:ext uri="{FF2B5EF4-FFF2-40B4-BE49-F238E27FC236}">
                <a16:creationId xmlns:a16="http://schemas.microsoft.com/office/drawing/2014/main" id="{B9E33FCF-39AE-1351-0D05-C314ECBC1171}"/>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790E280-FE8A-444A-DFE5-01375E1D2076}"/>
              </a:ext>
            </a:extLst>
          </p:cNvPr>
          <p:cNvSpPr txBox="1"/>
          <p:nvPr/>
        </p:nvSpPr>
        <p:spPr>
          <a:xfrm>
            <a:off x="2894009" y="5466011"/>
            <a:ext cx="4864730" cy="369332"/>
          </a:xfrm>
          <a:prstGeom prst="rect">
            <a:avLst/>
          </a:prstGeom>
          <a:noFill/>
        </p:spPr>
        <p:txBody>
          <a:bodyPr wrap="none" rtlCol="0">
            <a:spAutoFit/>
          </a:bodyPr>
          <a:lstStyle/>
          <a:p>
            <a:pPr algn="ctr"/>
            <a:r>
              <a:rPr lang="en-US"/>
              <a:t>Fan Position 8: Velocity Contour Sweep Animation</a:t>
            </a:r>
          </a:p>
        </p:txBody>
      </p:sp>
      <p:pic>
        <p:nvPicPr>
          <p:cNvPr id="9" name="VelocitySweepXY (1)">
            <a:hlinkClick r:id="" action="ppaction://media"/>
            <a:extLst>
              <a:ext uri="{FF2B5EF4-FFF2-40B4-BE49-F238E27FC236}">
                <a16:creationId xmlns:a16="http://schemas.microsoft.com/office/drawing/2014/main" id="{B5302ECD-D609-940F-2E2F-E7DA0F6DC79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9511" y="1265406"/>
            <a:ext cx="7392458" cy="4158258"/>
          </a:xfrm>
          <a:prstGeom prst="rect">
            <a:avLst/>
          </a:prstGeom>
        </p:spPr>
      </p:pic>
      <p:sp>
        <p:nvSpPr>
          <p:cNvPr id="7" name="Text Placeholder 5">
            <a:extLst>
              <a:ext uri="{FF2B5EF4-FFF2-40B4-BE49-F238E27FC236}">
                <a16:creationId xmlns:a16="http://schemas.microsoft.com/office/drawing/2014/main" id="{8677FF85-8A1B-ABA0-60F5-9C80FBCE21B9}"/>
              </a:ext>
            </a:extLst>
          </p:cNvPr>
          <p:cNvSpPr>
            <a:spLocks noGrp="1"/>
          </p:cNvSpPr>
          <p:nvPr>
            <p:ph type="body" sz="quarter" idx="13"/>
          </p:nvPr>
        </p:nvSpPr>
        <p:spPr>
          <a:xfrm>
            <a:off x="10668000" y="0"/>
            <a:ext cx="1524000" cy="757130"/>
          </a:xfrm>
        </p:spPr>
        <p:txBody>
          <a:bodyPr/>
          <a:lstStyle/>
          <a:p>
            <a:r>
              <a:rPr lang="en-US">
                <a:ea typeface="Calibri"/>
              </a:rPr>
              <a:t>Lawrence Terrell</a:t>
            </a:r>
          </a:p>
        </p:txBody>
      </p:sp>
    </p:spTree>
    <p:extLst>
      <p:ext uri="{BB962C8B-B14F-4D97-AF65-F5344CB8AC3E}">
        <p14:creationId xmlns:p14="http://schemas.microsoft.com/office/powerpoint/2010/main" val="36203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258A-DDC8-1DB8-0B30-E4F0C8C4D21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F774FA-2E75-6AA7-BDE0-EC9A58C26D32}"/>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8" name="Footer Placeholder 2">
            <a:extLst>
              <a:ext uri="{FF2B5EF4-FFF2-40B4-BE49-F238E27FC236}">
                <a16:creationId xmlns:a16="http://schemas.microsoft.com/office/drawing/2014/main" id="{9FF147EC-B74B-2158-D347-6E387C62CCB3}"/>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A69B3C0-18BF-38F2-EC69-6BF3A378A7C6}"/>
              </a:ext>
            </a:extLst>
          </p:cNvPr>
          <p:cNvSpPr>
            <a:spLocks noGrp="1"/>
          </p:cNvSpPr>
          <p:nvPr>
            <p:ph idx="1"/>
          </p:nvPr>
        </p:nvSpPr>
        <p:spPr>
          <a:xfrm>
            <a:off x="509391" y="4539597"/>
            <a:ext cx="9701409" cy="1632603"/>
          </a:xfrm>
        </p:spPr>
        <p:txBody>
          <a:bodyPr vert="horz" lIns="0" tIns="0" rIns="0" bIns="0" rtlCol="0" anchor="t">
            <a:noAutofit/>
          </a:bodyPr>
          <a:lstStyle/>
          <a:p>
            <a:endParaRPr lang="en-US">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3CD96A2C-8C2F-F74E-C626-30595A27B4D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CFD Iterations:</a:t>
            </a:r>
            <a:br>
              <a:rPr lang="en-US"/>
            </a:br>
            <a:r>
              <a:rPr lang="en-US" sz="2800"/>
              <a:t>Second Final Run: Fan Position 7 Angle 1</a:t>
            </a:r>
            <a:endParaRPr lang="en-US"/>
          </a:p>
        </p:txBody>
      </p:sp>
      <p:sp>
        <p:nvSpPr>
          <p:cNvPr id="2" name="Rectangle 1" hidden="1">
            <a:extLst>
              <a:ext uri="{FF2B5EF4-FFF2-40B4-BE49-F238E27FC236}">
                <a16:creationId xmlns:a16="http://schemas.microsoft.com/office/drawing/2014/main" id="{FB4A322A-DF1A-5551-260B-869F4B2A3A7B}"/>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1094DD6-DE39-4B81-A23E-B1FEC238F568}"/>
              </a:ext>
            </a:extLst>
          </p:cNvPr>
          <p:cNvSpPr txBox="1"/>
          <p:nvPr/>
        </p:nvSpPr>
        <p:spPr>
          <a:xfrm>
            <a:off x="550357" y="5512356"/>
            <a:ext cx="4754694" cy="369332"/>
          </a:xfrm>
          <a:prstGeom prst="rect">
            <a:avLst/>
          </a:prstGeom>
          <a:noFill/>
        </p:spPr>
        <p:txBody>
          <a:bodyPr wrap="square" lIns="91440" tIns="45720" rIns="91440" bIns="45720" rtlCol="0" anchor="t">
            <a:spAutoFit/>
          </a:bodyPr>
          <a:lstStyle/>
          <a:p>
            <a:pPr algn="ctr"/>
            <a:r>
              <a:rPr lang="en-US"/>
              <a:t>Velocity Gradient</a:t>
            </a:r>
          </a:p>
        </p:txBody>
      </p:sp>
      <p:sp>
        <p:nvSpPr>
          <p:cNvPr id="20" name="TextBox 19">
            <a:extLst>
              <a:ext uri="{FF2B5EF4-FFF2-40B4-BE49-F238E27FC236}">
                <a16:creationId xmlns:a16="http://schemas.microsoft.com/office/drawing/2014/main" id="{A9AEB50F-73D2-06B1-75CB-766440B7B635}"/>
              </a:ext>
            </a:extLst>
          </p:cNvPr>
          <p:cNvSpPr txBox="1"/>
          <p:nvPr/>
        </p:nvSpPr>
        <p:spPr>
          <a:xfrm>
            <a:off x="5402865" y="5512356"/>
            <a:ext cx="4754694" cy="369332"/>
          </a:xfrm>
          <a:prstGeom prst="rect">
            <a:avLst/>
          </a:prstGeom>
          <a:noFill/>
        </p:spPr>
        <p:txBody>
          <a:bodyPr wrap="square" lIns="91440" tIns="45720" rIns="91440" bIns="45720" rtlCol="0" anchor="t">
            <a:spAutoFit/>
          </a:bodyPr>
          <a:lstStyle/>
          <a:p>
            <a:pPr algn="ctr"/>
            <a:r>
              <a:rPr lang="en-US"/>
              <a:t>Mass Concentration Gradient</a:t>
            </a:r>
          </a:p>
        </p:txBody>
      </p:sp>
      <p:pic>
        <p:nvPicPr>
          <p:cNvPr id="7" name="Content Placeholder 7" descr="A computer generated image of a box&#10;&#10;AI-generated content may be incorrect.">
            <a:extLst>
              <a:ext uri="{FF2B5EF4-FFF2-40B4-BE49-F238E27FC236}">
                <a16:creationId xmlns:a16="http://schemas.microsoft.com/office/drawing/2014/main" id="{9CE56E16-693E-6529-C5DE-219D6BA4DD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98" y="1446389"/>
            <a:ext cx="5497012" cy="3907852"/>
          </a:xfrm>
          <a:prstGeom prst="rect">
            <a:avLst/>
          </a:prstGeom>
        </p:spPr>
      </p:pic>
      <p:pic>
        <p:nvPicPr>
          <p:cNvPr id="9" name="Picture 8" descr="A computer generated image of a box&#10;&#10;AI-generated content may be incorrect.">
            <a:extLst>
              <a:ext uri="{FF2B5EF4-FFF2-40B4-BE49-F238E27FC236}">
                <a16:creationId xmlns:a16="http://schemas.microsoft.com/office/drawing/2014/main" id="{9C938BE6-1487-CE21-9C2E-6A4D54DCA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6250" y="1446389"/>
            <a:ext cx="5527925" cy="3944761"/>
          </a:xfrm>
          <a:prstGeom prst="rect">
            <a:avLst/>
          </a:prstGeom>
        </p:spPr>
      </p:pic>
      <p:sp>
        <p:nvSpPr>
          <p:cNvPr id="11" name="Text Placeholder 5">
            <a:extLst>
              <a:ext uri="{FF2B5EF4-FFF2-40B4-BE49-F238E27FC236}">
                <a16:creationId xmlns:a16="http://schemas.microsoft.com/office/drawing/2014/main" id="{B29D5FB8-4AB7-1141-CB7F-6A9789D53D45}"/>
              </a:ext>
            </a:extLst>
          </p:cNvPr>
          <p:cNvSpPr>
            <a:spLocks noGrp="1"/>
          </p:cNvSpPr>
          <p:nvPr>
            <p:ph type="body" sz="quarter" idx="13"/>
          </p:nvPr>
        </p:nvSpPr>
        <p:spPr>
          <a:xfrm>
            <a:off x="10668000" y="0"/>
            <a:ext cx="1524000" cy="757130"/>
          </a:xfrm>
        </p:spPr>
        <p:txBody>
          <a:bodyPr/>
          <a:lstStyle/>
          <a:p>
            <a:r>
              <a:rPr lang="en-US">
                <a:ea typeface="Calibri"/>
              </a:rPr>
              <a:t>Lawrence Terrell</a:t>
            </a:r>
          </a:p>
        </p:txBody>
      </p:sp>
    </p:spTree>
    <p:extLst>
      <p:ext uri="{BB962C8B-B14F-4D97-AF65-F5344CB8AC3E}">
        <p14:creationId xmlns:p14="http://schemas.microsoft.com/office/powerpoint/2010/main" val="101207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CD4C5-13D7-FEDD-BFF2-16B6233915F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690030-DF93-E01E-F56A-7A6EF9A2A81C}"/>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8" name="Footer Placeholder 2">
            <a:extLst>
              <a:ext uri="{FF2B5EF4-FFF2-40B4-BE49-F238E27FC236}">
                <a16:creationId xmlns:a16="http://schemas.microsoft.com/office/drawing/2014/main" id="{6462B542-62D9-42A4-05DF-43D76200A9B0}"/>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FFD767EA-D98C-93CF-A8FD-05E228588383}"/>
              </a:ext>
            </a:extLst>
          </p:cNvPr>
          <p:cNvSpPr>
            <a:spLocks noGrp="1"/>
          </p:cNvSpPr>
          <p:nvPr>
            <p:ph idx="1"/>
          </p:nvPr>
        </p:nvSpPr>
        <p:spPr>
          <a:xfrm>
            <a:off x="509391" y="4539597"/>
            <a:ext cx="9701409" cy="1632603"/>
          </a:xfrm>
        </p:spPr>
        <p:txBody>
          <a:bodyPr vert="horz" lIns="0" tIns="0" rIns="0" bIns="0" rtlCol="0" anchor="t">
            <a:noAutofit/>
          </a:bodyPr>
          <a:lstStyle/>
          <a:p>
            <a:endParaRPr lang="en-US">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C3D19F45-90EB-B3DB-F68F-45BC86A8BBF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CFD Iterations:</a:t>
            </a:r>
            <a:br>
              <a:rPr lang="en-US"/>
            </a:br>
            <a:r>
              <a:rPr lang="en-US" sz="2800"/>
              <a:t>Second Final Run: Fan Position 7 Angle 1</a:t>
            </a:r>
            <a:endParaRPr lang="en-US"/>
          </a:p>
        </p:txBody>
      </p:sp>
      <p:sp>
        <p:nvSpPr>
          <p:cNvPr id="2" name="Rectangle 1" hidden="1">
            <a:extLst>
              <a:ext uri="{FF2B5EF4-FFF2-40B4-BE49-F238E27FC236}">
                <a16:creationId xmlns:a16="http://schemas.microsoft.com/office/drawing/2014/main" id="{2755D2C2-9532-FBBF-A924-3EA81D33873F}"/>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elocitySweepXY (2)">
            <a:hlinkClick r:id="" action="ppaction://media"/>
            <a:extLst>
              <a:ext uri="{FF2B5EF4-FFF2-40B4-BE49-F238E27FC236}">
                <a16:creationId xmlns:a16="http://schemas.microsoft.com/office/drawing/2014/main" id="{19147778-6591-50C7-0E87-EF4CA9232F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3070" y="1312389"/>
            <a:ext cx="7466607" cy="4199967"/>
          </a:xfrm>
          <a:prstGeom prst="rect">
            <a:avLst/>
          </a:prstGeom>
        </p:spPr>
      </p:pic>
      <p:sp>
        <p:nvSpPr>
          <p:cNvPr id="11" name="TextBox 10">
            <a:extLst>
              <a:ext uri="{FF2B5EF4-FFF2-40B4-BE49-F238E27FC236}">
                <a16:creationId xmlns:a16="http://schemas.microsoft.com/office/drawing/2014/main" id="{160458EF-2E2B-14AB-E369-531D53F2BBC9}"/>
              </a:ext>
            </a:extLst>
          </p:cNvPr>
          <p:cNvSpPr txBox="1"/>
          <p:nvPr/>
        </p:nvSpPr>
        <p:spPr>
          <a:xfrm>
            <a:off x="2457993" y="5466011"/>
            <a:ext cx="5736763" cy="369332"/>
          </a:xfrm>
          <a:prstGeom prst="rect">
            <a:avLst/>
          </a:prstGeom>
          <a:noFill/>
        </p:spPr>
        <p:txBody>
          <a:bodyPr wrap="none" rtlCol="0">
            <a:spAutoFit/>
          </a:bodyPr>
          <a:lstStyle/>
          <a:p>
            <a:pPr algn="ctr"/>
            <a:r>
              <a:rPr lang="en-US"/>
              <a:t>Fan Position 7 Angle 1: Velocity Contour Sweep Animation</a:t>
            </a:r>
          </a:p>
        </p:txBody>
      </p:sp>
      <p:sp>
        <p:nvSpPr>
          <p:cNvPr id="9" name="Text Placeholder 5">
            <a:extLst>
              <a:ext uri="{FF2B5EF4-FFF2-40B4-BE49-F238E27FC236}">
                <a16:creationId xmlns:a16="http://schemas.microsoft.com/office/drawing/2014/main" id="{C96B0EBD-2D46-B146-E7B6-315A9EAE3E14}"/>
              </a:ext>
            </a:extLst>
          </p:cNvPr>
          <p:cNvSpPr>
            <a:spLocks noGrp="1"/>
          </p:cNvSpPr>
          <p:nvPr>
            <p:ph type="body" sz="quarter" idx="13"/>
          </p:nvPr>
        </p:nvSpPr>
        <p:spPr>
          <a:xfrm>
            <a:off x="10668000" y="0"/>
            <a:ext cx="1524000" cy="757130"/>
          </a:xfrm>
        </p:spPr>
        <p:txBody>
          <a:bodyPr/>
          <a:lstStyle/>
          <a:p>
            <a:r>
              <a:rPr lang="en-US">
                <a:ea typeface="Calibri"/>
              </a:rPr>
              <a:t>Lawrence Terrell</a:t>
            </a:r>
          </a:p>
        </p:txBody>
      </p:sp>
    </p:spTree>
    <p:extLst>
      <p:ext uri="{BB962C8B-B14F-4D97-AF65-F5344CB8AC3E}">
        <p14:creationId xmlns:p14="http://schemas.microsoft.com/office/powerpoint/2010/main" val="78455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AAD054D-EDC7-8EC7-7983-F20A56786C56}"/>
              </a:ext>
            </a:extLst>
          </p:cNvPr>
          <p:cNvSpPr/>
          <p:nvPr/>
        </p:nvSpPr>
        <p:spPr>
          <a:xfrm>
            <a:off x="102340" y="1529637"/>
            <a:ext cx="1855939" cy="3881596"/>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2359A9A-23CC-C77F-81D1-86A6D5C1F121}"/>
              </a:ext>
            </a:extLst>
          </p:cNvPr>
          <p:cNvSpPr/>
          <p:nvPr/>
        </p:nvSpPr>
        <p:spPr>
          <a:xfrm>
            <a:off x="7063998" y="1529637"/>
            <a:ext cx="1855939" cy="3881596"/>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D2DAA2D-0BD0-27D3-7B3C-D4ACFA3461E1}"/>
              </a:ext>
            </a:extLst>
          </p:cNvPr>
          <p:cNvSpPr/>
          <p:nvPr/>
        </p:nvSpPr>
        <p:spPr>
          <a:xfrm>
            <a:off x="3583169" y="1529637"/>
            <a:ext cx="1855939" cy="3881596"/>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AD241711-CE8E-3D1C-4B2E-05E0448082D0}"/>
              </a:ext>
            </a:extLst>
          </p:cNvPr>
          <p:cNvSpPr/>
          <p:nvPr/>
        </p:nvSpPr>
        <p:spPr>
          <a:xfrm>
            <a:off x="1920247" y="1524775"/>
            <a:ext cx="1855939" cy="3860761"/>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31F7F6D4-D116-94B4-7329-4B78E66FC5F6}"/>
              </a:ext>
            </a:extLst>
          </p:cNvPr>
          <p:cNvSpPr/>
          <p:nvPr/>
        </p:nvSpPr>
        <p:spPr>
          <a:xfrm>
            <a:off x="8689885" y="1550605"/>
            <a:ext cx="1855939" cy="3860761"/>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167DE50-34E8-A2CC-D6F1-1E9F376A6B25}"/>
              </a:ext>
            </a:extLst>
          </p:cNvPr>
          <p:cNvSpPr/>
          <p:nvPr/>
        </p:nvSpPr>
        <p:spPr>
          <a:xfrm>
            <a:off x="5323584" y="1524775"/>
            <a:ext cx="1855939" cy="3860761"/>
          </a:xfrm>
          <a:prstGeom prst="roundRect">
            <a:avLst/>
          </a:prstGeom>
          <a:solidFill>
            <a:schemeClr val="bg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3">
            <a:extLst>
              <a:ext uri="{FF2B5EF4-FFF2-40B4-BE49-F238E27FC236}">
                <a16:creationId xmlns:a16="http://schemas.microsoft.com/office/drawing/2014/main" id="{0FD0C3F5-44DF-738B-C38D-212C8DC17E6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A5AEF524-62EC-C340-82A1-9F47B6C43E55}" type="slidenum">
              <a:rPr lang="en-US"/>
              <a:pPr algn="ctr"/>
              <a:t>2</a:t>
            </a:fld>
            <a:endParaRPr lang="en-US"/>
          </a:p>
        </p:txBody>
      </p:sp>
      <p:sp>
        <p:nvSpPr>
          <p:cNvPr id="44" name="Footer Placeholder 2">
            <a:extLst>
              <a:ext uri="{FF2B5EF4-FFF2-40B4-BE49-F238E27FC236}">
                <a16:creationId xmlns:a16="http://schemas.microsoft.com/office/drawing/2014/main" id="{C08F698B-2A3E-293A-A568-278A45D7655B}"/>
              </a:ext>
            </a:extLst>
          </p:cNvPr>
          <p:cNvSpPr>
            <a:spLocks noGrp="1"/>
          </p:cNvSpPr>
          <p:nvPr>
            <p:ph type="ftr" sz="quarter" idx="11"/>
          </p:nvPr>
        </p:nvSpPr>
        <p:spPr>
          <a:xfrm>
            <a:off x="533400" y="6377940"/>
            <a:ext cx="4274813" cy="274320"/>
          </a:xfrm>
        </p:spPr>
        <p:txBody>
          <a:bodyPr/>
          <a:lstStyle/>
          <a:p>
            <a:r>
              <a:rPr lang="en-US"/>
              <a:t>Department of Mechanical Engineering</a:t>
            </a:r>
          </a:p>
        </p:txBody>
      </p:sp>
      <p:pic>
        <p:nvPicPr>
          <p:cNvPr id="46" name="Picture Placeholder 1" descr="A person with long black hair&#10;&#10;Description automatically generated">
            <a:extLst>
              <a:ext uri="{FF2B5EF4-FFF2-40B4-BE49-F238E27FC236}">
                <a16:creationId xmlns:a16="http://schemas.microsoft.com/office/drawing/2014/main" id="{3A22F556-7BE5-57FE-FC14-2F0B01CFD51E}"/>
              </a:ext>
            </a:extLst>
          </p:cNvPr>
          <p:cNvPicPr>
            <a:picLocks noChangeAspect="1"/>
          </p:cNvPicPr>
          <p:nvPr/>
        </p:nvPicPr>
        <p:blipFill>
          <a:blip r:embed="rId3"/>
          <a:srcRect l="12776" t="19335" r="3212" b="629"/>
          <a:stretch/>
        </p:blipFill>
        <p:spPr>
          <a:xfrm>
            <a:off x="5599204" y="1799451"/>
            <a:ext cx="1351739" cy="1977614"/>
          </a:xfrm>
          <a:prstGeom prst="rect">
            <a:avLst/>
          </a:prstGeom>
        </p:spPr>
      </p:pic>
      <p:sp>
        <p:nvSpPr>
          <p:cNvPr id="50" name="Text Placeholder 22">
            <a:extLst>
              <a:ext uri="{FF2B5EF4-FFF2-40B4-BE49-F238E27FC236}">
                <a16:creationId xmlns:a16="http://schemas.microsoft.com/office/drawing/2014/main" id="{D471480A-FFB6-85D6-97ED-A23CBB2597F1}"/>
              </a:ext>
            </a:extLst>
          </p:cNvPr>
          <p:cNvSpPr txBox="1">
            <a:spLocks/>
          </p:cNvSpPr>
          <p:nvPr/>
        </p:nvSpPr>
        <p:spPr>
          <a:xfrm>
            <a:off x="5614136" y="3767045"/>
            <a:ext cx="1574009" cy="149938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ea typeface="Calibri"/>
                <a:cs typeface="Calibri"/>
              </a:rPr>
              <a:t>Kendall Kovacs</a:t>
            </a:r>
            <a:endParaRPr lang="en-US">
              <a:solidFill>
                <a:srgbClr val="772F40"/>
              </a:solidFill>
              <a:ea typeface="Calibri"/>
              <a:cs typeface="Calibri"/>
            </a:endParaRPr>
          </a:p>
          <a:p>
            <a:pPr marL="0" indent="0">
              <a:buNone/>
            </a:pPr>
            <a:r>
              <a:rPr lang="en-US" sz="1700">
                <a:solidFill>
                  <a:srgbClr val="772F40"/>
                </a:solidFill>
                <a:cs typeface="Calibri"/>
              </a:rPr>
              <a:t>Materials Management and Validation</a:t>
            </a:r>
            <a:endParaRPr lang="en-US" sz="1700">
              <a:solidFill>
                <a:srgbClr val="772F40"/>
              </a:solidFill>
              <a:ea typeface="Calibri"/>
              <a:cs typeface="Calibri"/>
            </a:endParaRPr>
          </a:p>
        </p:txBody>
      </p:sp>
      <p:sp>
        <p:nvSpPr>
          <p:cNvPr id="52" name="Text Placeholder 23">
            <a:extLst>
              <a:ext uri="{FF2B5EF4-FFF2-40B4-BE49-F238E27FC236}">
                <a16:creationId xmlns:a16="http://schemas.microsoft.com/office/drawing/2014/main" id="{49C12068-AC0B-DB58-78FF-7A37DCC6347F}"/>
              </a:ext>
            </a:extLst>
          </p:cNvPr>
          <p:cNvSpPr txBox="1">
            <a:spLocks/>
          </p:cNvSpPr>
          <p:nvPr/>
        </p:nvSpPr>
        <p:spPr>
          <a:xfrm>
            <a:off x="304320" y="3773198"/>
            <a:ext cx="1583049" cy="154093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rPr>
              <a:t>Mina Brahmbhatt</a:t>
            </a:r>
            <a:endParaRPr lang="en-US" sz="2400">
              <a:solidFill>
                <a:srgbClr val="772F40"/>
              </a:solidFill>
              <a:ea typeface="Calibri"/>
              <a:cs typeface="Calibri"/>
            </a:endParaRPr>
          </a:p>
          <a:p>
            <a:pPr marL="0" indent="0">
              <a:buNone/>
            </a:pPr>
            <a:r>
              <a:rPr lang="en-US" sz="1700">
                <a:solidFill>
                  <a:srgbClr val="772F40"/>
                </a:solidFill>
                <a:ea typeface="Calibri"/>
                <a:cs typeface="Calibri"/>
              </a:rPr>
              <a:t>Systems Housing and Controls Team</a:t>
            </a:r>
          </a:p>
        </p:txBody>
      </p:sp>
      <p:pic>
        <p:nvPicPr>
          <p:cNvPr id="54" name="Picture Placeholder 4" descr="A person in a blue suit&#10;&#10;Description automatically generated">
            <a:extLst>
              <a:ext uri="{FF2B5EF4-FFF2-40B4-BE49-F238E27FC236}">
                <a16:creationId xmlns:a16="http://schemas.microsoft.com/office/drawing/2014/main" id="{B7229082-E02B-2093-7B5A-7194AC4DB522}"/>
              </a:ext>
            </a:extLst>
          </p:cNvPr>
          <p:cNvPicPr>
            <a:picLocks noChangeAspect="1"/>
          </p:cNvPicPr>
          <p:nvPr/>
        </p:nvPicPr>
        <p:blipFill>
          <a:blip r:embed="rId4"/>
          <a:srcRect l="1600" t="743" b="836"/>
          <a:stretch/>
        </p:blipFill>
        <p:spPr>
          <a:xfrm>
            <a:off x="7322484" y="1799451"/>
            <a:ext cx="1375127" cy="1980207"/>
          </a:xfrm>
          <a:prstGeom prst="rect">
            <a:avLst/>
          </a:prstGeom>
        </p:spPr>
      </p:pic>
      <p:pic>
        <p:nvPicPr>
          <p:cNvPr id="56" name="Picture Placeholder 6" descr="A person wearing glasses and a white shirt&#10;&#10;Description automatically generated">
            <a:extLst>
              <a:ext uri="{FF2B5EF4-FFF2-40B4-BE49-F238E27FC236}">
                <a16:creationId xmlns:a16="http://schemas.microsoft.com/office/drawing/2014/main" id="{9D3D722A-D316-22FC-F6FC-9059022BFB8A}"/>
              </a:ext>
            </a:extLst>
          </p:cNvPr>
          <p:cNvPicPr>
            <a:picLocks noChangeAspect="1"/>
          </p:cNvPicPr>
          <p:nvPr/>
        </p:nvPicPr>
        <p:blipFill>
          <a:blip r:embed="rId5"/>
          <a:srcRect l="16" r="16"/>
          <a:stretch/>
        </p:blipFill>
        <p:spPr>
          <a:xfrm>
            <a:off x="306098" y="1799451"/>
            <a:ext cx="1367738" cy="1973970"/>
          </a:xfrm>
          <a:prstGeom prst="rect">
            <a:avLst/>
          </a:prstGeom>
        </p:spPr>
      </p:pic>
      <p:sp>
        <p:nvSpPr>
          <p:cNvPr id="58" name="Text Placeholder 24">
            <a:extLst>
              <a:ext uri="{FF2B5EF4-FFF2-40B4-BE49-F238E27FC236}">
                <a16:creationId xmlns:a16="http://schemas.microsoft.com/office/drawing/2014/main" id="{728B3D42-83A8-2B4E-828C-D93D447A2A61}"/>
              </a:ext>
            </a:extLst>
          </p:cNvPr>
          <p:cNvSpPr txBox="1">
            <a:spLocks/>
          </p:cNvSpPr>
          <p:nvPr/>
        </p:nvSpPr>
        <p:spPr>
          <a:xfrm>
            <a:off x="3768671" y="3775104"/>
            <a:ext cx="1465926" cy="149938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ea typeface="Calibri"/>
                <a:cs typeface="Calibri"/>
              </a:rPr>
              <a:t>Ryan Dreibelbis</a:t>
            </a:r>
            <a:endParaRPr lang="en-US">
              <a:solidFill>
                <a:srgbClr val="772F40"/>
              </a:solidFill>
              <a:ea typeface="Calibri"/>
              <a:cs typeface="Calibri"/>
            </a:endParaRPr>
          </a:p>
          <a:p>
            <a:pPr marL="0" indent="0">
              <a:buNone/>
            </a:pPr>
            <a:r>
              <a:rPr lang="en-US" sz="1700">
                <a:solidFill>
                  <a:srgbClr val="772F40"/>
                </a:solidFill>
                <a:cs typeface="Calibri"/>
              </a:rPr>
              <a:t>CFD Validation and Verification Team</a:t>
            </a:r>
            <a:endParaRPr lang="en-US" sz="1700">
              <a:solidFill>
                <a:srgbClr val="772F40"/>
              </a:solidFill>
              <a:ea typeface="Calibri"/>
              <a:cs typeface="Calibri"/>
            </a:endParaRPr>
          </a:p>
        </p:txBody>
      </p:sp>
      <p:sp>
        <p:nvSpPr>
          <p:cNvPr id="60" name="Text Placeholder 28">
            <a:extLst>
              <a:ext uri="{FF2B5EF4-FFF2-40B4-BE49-F238E27FC236}">
                <a16:creationId xmlns:a16="http://schemas.microsoft.com/office/drawing/2014/main" id="{08FD25A5-0F8B-3760-8078-E0E68638AE03}"/>
              </a:ext>
            </a:extLst>
          </p:cNvPr>
          <p:cNvSpPr txBox="1">
            <a:spLocks/>
          </p:cNvSpPr>
          <p:nvPr/>
        </p:nvSpPr>
        <p:spPr>
          <a:xfrm>
            <a:off x="7312962" y="3777057"/>
            <a:ext cx="1484769" cy="149938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ea typeface="Calibri"/>
                <a:cs typeface="Calibri"/>
              </a:rPr>
              <a:t>Peter Mougey</a:t>
            </a:r>
          </a:p>
          <a:p>
            <a:pPr marL="0" indent="0">
              <a:buNone/>
            </a:pPr>
            <a:r>
              <a:rPr lang="en-US" sz="1700">
                <a:solidFill>
                  <a:srgbClr val="772F40"/>
                </a:solidFill>
                <a:cs typeface="Calibri"/>
              </a:rPr>
              <a:t>Systems Housing and Controls Team</a:t>
            </a:r>
            <a:endParaRPr lang="en-US" sz="1700">
              <a:solidFill>
                <a:srgbClr val="772F40"/>
              </a:solidFill>
              <a:ea typeface="Calibri"/>
              <a:cs typeface="Calibri"/>
            </a:endParaRPr>
          </a:p>
        </p:txBody>
      </p:sp>
      <p:sp>
        <p:nvSpPr>
          <p:cNvPr id="62" name="Text Placeholder 29">
            <a:extLst>
              <a:ext uri="{FF2B5EF4-FFF2-40B4-BE49-F238E27FC236}">
                <a16:creationId xmlns:a16="http://schemas.microsoft.com/office/drawing/2014/main" id="{B273EF2A-D863-C842-B2AA-C79896D09061}"/>
              </a:ext>
            </a:extLst>
          </p:cNvPr>
          <p:cNvSpPr txBox="1">
            <a:spLocks/>
          </p:cNvSpPr>
          <p:nvPr/>
        </p:nvSpPr>
        <p:spPr>
          <a:xfrm>
            <a:off x="9065630" y="3783620"/>
            <a:ext cx="1503375" cy="154093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ea typeface="Calibri"/>
                <a:cs typeface="Calibri"/>
              </a:rPr>
              <a:t>Lawrence Terrell</a:t>
            </a:r>
            <a:endParaRPr lang="en-US">
              <a:solidFill>
                <a:srgbClr val="772F40"/>
              </a:solidFill>
              <a:ea typeface="Calibri"/>
              <a:cs typeface="Calibri"/>
            </a:endParaRPr>
          </a:p>
          <a:p>
            <a:pPr marL="0" indent="0">
              <a:buNone/>
            </a:pPr>
            <a:r>
              <a:rPr lang="en-US" sz="1700">
                <a:solidFill>
                  <a:srgbClr val="772F40"/>
                </a:solidFill>
                <a:ea typeface="Calibri"/>
                <a:cs typeface="Calibri"/>
              </a:rPr>
              <a:t>CFD Validation and Verification Team</a:t>
            </a:r>
            <a:endParaRPr lang="en-US" sz="1700">
              <a:solidFill>
                <a:srgbClr val="772F40"/>
              </a:solidFill>
            </a:endParaRPr>
          </a:p>
        </p:txBody>
      </p:sp>
      <p:pic>
        <p:nvPicPr>
          <p:cNvPr id="64" name="Picture Placeholder 7" descr="A person wearing glasses and a white shirt&#10;&#10;Description automatically generated">
            <a:extLst>
              <a:ext uri="{FF2B5EF4-FFF2-40B4-BE49-F238E27FC236}">
                <a16:creationId xmlns:a16="http://schemas.microsoft.com/office/drawing/2014/main" id="{55C7F3FA-453D-13AF-F24B-745F6F8C5CAD}"/>
              </a:ext>
            </a:extLst>
          </p:cNvPr>
          <p:cNvPicPr>
            <a:picLocks noChangeAspect="1"/>
          </p:cNvPicPr>
          <p:nvPr/>
        </p:nvPicPr>
        <p:blipFill>
          <a:blip r:embed="rId6"/>
          <a:srcRect l="12637" t="16667" r="10126" b="797"/>
          <a:stretch/>
        </p:blipFill>
        <p:spPr>
          <a:xfrm>
            <a:off x="9068176" y="1799451"/>
            <a:ext cx="1379314" cy="1976081"/>
          </a:xfrm>
          <a:prstGeom prst="rect">
            <a:avLst/>
          </a:prstGeom>
        </p:spPr>
      </p:pic>
      <p:pic>
        <p:nvPicPr>
          <p:cNvPr id="66" name="Picture Placeholder 1" descr="A person wearing a white shirt and a pearl necklace&#10;&#10;Description automatically generated">
            <a:extLst>
              <a:ext uri="{FF2B5EF4-FFF2-40B4-BE49-F238E27FC236}">
                <a16:creationId xmlns:a16="http://schemas.microsoft.com/office/drawing/2014/main" id="{A6F74803-FE07-0BF9-E17D-D1722A9F22B1}"/>
              </a:ext>
            </a:extLst>
          </p:cNvPr>
          <p:cNvPicPr>
            <a:picLocks noChangeAspect="1"/>
          </p:cNvPicPr>
          <p:nvPr/>
        </p:nvPicPr>
        <p:blipFill>
          <a:blip r:embed="rId7"/>
          <a:srcRect l="-1561" t="2817" r="1026" b="3902"/>
          <a:stretch/>
        </p:blipFill>
        <p:spPr>
          <a:xfrm>
            <a:off x="2040584" y="1799451"/>
            <a:ext cx="1357476" cy="1971052"/>
          </a:xfrm>
          <a:prstGeom prst="rect">
            <a:avLst/>
          </a:prstGeom>
        </p:spPr>
      </p:pic>
      <p:pic>
        <p:nvPicPr>
          <p:cNvPr id="68" name="Picture 67" descr="A person with a beard smiling for a picture&#10;&#10;Description automatically generated">
            <a:extLst>
              <a:ext uri="{FF2B5EF4-FFF2-40B4-BE49-F238E27FC236}">
                <a16:creationId xmlns:a16="http://schemas.microsoft.com/office/drawing/2014/main" id="{B6A23272-439D-CB0C-5D90-747C80A112AB}"/>
              </a:ext>
            </a:extLst>
          </p:cNvPr>
          <p:cNvPicPr>
            <a:picLocks noChangeAspect="1"/>
          </p:cNvPicPr>
          <p:nvPr/>
        </p:nvPicPr>
        <p:blipFill>
          <a:blip r:embed="rId8">
            <a:alphaModFix/>
          </a:blip>
          <a:srcRect l="135" r="-568" b="-348"/>
          <a:stretch/>
        </p:blipFill>
        <p:spPr>
          <a:xfrm>
            <a:off x="3763864" y="1799451"/>
            <a:ext cx="1475099" cy="1975087"/>
          </a:xfrm>
          <a:prstGeom prst="rect">
            <a:avLst/>
          </a:prstGeom>
          <a:ln>
            <a:noFill/>
          </a:ln>
          <a:effectLst/>
        </p:spPr>
      </p:pic>
      <p:sp>
        <p:nvSpPr>
          <p:cNvPr id="7" name="Text Placeholder 5">
            <a:extLst>
              <a:ext uri="{FF2B5EF4-FFF2-40B4-BE49-F238E27FC236}">
                <a16:creationId xmlns:a16="http://schemas.microsoft.com/office/drawing/2014/main" id="{118C3A8C-EE8A-2325-3265-EE501D292111}"/>
              </a:ext>
            </a:extLst>
          </p:cNvPr>
          <p:cNvSpPr>
            <a:spLocks noGrp="1"/>
          </p:cNvSpPr>
          <p:nvPr>
            <p:ph type="body" sz="quarter" idx="13"/>
          </p:nvPr>
        </p:nvSpPr>
        <p:spPr>
          <a:xfrm>
            <a:off x="10668000" y="0"/>
            <a:ext cx="1524000" cy="757130"/>
          </a:xfrm>
        </p:spPr>
        <p:txBody>
          <a:bodyPr/>
          <a:lstStyle/>
          <a:p>
            <a:r>
              <a:rPr lang="en-US">
                <a:ea typeface="Calibri"/>
              </a:rPr>
              <a:t>All</a:t>
            </a:r>
          </a:p>
        </p:txBody>
      </p:sp>
      <p:sp>
        <p:nvSpPr>
          <p:cNvPr id="2" name="Title 18">
            <a:extLst>
              <a:ext uri="{FF2B5EF4-FFF2-40B4-BE49-F238E27FC236}">
                <a16:creationId xmlns:a16="http://schemas.microsoft.com/office/drawing/2014/main" id="{74FFF53D-E181-9869-2613-A5D6E071B322}"/>
              </a:ext>
            </a:extLst>
          </p:cNvPr>
          <p:cNvSpPr>
            <a:spLocks noGrp="1"/>
          </p:cNvSpPr>
          <p:nvPr/>
        </p:nvSpPr>
        <p:spPr>
          <a:xfrm>
            <a:off x="56258" y="-1251"/>
            <a:ext cx="4931372" cy="1012103"/>
          </a:xfrm>
          <a:prstGeom prst="rect">
            <a:avLst/>
          </a:prstGeom>
        </p:spPr>
        <p:txBody>
          <a:bodyPr vert="horz" lIns="0" tIns="0" rIns="0" bIns="0" rtlCol="0" anchor="b">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a:t>Introductions:</a:t>
            </a:r>
          </a:p>
          <a:p>
            <a:pPr>
              <a:spcBef>
                <a:spcPts val="0"/>
              </a:spcBef>
            </a:pPr>
            <a:r>
              <a:rPr lang="en-US" sz="2800"/>
              <a:t>Our Team</a:t>
            </a:r>
          </a:p>
        </p:txBody>
      </p:sp>
      <p:sp>
        <p:nvSpPr>
          <p:cNvPr id="3" name="Text Placeholder 24">
            <a:extLst>
              <a:ext uri="{FF2B5EF4-FFF2-40B4-BE49-F238E27FC236}">
                <a16:creationId xmlns:a16="http://schemas.microsoft.com/office/drawing/2014/main" id="{8EBFE1BF-D91E-C0BF-B749-A087523E4A54}"/>
              </a:ext>
            </a:extLst>
          </p:cNvPr>
          <p:cNvSpPr txBox="1">
            <a:spLocks/>
          </p:cNvSpPr>
          <p:nvPr/>
        </p:nvSpPr>
        <p:spPr>
          <a:xfrm>
            <a:off x="2043387" y="3760726"/>
            <a:ext cx="1539782" cy="149938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ea typeface="+mn-lt"/>
                <a:cs typeface="+mn-lt"/>
              </a:rPr>
              <a:t>Nia     Britton</a:t>
            </a:r>
            <a:endParaRPr lang="en-US">
              <a:ea typeface="Calibri"/>
              <a:cs typeface="Calibri"/>
            </a:endParaRPr>
          </a:p>
          <a:p>
            <a:pPr marL="0" indent="0">
              <a:buNone/>
            </a:pPr>
            <a:r>
              <a:rPr lang="en-US" sz="1700">
                <a:solidFill>
                  <a:srgbClr val="772F40"/>
                </a:solidFill>
                <a:ea typeface="+mn-lt"/>
                <a:cs typeface="+mn-lt"/>
              </a:rPr>
              <a:t>Systems Housing and Controls Team</a:t>
            </a:r>
            <a:endParaRPr lang="en-US">
              <a:ea typeface="+mn-lt"/>
              <a:cs typeface="+mn-lt"/>
            </a:endParaRPr>
          </a:p>
        </p:txBody>
      </p:sp>
    </p:spTree>
    <p:extLst>
      <p:ext uri="{BB962C8B-B14F-4D97-AF65-F5344CB8AC3E}">
        <p14:creationId xmlns:p14="http://schemas.microsoft.com/office/powerpoint/2010/main" val="3934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4E1DA0-B8E2-0DC3-F247-1C906278C706}"/>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DB76E5-EEDA-A66A-20FF-476BE27F890E}"/>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22" name="Title 1">
            <a:extLst>
              <a:ext uri="{FF2B5EF4-FFF2-40B4-BE49-F238E27FC236}">
                <a16:creationId xmlns:a16="http://schemas.microsoft.com/office/drawing/2014/main" id="{1626B6ED-B534-C06C-0761-73299A31EA91}"/>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Final Design:</a:t>
            </a:r>
            <a:br>
              <a:rPr lang="en-US"/>
            </a:br>
            <a:r>
              <a:rPr lang="en-US" sz="2800"/>
              <a:t>CAD Assembled Glovebox</a:t>
            </a:r>
            <a:endParaRPr lang="en-US"/>
          </a:p>
        </p:txBody>
      </p:sp>
      <p:sp>
        <p:nvSpPr>
          <p:cNvPr id="13" name="Footer Placeholder 3">
            <a:extLst>
              <a:ext uri="{FF2B5EF4-FFF2-40B4-BE49-F238E27FC236}">
                <a16:creationId xmlns:a16="http://schemas.microsoft.com/office/drawing/2014/main" id="{4135920E-3395-1BE3-BA49-2902A02AFA24}"/>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5">
            <a:extLst>
              <a:ext uri="{FF2B5EF4-FFF2-40B4-BE49-F238E27FC236}">
                <a16:creationId xmlns:a16="http://schemas.microsoft.com/office/drawing/2014/main" id="{2E22E028-244D-E755-3DB5-56862F53CCF3}"/>
              </a:ext>
            </a:extLst>
          </p:cNvPr>
          <p:cNvSpPr txBox="1">
            <a:spLocks/>
          </p:cNvSpPr>
          <p:nvPr/>
        </p:nvSpPr>
        <p:spPr>
          <a:xfrm>
            <a:off x="10668000" y="0"/>
            <a:ext cx="1524000" cy="7571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Nia Britton</a:t>
            </a:r>
          </a:p>
        </p:txBody>
      </p:sp>
      <p:pic>
        <p:nvPicPr>
          <p:cNvPr id="9" name="Picture 8" descr="A transparent box with red and green valves&#10;&#10;AI-generated content may be incorrect.">
            <a:extLst>
              <a:ext uri="{FF2B5EF4-FFF2-40B4-BE49-F238E27FC236}">
                <a16:creationId xmlns:a16="http://schemas.microsoft.com/office/drawing/2014/main" id="{40F23CD8-FC5D-290D-DDA5-5FD17620626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091" t="16396" r="13871" b="16936"/>
          <a:stretch/>
        </p:blipFill>
        <p:spPr>
          <a:xfrm>
            <a:off x="1858677" y="478536"/>
            <a:ext cx="7855580" cy="6036564"/>
          </a:xfrm>
          <a:prstGeom prst="rect">
            <a:avLst/>
          </a:prstGeom>
        </p:spPr>
      </p:pic>
    </p:spTree>
    <p:extLst>
      <p:ext uri="{BB962C8B-B14F-4D97-AF65-F5344CB8AC3E}">
        <p14:creationId xmlns:p14="http://schemas.microsoft.com/office/powerpoint/2010/main" val="1429335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2647F-0507-44E7-7A66-B9B0B00FAEFE}"/>
            </a:ext>
          </a:extLst>
        </p:cNvPr>
        <p:cNvGrpSpPr/>
        <p:nvPr/>
      </p:nvGrpSpPr>
      <p:grpSpPr>
        <a:xfrm>
          <a:off x="0" y="0"/>
          <a:ext cx="0" cy="0"/>
          <a:chOff x="0" y="0"/>
          <a:chExt cx="0" cy="0"/>
        </a:xfrm>
      </p:grpSpPr>
      <p:pic>
        <p:nvPicPr>
          <p:cNvPr id="6" name="Picture 5" descr="A transparent box with red and green valves&#10;&#10;AI-generated content may be incorrect.">
            <a:extLst>
              <a:ext uri="{FF2B5EF4-FFF2-40B4-BE49-F238E27FC236}">
                <a16:creationId xmlns:a16="http://schemas.microsoft.com/office/drawing/2014/main" id="{B96469D6-8A9D-39B7-E46C-7026B1E6055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091" t="16396" r="13871" b="16936"/>
          <a:stretch/>
        </p:blipFill>
        <p:spPr>
          <a:xfrm>
            <a:off x="-31730" y="1229769"/>
            <a:ext cx="5723864" cy="4398462"/>
          </a:xfrm>
          <a:prstGeom prst="rect">
            <a:avLst/>
          </a:prstGeom>
        </p:spPr>
      </p:pic>
      <p:sp>
        <p:nvSpPr>
          <p:cNvPr id="4" name="Slide Number Placeholder 3">
            <a:extLst>
              <a:ext uri="{FF2B5EF4-FFF2-40B4-BE49-F238E27FC236}">
                <a16:creationId xmlns:a16="http://schemas.microsoft.com/office/drawing/2014/main" id="{8CAD9855-99E3-5157-936E-FD9B993B1E5F}"/>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22" name="Title 1">
            <a:extLst>
              <a:ext uri="{FF2B5EF4-FFF2-40B4-BE49-F238E27FC236}">
                <a16:creationId xmlns:a16="http://schemas.microsoft.com/office/drawing/2014/main" id="{B3FF5DA6-58F3-D873-6109-ECEEC7AD9846}"/>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Final Design:</a:t>
            </a:r>
            <a:br>
              <a:rPr lang="en-US"/>
            </a:br>
            <a:r>
              <a:rPr lang="en-US" sz="2800"/>
              <a:t>Gasket “Sandwich”</a:t>
            </a:r>
            <a:endParaRPr lang="en-US"/>
          </a:p>
        </p:txBody>
      </p:sp>
      <p:sp>
        <p:nvSpPr>
          <p:cNvPr id="13" name="Footer Placeholder 3">
            <a:extLst>
              <a:ext uri="{FF2B5EF4-FFF2-40B4-BE49-F238E27FC236}">
                <a16:creationId xmlns:a16="http://schemas.microsoft.com/office/drawing/2014/main" id="{106BC4D4-60BF-D6B7-3EBC-982356625CC6}"/>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5">
            <a:extLst>
              <a:ext uri="{FF2B5EF4-FFF2-40B4-BE49-F238E27FC236}">
                <a16:creationId xmlns:a16="http://schemas.microsoft.com/office/drawing/2014/main" id="{6EB80DBF-4051-027A-B80A-D2FF9F2CA3D0}"/>
              </a:ext>
            </a:extLst>
          </p:cNvPr>
          <p:cNvSpPr txBox="1">
            <a:spLocks/>
          </p:cNvSpPr>
          <p:nvPr/>
        </p:nvSpPr>
        <p:spPr>
          <a:xfrm>
            <a:off x="10668000" y="0"/>
            <a:ext cx="1524000" cy="7571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Nia Britton</a:t>
            </a:r>
          </a:p>
        </p:txBody>
      </p:sp>
      <p:sp>
        <p:nvSpPr>
          <p:cNvPr id="3" name="Oval 2">
            <a:extLst>
              <a:ext uri="{FF2B5EF4-FFF2-40B4-BE49-F238E27FC236}">
                <a16:creationId xmlns:a16="http://schemas.microsoft.com/office/drawing/2014/main" id="{22133C32-E0EF-2584-9304-496136F1EE48}"/>
              </a:ext>
            </a:extLst>
          </p:cNvPr>
          <p:cNvSpPr/>
          <p:nvPr/>
        </p:nvSpPr>
        <p:spPr>
          <a:xfrm>
            <a:off x="4976190" y="2076595"/>
            <a:ext cx="746480" cy="682932"/>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 name="Straight Arrow Connector 7">
            <a:extLst>
              <a:ext uri="{FF2B5EF4-FFF2-40B4-BE49-F238E27FC236}">
                <a16:creationId xmlns:a16="http://schemas.microsoft.com/office/drawing/2014/main" id="{9F787B6A-5416-8090-4DE2-1BC7EA3C45A7}"/>
              </a:ext>
            </a:extLst>
          </p:cNvPr>
          <p:cNvCxnSpPr>
            <a:cxnSpLocks/>
          </p:cNvCxnSpPr>
          <p:nvPr/>
        </p:nvCxnSpPr>
        <p:spPr>
          <a:xfrm flipV="1">
            <a:off x="5803602" y="2076595"/>
            <a:ext cx="828346" cy="2729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6E669F2-98F8-B852-19A7-55FFF39DACF1}"/>
              </a:ext>
            </a:extLst>
          </p:cNvPr>
          <p:cNvPicPr>
            <a:picLocks noChangeAspect="1"/>
          </p:cNvPicPr>
          <p:nvPr/>
        </p:nvPicPr>
        <p:blipFill>
          <a:blip r:embed="rId5"/>
          <a:stretch>
            <a:fillRect/>
          </a:stretch>
        </p:blipFill>
        <p:spPr>
          <a:xfrm>
            <a:off x="6712880" y="219969"/>
            <a:ext cx="3598687" cy="3067980"/>
          </a:xfrm>
          <a:prstGeom prst="ellipse">
            <a:avLst/>
          </a:prstGeom>
          <a:ln w="76200">
            <a:solidFill>
              <a:srgbClr val="FF0000"/>
            </a:solidFill>
            <a:prstDash val="dash"/>
          </a:ln>
        </p:spPr>
      </p:pic>
      <p:sp>
        <p:nvSpPr>
          <p:cNvPr id="12" name="TextBox 11">
            <a:extLst>
              <a:ext uri="{FF2B5EF4-FFF2-40B4-BE49-F238E27FC236}">
                <a16:creationId xmlns:a16="http://schemas.microsoft.com/office/drawing/2014/main" id="{42F882CD-6A66-4E13-C01B-031BC60E0E35}"/>
              </a:ext>
            </a:extLst>
          </p:cNvPr>
          <p:cNvSpPr txBox="1"/>
          <p:nvPr/>
        </p:nvSpPr>
        <p:spPr>
          <a:xfrm>
            <a:off x="5989955" y="3750401"/>
            <a:ext cx="4321612" cy="2308324"/>
          </a:xfrm>
          <a:prstGeom prst="rect">
            <a:avLst/>
          </a:prstGeom>
          <a:noFill/>
        </p:spPr>
        <p:txBody>
          <a:bodyPr wrap="square" rtlCol="0">
            <a:spAutoFit/>
          </a:bodyPr>
          <a:lstStyle/>
          <a:p>
            <a:pPr marL="285750" indent="-285750">
              <a:buBlip>
                <a:blip r:embed="rId6"/>
              </a:buBlip>
            </a:pPr>
            <a:r>
              <a:rPr lang="en-US"/>
              <a:t>Compressed weather-resistant rubber seal</a:t>
            </a:r>
          </a:p>
          <a:p>
            <a:pPr marL="285750" indent="-285750">
              <a:buBlip>
                <a:blip r:embed="rId6"/>
              </a:buBlip>
            </a:pPr>
            <a:r>
              <a:rPr lang="en-US"/>
              <a:t>Seals off outer atmosphere</a:t>
            </a:r>
          </a:p>
          <a:p>
            <a:pPr marL="285750" indent="-285750">
              <a:buBlip>
                <a:blip r:embed="rId6"/>
              </a:buBlip>
            </a:pPr>
            <a:r>
              <a:rPr lang="en-US"/>
              <a:t>Secures inner continents</a:t>
            </a:r>
          </a:p>
          <a:p>
            <a:pPr marL="285750" indent="-285750">
              <a:buBlip>
                <a:blip r:embed="rId6"/>
              </a:buBlip>
            </a:pPr>
            <a:r>
              <a:rPr lang="en-US"/>
              <a:t>Washers to help with load distribution and prevent damage</a:t>
            </a:r>
          </a:p>
          <a:p>
            <a:pPr marL="285750" indent="-285750">
              <a:buBlip>
                <a:blip r:embed="rId6"/>
              </a:buBlip>
            </a:pPr>
            <a:r>
              <a:rPr lang="en-US"/>
              <a:t>Same design mimicked for funnel enclosure</a:t>
            </a:r>
          </a:p>
        </p:txBody>
      </p:sp>
    </p:spTree>
    <p:extLst>
      <p:ext uri="{BB962C8B-B14F-4D97-AF65-F5344CB8AC3E}">
        <p14:creationId xmlns:p14="http://schemas.microsoft.com/office/powerpoint/2010/main" val="268558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9FEDE-DA99-CE0A-9861-B8EBABB6B2FD}"/>
            </a:ext>
          </a:extLst>
        </p:cNvPr>
        <p:cNvGrpSpPr/>
        <p:nvPr/>
      </p:nvGrpSpPr>
      <p:grpSpPr>
        <a:xfrm>
          <a:off x="0" y="0"/>
          <a:ext cx="0" cy="0"/>
          <a:chOff x="0" y="0"/>
          <a:chExt cx="0" cy="0"/>
        </a:xfrm>
      </p:grpSpPr>
      <p:pic>
        <p:nvPicPr>
          <p:cNvPr id="6" name="Picture 5" descr="A transparent box with red and green valves&#10;&#10;AI-generated content may be incorrect.">
            <a:extLst>
              <a:ext uri="{FF2B5EF4-FFF2-40B4-BE49-F238E27FC236}">
                <a16:creationId xmlns:a16="http://schemas.microsoft.com/office/drawing/2014/main" id="{BD356B9D-E756-04EE-57D8-B9030073ED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091" t="16396" r="13871" b="16936"/>
          <a:stretch/>
        </p:blipFill>
        <p:spPr>
          <a:xfrm>
            <a:off x="-31730" y="1229769"/>
            <a:ext cx="5723864" cy="4398462"/>
          </a:xfrm>
          <a:prstGeom prst="rect">
            <a:avLst/>
          </a:prstGeom>
        </p:spPr>
      </p:pic>
      <p:sp>
        <p:nvSpPr>
          <p:cNvPr id="4" name="Slide Number Placeholder 3">
            <a:extLst>
              <a:ext uri="{FF2B5EF4-FFF2-40B4-BE49-F238E27FC236}">
                <a16:creationId xmlns:a16="http://schemas.microsoft.com/office/drawing/2014/main" id="{1E74BFC5-4AEB-3BF2-0F17-E5EC239BAE22}"/>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22" name="Title 1">
            <a:extLst>
              <a:ext uri="{FF2B5EF4-FFF2-40B4-BE49-F238E27FC236}">
                <a16:creationId xmlns:a16="http://schemas.microsoft.com/office/drawing/2014/main" id="{5971976A-ECC0-BE71-9658-C802EA338EB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Final Design:</a:t>
            </a:r>
            <a:br>
              <a:rPr lang="en-US"/>
            </a:br>
            <a:r>
              <a:rPr lang="en-US" sz="2800"/>
              <a:t>Funnel Enclosure</a:t>
            </a:r>
            <a:endParaRPr lang="en-US"/>
          </a:p>
        </p:txBody>
      </p:sp>
      <p:sp>
        <p:nvSpPr>
          <p:cNvPr id="13" name="Footer Placeholder 3">
            <a:extLst>
              <a:ext uri="{FF2B5EF4-FFF2-40B4-BE49-F238E27FC236}">
                <a16:creationId xmlns:a16="http://schemas.microsoft.com/office/drawing/2014/main" id="{68CCEEFE-062A-5374-5AF4-1CD777B8E503}"/>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5">
            <a:extLst>
              <a:ext uri="{FF2B5EF4-FFF2-40B4-BE49-F238E27FC236}">
                <a16:creationId xmlns:a16="http://schemas.microsoft.com/office/drawing/2014/main" id="{2376C48F-039D-F60B-7711-2DC17224EA39}"/>
              </a:ext>
            </a:extLst>
          </p:cNvPr>
          <p:cNvSpPr txBox="1">
            <a:spLocks/>
          </p:cNvSpPr>
          <p:nvPr/>
        </p:nvSpPr>
        <p:spPr>
          <a:xfrm>
            <a:off x="10668000" y="0"/>
            <a:ext cx="1524000" cy="7571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Nia Britton</a:t>
            </a:r>
          </a:p>
        </p:txBody>
      </p:sp>
      <p:sp>
        <p:nvSpPr>
          <p:cNvPr id="3" name="Oval 2">
            <a:extLst>
              <a:ext uri="{FF2B5EF4-FFF2-40B4-BE49-F238E27FC236}">
                <a16:creationId xmlns:a16="http://schemas.microsoft.com/office/drawing/2014/main" id="{D15E03B3-2C2F-9C22-EAFF-27D5530A44D0}"/>
              </a:ext>
            </a:extLst>
          </p:cNvPr>
          <p:cNvSpPr/>
          <p:nvPr/>
        </p:nvSpPr>
        <p:spPr>
          <a:xfrm>
            <a:off x="2669907" y="1074369"/>
            <a:ext cx="1563063" cy="1314746"/>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 name="Straight Arrow Connector 7">
            <a:extLst>
              <a:ext uri="{FF2B5EF4-FFF2-40B4-BE49-F238E27FC236}">
                <a16:creationId xmlns:a16="http://schemas.microsoft.com/office/drawing/2014/main" id="{A333C607-C7CD-6482-C079-3CDB60E7CDBF}"/>
              </a:ext>
            </a:extLst>
          </p:cNvPr>
          <p:cNvCxnSpPr>
            <a:cxnSpLocks/>
          </p:cNvCxnSpPr>
          <p:nvPr/>
        </p:nvCxnSpPr>
        <p:spPr>
          <a:xfrm flipV="1">
            <a:off x="4365886" y="1449421"/>
            <a:ext cx="2248923" cy="11467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E8F03FF-6DCA-A904-28A2-86F6D8CB74F9}"/>
              </a:ext>
            </a:extLst>
          </p:cNvPr>
          <p:cNvPicPr>
            <a:picLocks noChangeAspect="1"/>
          </p:cNvPicPr>
          <p:nvPr/>
        </p:nvPicPr>
        <p:blipFill>
          <a:blip r:embed="rId5"/>
          <a:srcRect l="12268" t="10043" r="8012" b="10043"/>
          <a:stretch/>
        </p:blipFill>
        <p:spPr>
          <a:xfrm>
            <a:off x="6720510" y="166790"/>
            <a:ext cx="3412757" cy="3129904"/>
          </a:xfrm>
          <a:prstGeom prst="ellipse">
            <a:avLst/>
          </a:prstGeom>
          <a:ln w="76200">
            <a:solidFill>
              <a:srgbClr val="FF0000"/>
            </a:solidFill>
            <a:prstDash val="dash"/>
          </a:ln>
        </p:spPr>
      </p:pic>
      <p:sp>
        <p:nvSpPr>
          <p:cNvPr id="12" name="TextBox 11">
            <a:extLst>
              <a:ext uri="{FF2B5EF4-FFF2-40B4-BE49-F238E27FC236}">
                <a16:creationId xmlns:a16="http://schemas.microsoft.com/office/drawing/2014/main" id="{95A0E784-1FF3-5B49-EEA1-5070C206B085}"/>
              </a:ext>
            </a:extLst>
          </p:cNvPr>
          <p:cNvSpPr txBox="1"/>
          <p:nvPr/>
        </p:nvSpPr>
        <p:spPr>
          <a:xfrm>
            <a:off x="5919617" y="3949288"/>
            <a:ext cx="4510572" cy="1754326"/>
          </a:xfrm>
          <a:prstGeom prst="rect">
            <a:avLst/>
          </a:prstGeom>
          <a:noFill/>
        </p:spPr>
        <p:txBody>
          <a:bodyPr wrap="square" rtlCol="0">
            <a:spAutoFit/>
          </a:bodyPr>
          <a:lstStyle/>
          <a:p>
            <a:pPr marL="285750" indent="-285750">
              <a:buBlip>
                <a:blip r:embed="rId6"/>
              </a:buBlip>
            </a:pPr>
            <a:r>
              <a:rPr lang="en-US"/>
              <a:t>Funnel stoper built into top</a:t>
            </a:r>
          </a:p>
          <a:p>
            <a:pPr marL="285750" indent="-285750">
              <a:buBlip>
                <a:blip r:embed="rId6"/>
              </a:buBlip>
            </a:pPr>
            <a:r>
              <a:rPr lang="en-US"/>
              <a:t>Attached funnel used to guide simulant</a:t>
            </a:r>
          </a:p>
          <a:p>
            <a:pPr marL="742950" lvl="1" indent="-285750">
              <a:buBlip>
                <a:blip r:embed="rId6"/>
              </a:buBlip>
            </a:pPr>
            <a:r>
              <a:rPr lang="en-US"/>
              <a:t>Glued into entry point</a:t>
            </a:r>
          </a:p>
          <a:p>
            <a:pPr marL="742950" lvl="1" indent="-285750">
              <a:buBlip>
                <a:blip r:embed="rId6"/>
              </a:buBlip>
            </a:pPr>
            <a:r>
              <a:rPr lang="en-US"/>
              <a:t>0.75 inch diameter spout</a:t>
            </a:r>
          </a:p>
          <a:p>
            <a:pPr marL="285750" indent="-285750">
              <a:buBlip>
                <a:blip r:embed="rId6"/>
              </a:buBlip>
            </a:pPr>
            <a:r>
              <a:rPr lang="en-US"/>
              <a:t>Leftover gasket as funnel-to-funnel-stopper barrier</a:t>
            </a:r>
          </a:p>
        </p:txBody>
      </p:sp>
    </p:spTree>
    <p:extLst>
      <p:ext uri="{BB962C8B-B14F-4D97-AF65-F5344CB8AC3E}">
        <p14:creationId xmlns:p14="http://schemas.microsoft.com/office/powerpoint/2010/main" val="3594792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5F0DD-6DD9-A37B-6BE7-6ED67C8FDDD8}"/>
            </a:ext>
          </a:extLst>
        </p:cNvPr>
        <p:cNvGrpSpPr/>
        <p:nvPr/>
      </p:nvGrpSpPr>
      <p:grpSpPr>
        <a:xfrm>
          <a:off x="0" y="0"/>
          <a:ext cx="0" cy="0"/>
          <a:chOff x="0" y="0"/>
          <a:chExt cx="0" cy="0"/>
        </a:xfrm>
      </p:grpSpPr>
      <p:pic>
        <p:nvPicPr>
          <p:cNvPr id="6" name="Picture 5" descr="A transparent box with red and green valves&#10;&#10;AI-generated content may be incorrect.">
            <a:extLst>
              <a:ext uri="{FF2B5EF4-FFF2-40B4-BE49-F238E27FC236}">
                <a16:creationId xmlns:a16="http://schemas.microsoft.com/office/drawing/2014/main" id="{62D9EE3B-ACFD-254C-0EDA-B1174E2DAE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091" t="16396" r="13871" b="16936"/>
          <a:stretch/>
        </p:blipFill>
        <p:spPr>
          <a:xfrm>
            <a:off x="-31730" y="1229769"/>
            <a:ext cx="5723864" cy="4398462"/>
          </a:xfrm>
          <a:prstGeom prst="rect">
            <a:avLst/>
          </a:prstGeom>
        </p:spPr>
      </p:pic>
      <p:sp>
        <p:nvSpPr>
          <p:cNvPr id="4" name="Slide Number Placeholder 3">
            <a:extLst>
              <a:ext uri="{FF2B5EF4-FFF2-40B4-BE49-F238E27FC236}">
                <a16:creationId xmlns:a16="http://schemas.microsoft.com/office/drawing/2014/main" id="{23315E95-F3B8-3EDE-FFE7-AABBAA6AD25E}"/>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22" name="Title 1">
            <a:extLst>
              <a:ext uri="{FF2B5EF4-FFF2-40B4-BE49-F238E27FC236}">
                <a16:creationId xmlns:a16="http://schemas.microsoft.com/office/drawing/2014/main" id="{62F9AE53-750B-ED9A-C800-B40C0687DFD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Final Design:</a:t>
            </a:r>
            <a:br>
              <a:rPr lang="en-US"/>
            </a:br>
            <a:r>
              <a:rPr lang="en-US" sz="2800"/>
              <a:t>Faucet Valve</a:t>
            </a:r>
            <a:endParaRPr lang="en-US"/>
          </a:p>
        </p:txBody>
      </p:sp>
      <p:sp>
        <p:nvSpPr>
          <p:cNvPr id="13" name="Footer Placeholder 3">
            <a:extLst>
              <a:ext uri="{FF2B5EF4-FFF2-40B4-BE49-F238E27FC236}">
                <a16:creationId xmlns:a16="http://schemas.microsoft.com/office/drawing/2014/main" id="{7FB8DBF6-FFBC-CFBF-7DEC-2AC3C550B3D0}"/>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5">
            <a:extLst>
              <a:ext uri="{FF2B5EF4-FFF2-40B4-BE49-F238E27FC236}">
                <a16:creationId xmlns:a16="http://schemas.microsoft.com/office/drawing/2014/main" id="{9E572AF1-65A4-DBE2-BB24-BCCD4DA6D526}"/>
              </a:ext>
            </a:extLst>
          </p:cNvPr>
          <p:cNvSpPr txBox="1">
            <a:spLocks/>
          </p:cNvSpPr>
          <p:nvPr/>
        </p:nvSpPr>
        <p:spPr>
          <a:xfrm>
            <a:off x="10668000" y="0"/>
            <a:ext cx="1524000" cy="7571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Nia Britton</a:t>
            </a:r>
          </a:p>
        </p:txBody>
      </p:sp>
      <p:sp>
        <p:nvSpPr>
          <p:cNvPr id="3" name="Oval 2">
            <a:extLst>
              <a:ext uri="{FF2B5EF4-FFF2-40B4-BE49-F238E27FC236}">
                <a16:creationId xmlns:a16="http://schemas.microsoft.com/office/drawing/2014/main" id="{FD59DDD0-4228-0069-121B-080066527EF9}"/>
              </a:ext>
            </a:extLst>
          </p:cNvPr>
          <p:cNvSpPr/>
          <p:nvPr/>
        </p:nvSpPr>
        <p:spPr>
          <a:xfrm>
            <a:off x="298808" y="4210511"/>
            <a:ext cx="912286" cy="763985"/>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 name="Straight Arrow Connector 7">
            <a:extLst>
              <a:ext uri="{FF2B5EF4-FFF2-40B4-BE49-F238E27FC236}">
                <a16:creationId xmlns:a16="http://schemas.microsoft.com/office/drawing/2014/main" id="{35B74B06-0732-C1D1-BE0D-3490259407CF}"/>
              </a:ext>
            </a:extLst>
          </p:cNvPr>
          <p:cNvCxnSpPr>
            <a:cxnSpLocks/>
          </p:cNvCxnSpPr>
          <p:nvPr/>
        </p:nvCxnSpPr>
        <p:spPr>
          <a:xfrm>
            <a:off x="754951" y="5516232"/>
            <a:ext cx="593767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C545A84-8AE7-6847-6725-2AACB72B5433}"/>
              </a:ext>
            </a:extLst>
          </p:cNvPr>
          <p:cNvPicPr>
            <a:picLocks noChangeAspect="1"/>
          </p:cNvPicPr>
          <p:nvPr/>
        </p:nvPicPr>
        <p:blipFill>
          <a:blip r:embed="rId5"/>
          <a:srcRect l="25355" t="18549" r="25355" b="28225"/>
          <a:stretch/>
        </p:blipFill>
        <p:spPr>
          <a:xfrm>
            <a:off x="6972914" y="3614489"/>
            <a:ext cx="3290216" cy="3017520"/>
          </a:xfrm>
          <a:prstGeom prst="ellipse">
            <a:avLst/>
          </a:prstGeom>
          <a:solidFill>
            <a:srgbClr val="FFFF00"/>
          </a:solidFill>
          <a:ln w="76200">
            <a:solidFill>
              <a:srgbClr val="FF0000"/>
            </a:solidFill>
            <a:prstDash val="dash"/>
          </a:ln>
        </p:spPr>
      </p:pic>
      <p:cxnSp>
        <p:nvCxnSpPr>
          <p:cNvPr id="14" name="Straight Connector 13">
            <a:extLst>
              <a:ext uri="{FF2B5EF4-FFF2-40B4-BE49-F238E27FC236}">
                <a16:creationId xmlns:a16="http://schemas.microsoft.com/office/drawing/2014/main" id="{0C80C9CF-94BF-81BB-B638-209113CAE7F7}"/>
              </a:ext>
            </a:extLst>
          </p:cNvPr>
          <p:cNvCxnSpPr>
            <a:cxnSpLocks/>
            <a:endCxn id="3" idx="4"/>
          </p:cNvCxnSpPr>
          <p:nvPr/>
        </p:nvCxnSpPr>
        <p:spPr>
          <a:xfrm flipV="1">
            <a:off x="754951" y="4974496"/>
            <a:ext cx="0" cy="5630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C1D952E-7C7A-80C7-49D0-D7AA2477B7B0}"/>
              </a:ext>
            </a:extLst>
          </p:cNvPr>
          <p:cNvSpPr txBox="1"/>
          <p:nvPr/>
        </p:nvSpPr>
        <p:spPr>
          <a:xfrm>
            <a:off x="6096000" y="936862"/>
            <a:ext cx="4321612" cy="1200329"/>
          </a:xfrm>
          <a:prstGeom prst="rect">
            <a:avLst/>
          </a:prstGeom>
          <a:noFill/>
        </p:spPr>
        <p:txBody>
          <a:bodyPr wrap="square" rtlCol="0">
            <a:spAutoFit/>
          </a:bodyPr>
          <a:lstStyle/>
          <a:p>
            <a:pPr marL="285750" indent="-285750">
              <a:buBlip>
                <a:blip r:embed="rId6"/>
              </a:buBlip>
            </a:pPr>
            <a:r>
              <a:rPr lang="en-US"/>
              <a:t>Pipe fitting connected to faucet valve</a:t>
            </a:r>
          </a:p>
          <a:p>
            <a:pPr marL="285750" indent="-285750">
              <a:buBlip>
                <a:blip r:embed="rId6"/>
              </a:buBlip>
            </a:pPr>
            <a:r>
              <a:rPr lang="en-US"/>
              <a:t>For vacuum testing to ensure airtight seal</a:t>
            </a:r>
          </a:p>
          <a:p>
            <a:pPr marL="285750" indent="-285750">
              <a:buBlip>
                <a:blip r:embed="rId6"/>
              </a:buBlip>
            </a:pPr>
            <a:r>
              <a:rPr lang="en-US"/>
              <a:t>Can retest in between run for safety and security</a:t>
            </a:r>
          </a:p>
        </p:txBody>
      </p:sp>
    </p:spTree>
    <p:extLst>
      <p:ext uri="{BB962C8B-B14F-4D97-AF65-F5344CB8AC3E}">
        <p14:creationId xmlns:p14="http://schemas.microsoft.com/office/powerpoint/2010/main" val="211548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C33A5-FA70-95FA-46C1-FBA78DA4713C}"/>
            </a:ext>
          </a:extLst>
        </p:cNvPr>
        <p:cNvGrpSpPr/>
        <p:nvPr/>
      </p:nvGrpSpPr>
      <p:grpSpPr>
        <a:xfrm>
          <a:off x="0" y="0"/>
          <a:ext cx="0" cy="0"/>
          <a:chOff x="0" y="0"/>
          <a:chExt cx="0" cy="0"/>
        </a:xfrm>
      </p:grpSpPr>
      <p:pic>
        <p:nvPicPr>
          <p:cNvPr id="6" name="Picture 5" descr="A transparent box with red and green valves&#10;&#10;AI-generated content may be incorrect.">
            <a:extLst>
              <a:ext uri="{FF2B5EF4-FFF2-40B4-BE49-F238E27FC236}">
                <a16:creationId xmlns:a16="http://schemas.microsoft.com/office/drawing/2014/main" id="{B560432C-7C21-13E5-F0CF-29520D6F84C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9091" t="16396" r="13871" b="16936"/>
          <a:stretch/>
        </p:blipFill>
        <p:spPr>
          <a:xfrm>
            <a:off x="-31730" y="1229769"/>
            <a:ext cx="5723864" cy="4398462"/>
          </a:xfrm>
          <a:prstGeom prst="rect">
            <a:avLst/>
          </a:prstGeom>
        </p:spPr>
      </p:pic>
      <p:sp>
        <p:nvSpPr>
          <p:cNvPr id="4" name="Slide Number Placeholder 3">
            <a:extLst>
              <a:ext uri="{FF2B5EF4-FFF2-40B4-BE49-F238E27FC236}">
                <a16:creationId xmlns:a16="http://schemas.microsoft.com/office/drawing/2014/main" id="{28533932-AAD6-C8F1-C925-43286DB5EFD7}"/>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22" name="Title 1">
            <a:extLst>
              <a:ext uri="{FF2B5EF4-FFF2-40B4-BE49-F238E27FC236}">
                <a16:creationId xmlns:a16="http://schemas.microsoft.com/office/drawing/2014/main" id="{7F6C36A2-B684-FD30-35DA-4C8B4BCDA417}"/>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Final Design:</a:t>
            </a:r>
            <a:br>
              <a:rPr lang="en-US"/>
            </a:br>
            <a:r>
              <a:rPr lang="en-US" sz="2800"/>
              <a:t>Fan Wire Exit Points</a:t>
            </a:r>
            <a:endParaRPr lang="en-US"/>
          </a:p>
        </p:txBody>
      </p:sp>
      <p:sp>
        <p:nvSpPr>
          <p:cNvPr id="13" name="Footer Placeholder 3">
            <a:extLst>
              <a:ext uri="{FF2B5EF4-FFF2-40B4-BE49-F238E27FC236}">
                <a16:creationId xmlns:a16="http://schemas.microsoft.com/office/drawing/2014/main" id="{35EBCCD0-7E1C-DCF2-9BDF-79F50375DAF9}"/>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5">
            <a:extLst>
              <a:ext uri="{FF2B5EF4-FFF2-40B4-BE49-F238E27FC236}">
                <a16:creationId xmlns:a16="http://schemas.microsoft.com/office/drawing/2014/main" id="{EAB11DE8-E0B8-E789-C94F-B51A3741E191}"/>
              </a:ext>
            </a:extLst>
          </p:cNvPr>
          <p:cNvSpPr txBox="1">
            <a:spLocks/>
          </p:cNvSpPr>
          <p:nvPr/>
        </p:nvSpPr>
        <p:spPr>
          <a:xfrm>
            <a:off x="10668000" y="0"/>
            <a:ext cx="1524000" cy="75713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Nia Britton</a:t>
            </a:r>
          </a:p>
        </p:txBody>
      </p:sp>
      <p:sp>
        <p:nvSpPr>
          <p:cNvPr id="3" name="Oval 2">
            <a:extLst>
              <a:ext uri="{FF2B5EF4-FFF2-40B4-BE49-F238E27FC236}">
                <a16:creationId xmlns:a16="http://schemas.microsoft.com/office/drawing/2014/main" id="{6E4BF791-9628-1497-4B43-E561810D2B7A}"/>
              </a:ext>
            </a:extLst>
          </p:cNvPr>
          <p:cNvSpPr/>
          <p:nvPr/>
        </p:nvSpPr>
        <p:spPr>
          <a:xfrm>
            <a:off x="2622620" y="4864245"/>
            <a:ext cx="1432158" cy="763985"/>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8" name="Straight Arrow Connector 7">
            <a:extLst>
              <a:ext uri="{FF2B5EF4-FFF2-40B4-BE49-F238E27FC236}">
                <a16:creationId xmlns:a16="http://schemas.microsoft.com/office/drawing/2014/main" id="{009E4596-13D5-7E5B-19DB-A667EC1BE056}"/>
              </a:ext>
            </a:extLst>
          </p:cNvPr>
          <p:cNvCxnSpPr>
            <a:cxnSpLocks/>
          </p:cNvCxnSpPr>
          <p:nvPr/>
        </p:nvCxnSpPr>
        <p:spPr>
          <a:xfrm>
            <a:off x="4054778" y="3622151"/>
            <a:ext cx="2637852" cy="18940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8965A52-EB58-E44A-EA25-1444AD6D7C5E}"/>
              </a:ext>
            </a:extLst>
          </p:cNvPr>
          <p:cNvPicPr>
            <a:picLocks noChangeAspect="1"/>
          </p:cNvPicPr>
          <p:nvPr/>
        </p:nvPicPr>
        <p:blipFill>
          <a:blip r:embed="rId5"/>
          <a:srcRect l="2919" r="2919"/>
          <a:stretch/>
        </p:blipFill>
        <p:spPr>
          <a:xfrm>
            <a:off x="6972914" y="3614489"/>
            <a:ext cx="3290216" cy="3017520"/>
          </a:xfrm>
          <a:prstGeom prst="ellipse">
            <a:avLst/>
          </a:prstGeom>
          <a:solidFill>
            <a:srgbClr val="FFFF00"/>
          </a:solidFill>
          <a:ln w="76200">
            <a:solidFill>
              <a:srgbClr val="FF0000"/>
            </a:solidFill>
            <a:prstDash val="dash"/>
          </a:ln>
        </p:spPr>
      </p:pic>
      <p:cxnSp>
        <p:nvCxnSpPr>
          <p:cNvPr id="14" name="Straight Connector 13">
            <a:extLst>
              <a:ext uri="{FF2B5EF4-FFF2-40B4-BE49-F238E27FC236}">
                <a16:creationId xmlns:a16="http://schemas.microsoft.com/office/drawing/2014/main" id="{FC09258A-219F-ABCF-B0D7-2DEBF06FCA89}"/>
              </a:ext>
            </a:extLst>
          </p:cNvPr>
          <p:cNvCxnSpPr>
            <a:cxnSpLocks/>
          </p:cNvCxnSpPr>
          <p:nvPr/>
        </p:nvCxnSpPr>
        <p:spPr>
          <a:xfrm flipH="1" flipV="1">
            <a:off x="3333681" y="2552649"/>
            <a:ext cx="721097" cy="10618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CC78745-E3CA-9969-CB23-ECD1572B80A7}"/>
              </a:ext>
            </a:extLst>
          </p:cNvPr>
          <p:cNvSpPr txBox="1"/>
          <p:nvPr/>
        </p:nvSpPr>
        <p:spPr>
          <a:xfrm>
            <a:off x="5323464" y="1070711"/>
            <a:ext cx="5285031" cy="1477328"/>
          </a:xfrm>
          <a:prstGeom prst="rect">
            <a:avLst/>
          </a:prstGeom>
          <a:noFill/>
        </p:spPr>
        <p:txBody>
          <a:bodyPr wrap="square" rtlCol="0">
            <a:spAutoFit/>
          </a:bodyPr>
          <a:lstStyle/>
          <a:p>
            <a:pPr marL="285750" indent="-285750">
              <a:buBlip>
                <a:blip r:embed="rId6"/>
              </a:buBlip>
            </a:pPr>
            <a:r>
              <a:rPr lang="en-US"/>
              <a:t>Diameter accounts for fan wire and tolerance</a:t>
            </a:r>
          </a:p>
          <a:p>
            <a:pPr marL="285750" indent="-285750">
              <a:buBlip>
                <a:blip r:embed="rId6"/>
              </a:buBlip>
            </a:pPr>
            <a:r>
              <a:rPr lang="en-US"/>
              <a:t>External height additions used for wiring under box</a:t>
            </a:r>
          </a:p>
          <a:p>
            <a:pPr marL="285750" indent="-285750">
              <a:buBlip>
                <a:blip r:embed="rId6"/>
              </a:buBlip>
            </a:pPr>
            <a:r>
              <a:rPr lang="en-US"/>
              <a:t>Holes will be sealed and secured prior to test run</a:t>
            </a:r>
          </a:p>
          <a:p>
            <a:pPr marL="742950" lvl="1" indent="-285750">
              <a:buBlip>
                <a:blip r:embed="rId6"/>
              </a:buBlip>
            </a:pPr>
            <a:r>
              <a:rPr lang="en-US"/>
              <a:t>Enough wiring within to change fan 	positions easily</a:t>
            </a:r>
          </a:p>
        </p:txBody>
      </p:sp>
      <p:sp>
        <p:nvSpPr>
          <p:cNvPr id="9" name="Oval 8">
            <a:extLst>
              <a:ext uri="{FF2B5EF4-FFF2-40B4-BE49-F238E27FC236}">
                <a16:creationId xmlns:a16="http://schemas.microsoft.com/office/drawing/2014/main" id="{388323BA-35CD-30F9-12C5-75223228AEB1}"/>
              </a:ext>
            </a:extLst>
          </p:cNvPr>
          <p:cNvSpPr/>
          <p:nvPr/>
        </p:nvSpPr>
        <p:spPr>
          <a:xfrm>
            <a:off x="1106994" y="3889130"/>
            <a:ext cx="661516" cy="549576"/>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8247F5A8-885E-5607-5648-DA415D14FB78}"/>
              </a:ext>
            </a:extLst>
          </p:cNvPr>
          <p:cNvSpPr/>
          <p:nvPr/>
        </p:nvSpPr>
        <p:spPr>
          <a:xfrm>
            <a:off x="4898290" y="3551924"/>
            <a:ext cx="661516" cy="549576"/>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Oval 10">
            <a:extLst>
              <a:ext uri="{FF2B5EF4-FFF2-40B4-BE49-F238E27FC236}">
                <a16:creationId xmlns:a16="http://schemas.microsoft.com/office/drawing/2014/main" id="{9B2EC570-77C1-9456-9982-1C08ECE6DBA7}"/>
              </a:ext>
            </a:extLst>
          </p:cNvPr>
          <p:cNvSpPr/>
          <p:nvPr/>
        </p:nvSpPr>
        <p:spPr>
          <a:xfrm>
            <a:off x="2791821" y="2086386"/>
            <a:ext cx="661516" cy="549576"/>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17" name="Straight Connector 16">
            <a:extLst>
              <a:ext uri="{FF2B5EF4-FFF2-40B4-BE49-F238E27FC236}">
                <a16:creationId xmlns:a16="http://schemas.microsoft.com/office/drawing/2014/main" id="{0D7D81CA-24CD-7DE4-C5C5-ED4EF06BC47A}"/>
              </a:ext>
            </a:extLst>
          </p:cNvPr>
          <p:cNvCxnSpPr>
            <a:cxnSpLocks/>
          </p:cNvCxnSpPr>
          <p:nvPr/>
        </p:nvCxnSpPr>
        <p:spPr>
          <a:xfrm flipH="1">
            <a:off x="1768510" y="3628197"/>
            <a:ext cx="2286268" cy="5357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3C6E92B-DD8D-0AC2-D0D0-BA8FB744D5D1}"/>
              </a:ext>
            </a:extLst>
          </p:cNvPr>
          <p:cNvCxnSpPr>
            <a:cxnSpLocks/>
            <a:endCxn id="3" idx="7"/>
          </p:cNvCxnSpPr>
          <p:nvPr/>
        </p:nvCxnSpPr>
        <p:spPr>
          <a:xfrm flipH="1">
            <a:off x="3845043" y="3622151"/>
            <a:ext cx="209735" cy="135397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97C19F5-F0CD-40D9-EDEE-D3F1F6689D09}"/>
              </a:ext>
            </a:extLst>
          </p:cNvPr>
          <p:cNvCxnSpPr>
            <a:cxnSpLocks/>
          </p:cNvCxnSpPr>
          <p:nvPr/>
        </p:nvCxnSpPr>
        <p:spPr>
          <a:xfrm>
            <a:off x="4054778" y="3622151"/>
            <a:ext cx="843512" cy="1902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2688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B09F3-4C20-5DB3-24DE-91DD7BDB745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4BA454-255E-DE48-2170-AE1611B20DC2}"/>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25</a:t>
            </a:fld>
            <a:endParaRPr lang="en-US"/>
          </a:p>
        </p:txBody>
      </p:sp>
      <p:sp>
        <p:nvSpPr>
          <p:cNvPr id="17" name="Footer Placeholder 3">
            <a:extLst>
              <a:ext uri="{FF2B5EF4-FFF2-40B4-BE49-F238E27FC236}">
                <a16:creationId xmlns:a16="http://schemas.microsoft.com/office/drawing/2014/main" id="{5516C6AB-F2A0-CCBF-8C09-C951866EC1A4}"/>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36474A7C-7134-6354-E11C-63C9CCA4445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a:t>
            </a:r>
          </a:p>
        </p:txBody>
      </p:sp>
      <p:grpSp>
        <p:nvGrpSpPr>
          <p:cNvPr id="27" name="Group 26">
            <a:extLst>
              <a:ext uri="{FF2B5EF4-FFF2-40B4-BE49-F238E27FC236}">
                <a16:creationId xmlns:a16="http://schemas.microsoft.com/office/drawing/2014/main" id="{7927489A-F852-6451-544F-B8EA36F61B5B}"/>
              </a:ext>
            </a:extLst>
          </p:cNvPr>
          <p:cNvGrpSpPr/>
          <p:nvPr/>
        </p:nvGrpSpPr>
        <p:grpSpPr>
          <a:xfrm>
            <a:off x="1785555" y="1161318"/>
            <a:ext cx="2240055" cy="3711840"/>
            <a:chOff x="5157258" y="378883"/>
            <a:chExt cx="3279776" cy="5520859"/>
          </a:xfrm>
        </p:grpSpPr>
        <p:sp>
          <p:nvSpPr>
            <p:cNvPr id="14" name="Cylinder 13">
              <a:extLst>
                <a:ext uri="{FF2B5EF4-FFF2-40B4-BE49-F238E27FC236}">
                  <a16:creationId xmlns:a16="http://schemas.microsoft.com/office/drawing/2014/main" id="{BBBAE02B-74C1-0F4D-41BD-595299DB8301}"/>
                </a:ext>
              </a:extLst>
            </p:cNvPr>
            <p:cNvSpPr/>
            <p:nvPr/>
          </p:nvSpPr>
          <p:spPr>
            <a:xfrm rot="10800000">
              <a:off x="5247217" y="3032590"/>
              <a:ext cx="903817" cy="2867152"/>
            </a:xfrm>
            <a:prstGeom prst="can">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A64489B-1119-A3B9-3777-B502C7523E33}"/>
                </a:ext>
              </a:extLst>
            </p:cNvPr>
            <p:cNvSpPr/>
            <p:nvPr/>
          </p:nvSpPr>
          <p:spPr>
            <a:xfrm>
              <a:off x="5157258" y="1712383"/>
              <a:ext cx="1089025" cy="1993900"/>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3778251B-21C8-3ACA-A426-8EE2CE672130}"/>
                </a:ext>
              </a:extLst>
            </p:cNvPr>
            <p:cNvSpPr/>
            <p:nvPr/>
          </p:nvSpPr>
          <p:spPr>
            <a:xfrm rot="10800000">
              <a:off x="6657509" y="2365967"/>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3DFED52-D2B3-EFC9-EA19-232888F9A058}"/>
                </a:ext>
              </a:extLst>
            </p:cNvPr>
            <p:cNvSpPr/>
            <p:nvPr/>
          </p:nvSpPr>
          <p:spPr>
            <a:xfrm>
              <a:off x="7866592" y="378883"/>
              <a:ext cx="570442" cy="5306483"/>
            </a:xfrm>
            <a:prstGeom prst="rect">
              <a:avLst/>
            </a:prstGeom>
            <a:solidFill>
              <a:schemeClr val="tx1">
                <a:lumMod val="65000"/>
                <a:lumOff val="3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B37DCD65-94BC-4D77-A3A3-E3BBEEE52F46}"/>
                </a:ext>
              </a:extLst>
            </p:cNvPr>
            <p:cNvSpPr/>
            <p:nvPr/>
          </p:nvSpPr>
          <p:spPr>
            <a:xfrm>
              <a:off x="6144217" y="2365968"/>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7E72FDE-41FE-64BA-7A1A-1B27B4E92819}"/>
                </a:ext>
              </a:extLst>
            </p:cNvPr>
            <p:cNvSpPr/>
            <p:nvPr/>
          </p:nvSpPr>
          <p:spPr>
            <a:xfrm>
              <a:off x="6750050" y="2654299"/>
              <a:ext cx="422275" cy="385234"/>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15D14B9A-BF5E-CF05-AD6B-FC3FD14100C8}"/>
              </a:ext>
            </a:extLst>
          </p:cNvPr>
          <p:cNvGrpSpPr/>
          <p:nvPr/>
        </p:nvGrpSpPr>
        <p:grpSpPr>
          <a:xfrm>
            <a:off x="769570" y="1643807"/>
            <a:ext cx="2034212" cy="4712255"/>
            <a:chOff x="581991" y="1290150"/>
            <a:chExt cx="1674564" cy="5652265"/>
          </a:xfrm>
        </p:grpSpPr>
        <p:sp>
          <p:nvSpPr>
            <p:cNvPr id="3" name="Rectangle 2">
              <a:extLst>
                <a:ext uri="{FF2B5EF4-FFF2-40B4-BE49-F238E27FC236}">
                  <a16:creationId xmlns:a16="http://schemas.microsoft.com/office/drawing/2014/main" id="{D3E479BC-0FDA-1405-4D94-5781F090FE9F}"/>
                </a:ext>
              </a:extLst>
            </p:cNvPr>
            <p:cNvSpPr/>
            <p:nvPr/>
          </p:nvSpPr>
          <p:spPr>
            <a:xfrm>
              <a:off x="581991" y="1290150"/>
              <a:ext cx="330244" cy="5652265"/>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0BC82A0A-1F19-73C6-A55B-B0AC1A8343A0}"/>
                </a:ext>
              </a:extLst>
            </p:cNvPr>
            <p:cNvSpPr/>
            <p:nvPr/>
          </p:nvSpPr>
          <p:spPr>
            <a:xfrm>
              <a:off x="912350" y="2502803"/>
              <a:ext cx="428572" cy="29146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ABA478-EB97-FEFC-6E53-CB3733BE5D0D}"/>
                </a:ext>
              </a:extLst>
            </p:cNvPr>
            <p:cNvSpPr/>
            <p:nvPr/>
          </p:nvSpPr>
          <p:spPr>
            <a:xfrm rot="5400000">
              <a:off x="1344706" y="3392395"/>
              <a:ext cx="787402" cy="10362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3BC6747B-D49A-0BA3-B072-8561AE48E78C}"/>
              </a:ext>
            </a:extLst>
          </p:cNvPr>
          <p:cNvSpPr/>
          <p:nvPr/>
        </p:nvSpPr>
        <p:spPr>
          <a:xfrm rot="5400000">
            <a:off x="7668298" y="-706569"/>
            <a:ext cx="401171" cy="508668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F76B8E88-DB6B-EE6A-FD17-CA29199AB2B9}"/>
              </a:ext>
            </a:extLst>
          </p:cNvPr>
          <p:cNvSpPr/>
          <p:nvPr/>
        </p:nvSpPr>
        <p:spPr>
          <a:xfrm rot="5400000">
            <a:off x="7609781" y="1079551"/>
            <a:ext cx="520617" cy="242992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ircle: Hollow 18">
            <a:extLst>
              <a:ext uri="{FF2B5EF4-FFF2-40B4-BE49-F238E27FC236}">
                <a16:creationId xmlns:a16="http://schemas.microsoft.com/office/drawing/2014/main" id="{7682F968-1B23-054F-699E-F67E873FD2EA}"/>
              </a:ext>
            </a:extLst>
          </p:cNvPr>
          <p:cNvSpPr/>
          <p:nvPr/>
        </p:nvSpPr>
        <p:spPr>
          <a:xfrm>
            <a:off x="7036347" y="2300124"/>
            <a:ext cx="1669830" cy="1636985"/>
          </a:xfrm>
          <a:prstGeom prst="don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Oval 23">
            <a:extLst>
              <a:ext uri="{FF2B5EF4-FFF2-40B4-BE49-F238E27FC236}">
                <a16:creationId xmlns:a16="http://schemas.microsoft.com/office/drawing/2014/main" id="{5EA11C62-478B-74C9-FAC2-7378914C1E1C}"/>
              </a:ext>
            </a:extLst>
          </p:cNvPr>
          <p:cNvSpPr/>
          <p:nvPr/>
        </p:nvSpPr>
        <p:spPr>
          <a:xfrm>
            <a:off x="7330309" y="2594086"/>
            <a:ext cx="1085192" cy="1052346"/>
          </a:xfrm>
          <a:prstGeom prst="ellipse">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55A3BC4F-5E81-0E10-8241-AF154DEF056C}"/>
              </a:ext>
            </a:extLst>
          </p:cNvPr>
          <p:cNvSpPr/>
          <p:nvPr/>
        </p:nvSpPr>
        <p:spPr>
          <a:xfrm rot="5400000">
            <a:off x="7482163" y="2111736"/>
            <a:ext cx="776637" cy="2004025"/>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854A0675-56C9-FAC6-385D-B2174263ED14}"/>
              </a:ext>
            </a:extLst>
          </p:cNvPr>
          <p:cNvSpPr/>
          <p:nvPr/>
        </p:nvSpPr>
        <p:spPr>
          <a:xfrm>
            <a:off x="7403335" y="3504357"/>
            <a:ext cx="283966" cy="1340559"/>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F7AEF7BE-0F51-9725-A6F9-47511520475F}"/>
              </a:ext>
            </a:extLst>
          </p:cNvPr>
          <p:cNvSpPr/>
          <p:nvPr/>
        </p:nvSpPr>
        <p:spPr>
          <a:xfrm>
            <a:off x="8132490" y="3491219"/>
            <a:ext cx="283966" cy="1340559"/>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0F2A72E-64A7-0A87-1269-E748B6EE2844}"/>
              </a:ext>
            </a:extLst>
          </p:cNvPr>
          <p:cNvSpPr/>
          <p:nvPr/>
        </p:nvSpPr>
        <p:spPr>
          <a:xfrm rot="5400000">
            <a:off x="7740550" y="3668145"/>
            <a:ext cx="652365" cy="3777915"/>
          </a:xfrm>
          <a:prstGeom prst="rect">
            <a:avLst/>
          </a:prstGeom>
          <a:solidFill>
            <a:schemeClr val="tx1">
              <a:lumMod val="65000"/>
              <a:lumOff val="3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Connector: Curved 33">
            <a:extLst>
              <a:ext uri="{FF2B5EF4-FFF2-40B4-BE49-F238E27FC236}">
                <a16:creationId xmlns:a16="http://schemas.microsoft.com/office/drawing/2014/main" id="{97324272-9B41-E6E6-6DB8-697B32524959}"/>
              </a:ext>
            </a:extLst>
          </p:cNvPr>
          <p:cNvCxnSpPr/>
          <p:nvPr/>
        </p:nvCxnSpPr>
        <p:spPr>
          <a:xfrm flipH="1">
            <a:off x="1160079" y="4522075"/>
            <a:ext cx="2468618" cy="1551589"/>
          </a:xfrm>
          <a:prstGeom prst="curvedConnector3">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28AB2A72-5CD6-D9FC-9180-E7B49D9EFDFB}"/>
              </a:ext>
            </a:extLst>
          </p:cNvPr>
          <p:cNvCxnSpPr>
            <a:cxnSpLocks/>
          </p:cNvCxnSpPr>
          <p:nvPr/>
        </p:nvCxnSpPr>
        <p:spPr>
          <a:xfrm flipH="1">
            <a:off x="-1033956" y="6078920"/>
            <a:ext cx="2199291" cy="874986"/>
          </a:xfrm>
          <a:prstGeom prst="curvedConnector3">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4C4D9120-069B-18C0-5173-9FE2B3D74AFE}"/>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
        <p:nvSpPr>
          <p:cNvPr id="2" name="Rectangle: Rounded Corners 1">
            <a:extLst>
              <a:ext uri="{FF2B5EF4-FFF2-40B4-BE49-F238E27FC236}">
                <a16:creationId xmlns:a16="http://schemas.microsoft.com/office/drawing/2014/main" id="{0E38124F-510B-D592-7C09-3EBC5BB58FCD}"/>
              </a:ext>
            </a:extLst>
          </p:cNvPr>
          <p:cNvSpPr/>
          <p:nvPr/>
        </p:nvSpPr>
        <p:spPr>
          <a:xfrm>
            <a:off x="8418239" y="3999217"/>
            <a:ext cx="283966" cy="980726"/>
          </a:xfrm>
          <a:prstGeom prst="roundRect">
            <a:avLst/>
          </a:prstGeom>
          <a:solidFill>
            <a:schemeClr val="accent3">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075A4C4-CF62-AB84-78CF-647FA630F1F5}"/>
              </a:ext>
            </a:extLst>
          </p:cNvPr>
          <p:cNvSpPr/>
          <p:nvPr/>
        </p:nvSpPr>
        <p:spPr>
          <a:xfrm>
            <a:off x="7116488" y="4030966"/>
            <a:ext cx="283966" cy="980726"/>
          </a:xfrm>
          <a:prstGeom prst="roundRect">
            <a:avLst/>
          </a:prstGeom>
          <a:solidFill>
            <a:schemeClr val="accent3">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3C97229-1801-C2E8-C2E1-EBD51B603A81}"/>
              </a:ext>
            </a:extLst>
          </p:cNvPr>
          <p:cNvSpPr/>
          <p:nvPr/>
        </p:nvSpPr>
        <p:spPr>
          <a:xfrm rot="5400000">
            <a:off x="7817635" y="4049489"/>
            <a:ext cx="278675" cy="2091975"/>
          </a:xfrm>
          <a:prstGeom prst="roundRect">
            <a:avLst/>
          </a:prstGeom>
          <a:solidFill>
            <a:schemeClr val="accent3">
              <a:lumMod val="20000"/>
              <a:lumOff val="8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234DA8D1-516E-1BEB-158B-786ADBF1F74A}"/>
              </a:ext>
            </a:extLst>
          </p:cNvPr>
          <p:cNvCxnSpPr/>
          <p:nvPr/>
        </p:nvCxnSpPr>
        <p:spPr>
          <a:xfrm>
            <a:off x="7115174" y="4347633"/>
            <a:ext cx="575733" cy="4233"/>
          </a:xfrm>
          <a:prstGeom prst="straightConnector1">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3080414-75DE-B2B5-4DAE-A67DCCEA4089}"/>
              </a:ext>
            </a:extLst>
          </p:cNvPr>
          <p:cNvCxnSpPr>
            <a:cxnSpLocks/>
          </p:cNvCxnSpPr>
          <p:nvPr/>
        </p:nvCxnSpPr>
        <p:spPr>
          <a:xfrm>
            <a:off x="7115173" y="4675716"/>
            <a:ext cx="575733" cy="4233"/>
          </a:xfrm>
          <a:prstGeom prst="straightConnector1">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BE8CDC1-FC1D-33D2-D650-75209D303120}"/>
              </a:ext>
            </a:extLst>
          </p:cNvPr>
          <p:cNvCxnSpPr>
            <a:cxnSpLocks/>
          </p:cNvCxnSpPr>
          <p:nvPr/>
        </p:nvCxnSpPr>
        <p:spPr>
          <a:xfrm>
            <a:off x="8131172" y="4347632"/>
            <a:ext cx="575733" cy="4233"/>
          </a:xfrm>
          <a:prstGeom prst="straightConnector1">
            <a:avLst/>
          </a:prstGeom>
          <a:ln w="38100">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C603FE-3E2D-C1A2-72CB-9E9DA84D8568}"/>
              </a:ext>
            </a:extLst>
          </p:cNvPr>
          <p:cNvCxnSpPr>
            <a:cxnSpLocks/>
          </p:cNvCxnSpPr>
          <p:nvPr/>
        </p:nvCxnSpPr>
        <p:spPr>
          <a:xfrm>
            <a:off x="8131171" y="4675715"/>
            <a:ext cx="575733" cy="4233"/>
          </a:xfrm>
          <a:prstGeom prst="straightConnector1">
            <a:avLst/>
          </a:prstGeom>
          <a:ln w="38100">
            <a:prstDash val="dash"/>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B4B93580-F4EA-4F21-FD98-6DB2605A72C6}"/>
              </a:ext>
            </a:extLst>
          </p:cNvPr>
          <p:cNvSpPr/>
          <p:nvPr/>
        </p:nvSpPr>
        <p:spPr>
          <a:xfrm>
            <a:off x="6644218" y="4437593"/>
            <a:ext cx="2364316" cy="173566"/>
          </a:xfrm>
          <a:prstGeom prst="roundRect">
            <a:avLst/>
          </a:prstGeom>
          <a:solidFill>
            <a:schemeClr val="accent4">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D25F6519-2519-7931-45B3-F782D37DD4ED}"/>
              </a:ext>
            </a:extLst>
          </p:cNvPr>
          <p:cNvSpPr/>
          <p:nvPr/>
        </p:nvSpPr>
        <p:spPr>
          <a:xfrm>
            <a:off x="8718549" y="4326468"/>
            <a:ext cx="395818" cy="443441"/>
          </a:xfrm>
          <a:prstGeom prst="roundRect">
            <a:avLst/>
          </a:prstGeom>
          <a:solidFill>
            <a:schemeClr val="accent4">
              <a:lumMod val="40000"/>
              <a:lumOff val="6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30E17AA3-5522-0BB4-C306-E9BEA249AE60}"/>
              </a:ext>
            </a:extLst>
          </p:cNvPr>
          <p:cNvSpPr/>
          <p:nvPr/>
        </p:nvSpPr>
        <p:spPr>
          <a:xfrm rot="5400000">
            <a:off x="6711677" y="4393446"/>
            <a:ext cx="490341" cy="239892"/>
          </a:xfrm>
          <a:prstGeom prst="roundRect">
            <a:avLst/>
          </a:prstGeom>
          <a:solidFill>
            <a:schemeClr val="bg2">
              <a:lumMod val="60000"/>
              <a:lumOff val="40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956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BAC9-8CE8-04CB-5F01-22863BA27C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6633ED-8C4B-C130-C3B2-C039B70A7A7B}"/>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26</a:t>
            </a:fld>
            <a:endParaRPr lang="en-US"/>
          </a:p>
        </p:txBody>
      </p:sp>
      <p:sp>
        <p:nvSpPr>
          <p:cNvPr id="17" name="Footer Placeholder 3">
            <a:extLst>
              <a:ext uri="{FF2B5EF4-FFF2-40B4-BE49-F238E27FC236}">
                <a16:creationId xmlns:a16="http://schemas.microsoft.com/office/drawing/2014/main" id="{6D78030F-E320-5045-4D2E-0801A2B3A72B}"/>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E760C5ED-E21A-5780-8E50-81E8128494A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 Suction Cups</a:t>
            </a:r>
          </a:p>
        </p:txBody>
      </p:sp>
      <p:cxnSp>
        <p:nvCxnSpPr>
          <p:cNvPr id="5" name="Straight Arrow Connector 4">
            <a:extLst>
              <a:ext uri="{FF2B5EF4-FFF2-40B4-BE49-F238E27FC236}">
                <a16:creationId xmlns:a16="http://schemas.microsoft.com/office/drawing/2014/main" id="{0212E1C3-EFD7-ED3B-528D-B9A34BAEA5FD}"/>
              </a:ext>
            </a:extLst>
          </p:cNvPr>
          <p:cNvCxnSpPr>
            <a:cxnSpLocks/>
          </p:cNvCxnSpPr>
          <p:nvPr/>
        </p:nvCxnSpPr>
        <p:spPr>
          <a:xfrm flipH="1" flipV="1">
            <a:off x="2075496" y="3079972"/>
            <a:ext cx="1191381" cy="41515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2FA5354-790F-0745-D210-7BFF7F1FDD35}"/>
              </a:ext>
            </a:extLst>
          </p:cNvPr>
          <p:cNvSpPr/>
          <p:nvPr/>
        </p:nvSpPr>
        <p:spPr>
          <a:xfrm>
            <a:off x="646768" y="1715334"/>
            <a:ext cx="504118" cy="4383992"/>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19">
            <a:extLst>
              <a:ext uri="{FF2B5EF4-FFF2-40B4-BE49-F238E27FC236}">
                <a16:creationId xmlns:a16="http://schemas.microsoft.com/office/drawing/2014/main" id="{D4C3C1FF-B1A0-52A4-3FCB-25D457F71E7A}"/>
              </a:ext>
            </a:extLst>
          </p:cNvPr>
          <p:cNvSpPr txBox="1"/>
          <p:nvPr/>
        </p:nvSpPr>
        <p:spPr>
          <a:xfrm>
            <a:off x="4150783" y="4458800"/>
            <a:ext cx="1885950"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t>Glovebox Wall</a:t>
            </a:r>
          </a:p>
          <a:p>
            <a:pPr marL="285750" indent="-285750">
              <a:buBlip>
                <a:blip r:embed="rId3"/>
              </a:buBlip>
            </a:pPr>
            <a:r>
              <a:rPr lang="en-US"/>
              <a:t>Lexan polycarbonate</a:t>
            </a:r>
          </a:p>
          <a:p>
            <a:pPr marL="285750" indent="-285750">
              <a:buBlip>
                <a:blip r:embed="rId3"/>
              </a:buBlip>
            </a:pPr>
            <a:r>
              <a:rPr lang="en-US"/>
              <a:t>0.25 inch thick</a:t>
            </a:r>
          </a:p>
        </p:txBody>
      </p:sp>
      <p:sp>
        <p:nvSpPr>
          <p:cNvPr id="19" name="TextBox 27">
            <a:extLst>
              <a:ext uri="{FF2B5EF4-FFF2-40B4-BE49-F238E27FC236}">
                <a16:creationId xmlns:a16="http://schemas.microsoft.com/office/drawing/2014/main" id="{306FBB32-1139-F74B-F377-68CC63743722}"/>
              </a:ext>
            </a:extLst>
          </p:cNvPr>
          <p:cNvSpPr txBox="1"/>
          <p:nvPr/>
        </p:nvSpPr>
        <p:spPr>
          <a:xfrm>
            <a:off x="3313790" y="3260999"/>
            <a:ext cx="159301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Heavy Duty Suction Cups</a:t>
            </a:r>
          </a:p>
        </p:txBody>
      </p:sp>
      <p:sp>
        <p:nvSpPr>
          <p:cNvPr id="2" name="Rectangle 1">
            <a:extLst>
              <a:ext uri="{FF2B5EF4-FFF2-40B4-BE49-F238E27FC236}">
                <a16:creationId xmlns:a16="http://schemas.microsoft.com/office/drawing/2014/main" id="{1D9F7C80-E2FD-A9A3-992B-74A6F0B871F7}"/>
              </a:ext>
            </a:extLst>
          </p:cNvPr>
          <p:cNvSpPr/>
          <p:nvPr/>
        </p:nvSpPr>
        <p:spPr>
          <a:xfrm>
            <a:off x="1151466" y="2522009"/>
            <a:ext cx="628650" cy="29146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C96F375-5E6E-326E-BB96-B550FB5E3F31}"/>
              </a:ext>
            </a:extLst>
          </p:cNvPr>
          <p:cNvSpPr/>
          <p:nvPr/>
        </p:nvSpPr>
        <p:spPr>
          <a:xfrm rot="5400000">
            <a:off x="1474259" y="3262842"/>
            <a:ext cx="787402" cy="129540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B2460C3-5A44-ADAB-0AB7-990B1AB61536}"/>
              </a:ext>
            </a:extLst>
          </p:cNvPr>
          <p:cNvSpPr/>
          <p:nvPr/>
        </p:nvSpPr>
        <p:spPr>
          <a:xfrm rot="5400000">
            <a:off x="7531227" y="-660627"/>
            <a:ext cx="445910" cy="519361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D16B67EA-74E0-EEA2-5E87-98F19EE614B3}"/>
              </a:ext>
            </a:extLst>
          </p:cNvPr>
          <p:cNvSpPr/>
          <p:nvPr/>
        </p:nvSpPr>
        <p:spPr>
          <a:xfrm rot="5400000">
            <a:off x="7443259" y="1008591"/>
            <a:ext cx="628650" cy="29146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ircle: Hollow 25">
            <a:extLst>
              <a:ext uri="{FF2B5EF4-FFF2-40B4-BE49-F238E27FC236}">
                <a16:creationId xmlns:a16="http://schemas.microsoft.com/office/drawing/2014/main" id="{C99137AB-63A0-764A-DA7A-AE8F3F289FFB}"/>
              </a:ext>
            </a:extLst>
          </p:cNvPr>
          <p:cNvSpPr/>
          <p:nvPr/>
        </p:nvSpPr>
        <p:spPr>
          <a:xfrm>
            <a:off x="6861175" y="2326217"/>
            <a:ext cx="1798108" cy="1766357"/>
          </a:xfrm>
          <a:prstGeom prst="donu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8" name="Straight Arrow Connector 27">
            <a:extLst>
              <a:ext uri="{FF2B5EF4-FFF2-40B4-BE49-F238E27FC236}">
                <a16:creationId xmlns:a16="http://schemas.microsoft.com/office/drawing/2014/main" id="{766F1A82-194B-0093-A3C0-A7411154F685}"/>
              </a:ext>
            </a:extLst>
          </p:cNvPr>
          <p:cNvCxnSpPr>
            <a:cxnSpLocks/>
          </p:cNvCxnSpPr>
          <p:nvPr/>
        </p:nvCxnSpPr>
        <p:spPr>
          <a:xfrm flipH="1">
            <a:off x="1357736" y="5342063"/>
            <a:ext cx="2667897" cy="49576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836D8170-CF98-2658-99D1-B98BBD46DC90}"/>
              </a:ext>
            </a:extLst>
          </p:cNvPr>
          <p:cNvSpPr txBox="1"/>
          <p:nvPr/>
        </p:nvSpPr>
        <p:spPr>
          <a:xfrm>
            <a:off x="536712" y="1273385"/>
            <a:ext cx="1852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Side View</a:t>
            </a:r>
          </a:p>
        </p:txBody>
      </p:sp>
      <p:sp>
        <p:nvSpPr>
          <p:cNvPr id="31" name="TextBox 30">
            <a:extLst>
              <a:ext uri="{FF2B5EF4-FFF2-40B4-BE49-F238E27FC236}">
                <a16:creationId xmlns:a16="http://schemas.microsoft.com/office/drawing/2014/main" id="{AD1BBDA8-A27D-BC6D-8A09-594C77A61A32}"/>
              </a:ext>
            </a:extLst>
          </p:cNvPr>
          <p:cNvSpPr txBox="1"/>
          <p:nvPr/>
        </p:nvSpPr>
        <p:spPr>
          <a:xfrm>
            <a:off x="7029587" y="1273385"/>
            <a:ext cx="185206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Top View</a:t>
            </a:r>
            <a:endParaRPr lang="en-US"/>
          </a:p>
        </p:txBody>
      </p:sp>
      <p:cxnSp>
        <p:nvCxnSpPr>
          <p:cNvPr id="32" name="Straight Arrow Connector 31">
            <a:extLst>
              <a:ext uri="{FF2B5EF4-FFF2-40B4-BE49-F238E27FC236}">
                <a16:creationId xmlns:a16="http://schemas.microsoft.com/office/drawing/2014/main" id="{8F810881-5E31-9C07-F113-EB24382B1465}"/>
              </a:ext>
            </a:extLst>
          </p:cNvPr>
          <p:cNvCxnSpPr>
            <a:cxnSpLocks/>
          </p:cNvCxnSpPr>
          <p:nvPr/>
        </p:nvCxnSpPr>
        <p:spPr>
          <a:xfrm flipV="1">
            <a:off x="4665925" y="3266074"/>
            <a:ext cx="1851184" cy="202740"/>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Text Placeholder 5">
            <a:extLst>
              <a:ext uri="{FF2B5EF4-FFF2-40B4-BE49-F238E27FC236}">
                <a16:creationId xmlns:a16="http://schemas.microsoft.com/office/drawing/2014/main" id="{636191F4-2899-8F1C-DD83-3C1A078C5668}"/>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Tree>
    <p:extLst>
      <p:ext uri="{BB962C8B-B14F-4D97-AF65-F5344CB8AC3E}">
        <p14:creationId xmlns:p14="http://schemas.microsoft.com/office/powerpoint/2010/main" val="3747301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FEF40-3F84-EA3C-2436-B8EE44D9A0E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753E87-1AAA-3D52-F54E-DB1E85AF9EE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27</a:t>
            </a:fld>
            <a:endParaRPr lang="en-US"/>
          </a:p>
        </p:txBody>
      </p:sp>
      <p:sp>
        <p:nvSpPr>
          <p:cNvPr id="17" name="Footer Placeholder 3">
            <a:extLst>
              <a:ext uri="{FF2B5EF4-FFF2-40B4-BE49-F238E27FC236}">
                <a16:creationId xmlns:a16="http://schemas.microsoft.com/office/drawing/2014/main" id="{9EC1DD5D-9E96-5F91-6CDE-13982691E9D3}"/>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5D94240A-5659-86A2-3D2A-771288F58D4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 Attachment</a:t>
            </a:r>
          </a:p>
        </p:txBody>
      </p:sp>
      <p:grpSp>
        <p:nvGrpSpPr>
          <p:cNvPr id="27" name="Group 26">
            <a:extLst>
              <a:ext uri="{FF2B5EF4-FFF2-40B4-BE49-F238E27FC236}">
                <a16:creationId xmlns:a16="http://schemas.microsoft.com/office/drawing/2014/main" id="{E4965420-345A-3F3D-C314-C92187AC91DD}"/>
              </a:ext>
            </a:extLst>
          </p:cNvPr>
          <p:cNvGrpSpPr/>
          <p:nvPr/>
        </p:nvGrpSpPr>
        <p:grpSpPr>
          <a:xfrm>
            <a:off x="6839095" y="1642860"/>
            <a:ext cx="2240054" cy="3711840"/>
            <a:chOff x="5157258" y="378883"/>
            <a:chExt cx="3279776" cy="5520859"/>
          </a:xfrm>
        </p:grpSpPr>
        <p:sp>
          <p:nvSpPr>
            <p:cNvPr id="14" name="Cylinder 13">
              <a:extLst>
                <a:ext uri="{FF2B5EF4-FFF2-40B4-BE49-F238E27FC236}">
                  <a16:creationId xmlns:a16="http://schemas.microsoft.com/office/drawing/2014/main" id="{CFFEEA00-0599-9148-F558-D053AF03DACF}"/>
                </a:ext>
              </a:extLst>
            </p:cNvPr>
            <p:cNvSpPr/>
            <p:nvPr/>
          </p:nvSpPr>
          <p:spPr>
            <a:xfrm rot="10800000">
              <a:off x="5247217" y="3032590"/>
              <a:ext cx="903817" cy="2867152"/>
            </a:xfrm>
            <a:prstGeom prst="can">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AA25DE3-7E6C-9EA4-289C-B5FDC7AEA93A}"/>
                </a:ext>
              </a:extLst>
            </p:cNvPr>
            <p:cNvSpPr/>
            <p:nvPr/>
          </p:nvSpPr>
          <p:spPr>
            <a:xfrm>
              <a:off x="5157258" y="1712383"/>
              <a:ext cx="1089025" cy="1993900"/>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751ABB32-BFDA-F2DA-C755-A449C727EE4D}"/>
                </a:ext>
              </a:extLst>
            </p:cNvPr>
            <p:cNvSpPr/>
            <p:nvPr/>
          </p:nvSpPr>
          <p:spPr>
            <a:xfrm rot="10800000">
              <a:off x="6657509" y="2365967"/>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3E515C-C69B-0977-6D0E-0B9C1D322FC7}"/>
                </a:ext>
              </a:extLst>
            </p:cNvPr>
            <p:cNvSpPr/>
            <p:nvPr/>
          </p:nvSpPr>
          <p:spPr>
            <a:xfrm>
              <a:off x="7866592" y="378883"/>
              <a:ext cx="570442" cy="5306483"/>
            </a:xfrm>
            <a:prstGeom prst="rect">
              <a:avLst/>
            </a:prstGeom>
            <a:solidFill>
              <a:schemeClr val="tx1">
                <a:lumMod val="65000"/>
                <a:lumOff val="3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7B7D26A3-1874-94C2-79A6-472416913CBB}"/>
                </a:ext>
              </a:extLst>
            </p:cNvPr>
            <p:cNvSpPr/>
            <p:nvPr/>
          </p:nvSpPr>
          <p:spPr>
            <a:xfrm>
              <a:off x="6144217" y="2365968"/>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C88DDDC-E2D2-D0B1-9F29-3E3EAFFC6129}"/>
                </a:ext>
              </a:extLst>
            </p:cNvPr>
            <p:cNvSpPr/>
            <p:nvPr/>
          </p:nvSpPr>
          <p:spPr>
            <a:xfrm>
              <a:off x="6750050" y="2654299"/>
              <a:ext cx="422275" cy="385234"/>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5334D96-086B-FA19-86C1-F0A425F6640C}"/>
              </a:ext>
            </a:extLst>
          </p:cNvPr>
          <p:cNvGrpSpPr/>
          <p:nvPr/>
        </p:nvGrpSpPr>
        <p:grpSpPr>
          <a:xfrm>
            <a:off x="769570" y="1643807"/>
            <a:ext cx="2034213" cy="4712255"/>
            <a:chOff x="581991" y="1290150"/>
            <a:chExt cx="1674564" cy="5652265"/>
          </a:xfrm>
        </p:grpSpPr>
        <p:sp>
          <p:nvSpPr>
            <p:cNvPr id="3" name="Rectangle 2">
              <a:extLst>
                <a:ext uri="{FF2B5EF4-FFF2-40B4-BE49-F238E27FC236}">
                  <a16:creationId xmlns:a16="http://schemas.microsoft.com/office/drawing/2014/main" id="{C6EF720C-9AAE-9D6E-64C2-20C738D48263}"/>
                </a:ext>
              </a:extLst>
            </p:cNvPr>
            <p:cNvSpPr/>
            <p:nvPr/>
          </p:nvSpPr>
          <p:spPr>
            <a:xfrm>
              <a:off x="581991" y="1290150"/>
              <a:ext cx="330244" cy="5652265"/>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B1971C66-3C95-1834-BDE3-D87178BBC2DB}"/>
                </a:ext>
              </a:extLst>
            </p:cNvPr>
            <p:cNvSpPr/>
            <p:nvPr/>
          </p:nvSpPr>
          <p:spPr>
            <a:xfrm>
              <a:off x="912350" y="2502803"/>
              <a:ext cx="428572" cy="29146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91C1E46-0959-0C71-9126-4F48BB37C430}"/>
                </a:ext>
              </a:extLst>
            </p:cNvPr>
            <p:cNvSpPr/>
            <p:nvPr/>
          </p:nvSpPr>
          <p:spPr>
            <a:xfrm rot="5400000">
              <a:off x="1344706" y="3392395"/>
              <a:ext cx="787402" cy="10362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5">
            <a:extLst>
              <a:ext uri="{FF2B5EF4-FFF2-40B4-BE49-F238E27FC236}">
                <a16:creationId xmlns:a16="http://schemas.microsoft.com/office/drawing/2014/main" id="{D8695236-3951-B261-D106-A422587E45F0}"/>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Tree>
    <p:extLst>
      <p:ext uri="{BB962C8B-B14F-4D97-AF65-F5344CB8AC3E}">
        <p14:creationId xmlns:p14="http://schemas.microsoft.com/office/powerpoint/2010/main" val="1532137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BCABB-D22F-E04B-03D7-81DD3167D47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1BDEC2-B2C7-00AF-16D3-02465666261C}"/>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28</a:t>
            </a:fld>
            <a:endParaRPr lang="en-US"/>
          </a:p>
        </p:txBody>
      </p:sp>
      <p:sp>
        <p:nvSpPr>
          <p:cNvPr id="17" name="Footer Placeholder 3">
            <a:extLst>
              <a:ext uri="{FF2B5EF4-FFF2-40B4-BE49-F238E27FC236}">
                <a16:creationId xmlns:a16="http://schemas.microsoft.com/office/drawing/2014/main" id="{A0764E45-0250-5D33-8CD8-A8E50717B249}"/>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0359A871-259F-01F1-3420-61A32F5F7393}"/>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 Assembly</a:t>
            </a:r>
          </a:p>
        </p:txBody>
      </p:sp>
      <p:grpSp>
        <p:nvGrpSpPr>
          <p:cNvPr id="27" name="Group 26">
            <a:extLst>
              <a:ext uri="{FF2B5EF4-FFF2-40B4-BE49-F238E27FC236}">
                <a16:creationId xmlns:a16="http://schemas.microsoft.com/office/drawing/2014/main" id="{4B23F7AB-3F02-8951-B906-240BD4B38D7B}"/>
              </a:ext>
            </a:extLst>
          </p:cNvPr>
          <p:cNvGrpSpPr/>
          <p:nvPr/>
        </p:nvGrpSpPr>
        <p:grpSpPr>
          <a:xfrm>
            <a:off x="1785555" y="1161318"/>
            <a:ext cx="2240055" cy="3711840"/>
            <a:chOff x="5157258" y="378883"/>
            <a:chExt cx="3279776" cy="5520859"/>
          </a:xfrm>
        </p:grpSpPr>
        <p:sp>
          <p:nvSpPr>
            <p:cNvPr id="14" name="Cylinder 13">
              <a:extLst>
                <a:ext uri="{FF2B5EF4-FFF2-40B4-BE49-F238E27FC236}">
                  <a16:creationId xmlns:a16="http://schemas.microsoft.com/office/drawing/2014/main" id="{97BD9DB3-9574-4264-821B-F6BEE94AF8CF}"/>
                </a:ext>
              </a:extLst>
            </p:cNvPr>
            <p:cNvSpPr/>
            <p:nvPr/>
          </p:nvSpPr>
          <p:spPr>
            <a:xfrm rot="10800000">
              <a:off x="5247217" y="3032590"/>
              <a:ext cx="903817" cy="2867152"/>
            </a:xfrm>
            <a:prstGeom prst="can">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8E4DD66-868D-9764-A3EE-7C3F9900BBC5}"/>
                </a:ext>
              </a:extLst>
            </p:cNvPr>
            <p:cNvSpPr/>
            <p:nvPr/>
          </p:nvSpPr>
          <p:spPr>
            <a:xfrm>
              <a:off x="5157258" y="1712383"/>
              <a:ext cx="1089025" cy="1993900"/>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2F8B895D-F072-E187-1ECF-612637E93403}"/>
                </a:ext>
              </a:extLst>
            </p:cNvPr>
            <p:cNvSpPr/>
            <p:nvPr/>
          </p:nvSpPr>
          <p:spPr>
            <a:xfrm rot="10800000">
              <a:off x="6657509" y="2365967"/>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E2AB67-EBA7-DE51-93AC-6C220FAB43D1}"/>
                </a:ext>
              </a:extLst>
            </p:cNvPr>
            <p:cNvSpPr/>
            <p:nvPr/>
          </p:nvSpPr>
          <p:spPr>
            <a:xfrm>
              <a:off x="7866592" y="378883"/>
              <a:ext cx="570442" cy="5306483"/>
            </a:xfrm>
            <a:prstGeom prst="rect">
              <a:avLst/>
            </a:prstGeom>
            <a:solidFill>
              <a:schemeClr val="tx1">
                <a:lumMod val="65000"/>
                <a:lumOff val="3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65FBDC72-DC53-0784-28F2-B0E307C6165A}"/>
                </a:ext>
              </a:extLst>
            </p:cNvPr>
            <p:cNvSpPr/>
            <p:nvPr/>
          </p:nvSpPr>
          <p:spPr>
            <a:xfrm>
              <a:off x="6144217" y="2365968"/>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5AD1901-7463-BFFA-8495-BD59E4A3E43B}"/>
                </a:ext>
              </a:extLst>
            </p:cNvPr>
            <p:cNvSpPr/>
            <p:nvPr/>
          </p:nvSpPr>
          <p:spPr>
            <a:xfrm>
              <a:off x="6750050" y="2654299"/>
              <a:ext cx="422275" cy="385234"/>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254AFE9-EAB0-9964-4664-603C787833BF}"/>
              </a:ext>
            </a:extLst>
          </p:cNvPr>
          <p:cNvGrpSpPr/>
          <p:nvPr/>
        </p:nvGrpSpPr>
        <p:grpSpPr>
          <a:xfrm>
            <a:off x="769570" y="1643807"/>
            <a:ext cx="2034212" cy="4712255"/>
            <a:chOff x="581991" y="1290150"/>
            <a:chExt cx="1674564" cy="5652265"/>
          </a:xfrm>
        </p:grpSpPr>
        <p:sp>
          <p:nvSpPr>
            <p:cNvPr id="3" name="Rectangle 2">
              <a:extLst>
                <a:ext uri="{FF2B5EF4-FFF2-40B4-BE49-F238E27FC236}">
                  <a16:creationId xmlns:a16="http://schemas.microsoft.com/office/drawing/2014/main" id="{18F6D63B-E719-894C-DA9A-4A04A6C15CD3}"/>
                </a:ext>
              </a:extLst>
            </p:cNvPr>
            <p:cNvSpPr/>
            <p:nvPr/>
          </p:nvSpPr>
          <p:spPr>
            <a:xfrm>
              <a:off x="581991" y="1290150"/>
              <a:ext cx="330244" cy="5652265"/>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00B3D762-4F66-0898-34E8-724DD3276F96}"/>
                </a:ext>
              </a:extLst>
            </p:cNvPr>
            <p:cNvSpPr/>
            <p:nvPr/>
          </p:nvSpPr>
          <p:spPr>
            <a:xfrm>
              <a:off x="912350" y="2502803"/>
              <a:ext cx="428572" cy="291465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44AB70B-15B8-5175-5F8E-A10B2532DDF2}"/>
                </a:ext>
              </a:extLst>
            </p:cNvPr>
            <p:cNvSpPr/>
            <p:nvPr/>
          </p:nvSpPr>
          <p:spPr>
            <a:xfrm rot="5400000">
              <a:off x="1344706" y="3392395"/>
              <a:ext cx="787402" cy="10362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 Placeholder 5">
            <a:extLst>
              <a:ext uri="{FF2B5EF4-FFF2-40B4-BE49-F238E27FC236}">
                <a16:creationId xmlns:a16="http://schemas.microsoft.com/office/drawing/2014/main" id="{E694FA0C-5CBC-B92E-8B27-D98AEC67E6C2}"/>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Tree>
    <p:extLst>
      <p:ext uri="{BB962C8B-B14F-4D97-AF65-F5344CB8AC3E}">
        <p14:creationId xmlns:p14="http://schemas.microsoft.com/office/powerpoint/2010/main" val="3215328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FE65E3-B01D-E380-F5A9-0E4165C280F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A9D3A6-21FA-7334-1D5B-566C9490FD2A}"/>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29</a:t>
            </a:fld>
            <a:endParaRPr lang="en-US"/>
          </a:p>
        </p:txBody>
      </p:sp>
      <p:sp>
        <p:nvSpPr>
          <p:cNvPr id="17" name="Footer Placeholder 3">
            <a:extLst>
              <a:ext uri="{FF2B5EF4-FFF2-40B4-BE49-F238E27FC236}">
                <a16:creationId xmlns:a16="http://schemas.microsoft.com/office/drawing/2014/main" id="{3BE526BB-0B1F-EF5A-39EA-278B696B261A}"/>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519C944F-DA60-CDCF-CEEF-11FB6EFEE234}"/>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 Pivot Joint</a:t>
            </a:r>
          </a:p>
        </p:txBody>
      </p:sp>
      <p:grpSp>
        <p:nvGrpSpPr>
          <p:cNvPr id="27" name="Group 26">
            <a:extLst>
              <a:ext uri="{FF2B5EF4-FFF2-40B4-BE49-F238E27FC236}">
                <a16:creationId xmlns:a16="http://schemas.microsoft.com/office/drawing/2014/main" id="{3647FD61-BADD-9774-765C-CFAC28FB6111}"/>
              </a:ext>
            </a:extLst>
          </p:cNvPr>
          <p:cNvGrpSpPr/>
          <p:nvPr/>
        </p:nvGrpSpPr>
        <p:grpSpPr>
          <a:xfrm>
            <a:off x="3336925" y="669925"/>
            <a:ext cx="3279776" cy="5520859"/>
            <a:chOff x="5157258" y="378883"/>
            <a:chExt cx="3279776" cy="5520859"/>
          </a:xfrm>
        </p:grpSpPr>
        <p:sp>
          <p:nvSpPr>
            <p:cNvPr id="14" name="Cylinder 13">
              <a:extLst>
                <a:ext uri="{FF2B5EF4-FFF2-40B4-BE49-F238E27FC236}">
                  <a16:creationId xmlns:a16="http://schemas.microsoft.com/office/drawing/2014/main" id="{272E8AD4-B734-8697-1404-F1CDC4583198}"/>
                </a:ext>
              </a:extLst>
            </p:cNvPr>
            <p:cNvSpPr/>
            <p:nvPr/>
          </p:nvSpPr>
          <p:spPr>
            <a:xfrm rot="10800000">
              <a:off x="5247217" y="3032590"/>
              <a:ext cx="903817" cy="2867152"/>
            </a:xfrm>
            <a:prstGeom prst="can">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3FADF188-DFB4-D430-E6AE-AB87D2070C0C}"/>
                </a:ext>
              </a:extLst>
            </p:cNvPr>
            <p:cNvSpPr/>
            <p:nvPr/>
          </p:nvSpPr>
          <p:spPr>
            <a:xfrm>
              <a:off x="5157258" y="1712383"/>
              <a:ext cx="1089025" cy="1993900"/>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6350781F-DE2A-1559-CF0A-EAD50F3C6EEF}"/>
                </a:ext>
              </a:extLst>
            </p:cNvPr>
            <p:cNvSpPr/>
            <p:nvPr/>
          </p:nvSpPr>
          <p:spPr>
            <a:xfrm rot="10800000">
              <a:off x="6657509" y="2365967"/>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C1D956F-3744-6330-9B66-B99C0865EB1F}"/>
                </a:ext>
              </a:extLst>
            </p:cNvPr>
            <p:cNvSpPr/>
            <p:nvPr/>
          </p:nvSpPr>
          <p:spPr>
            <a:xfrm>
              <a:off x="7866592" y="378883"/>
              <a:ext cx="570442" cy="5306483"/>
            </a:xfrm>
            <a:prstGeom prst="rect">
              <a:avLst/>
            </a:prstGeom>
            <a:solidFill>
              <a:schemeClr val="tx1">
                <a:lumMod val="65000"/>
                <a:lumOff val="3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0A3A9E65-29B3-E643-5643-9C2BFB705BC7}"/>
                </a:ext>
              </a:extLst>
            </p:cNvPr>
            <p:cNvSpPr/>
            <p:nvPr/>
          </p:nvSpPr>
          <p:spPr>
            <a:xfrm>
              <a:off x="6144218" y="2365968"/>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D22368A-12DC-EC7C-1245-E9E9FAADB724}"/>
                </a:ext>
              </a:extLst>
            </p:cNvPr>
            <p:cNvSpPr/>
            <p:nvPr/>
          </p:nvSpPr>
          <p:spPr>
            <a:xfrm>
              <a:off x="6750050" y="2654299"/>
              <a:ext cx="422275" cy="385234"/>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5">
            <a:extLst>
              <a:ext uri="{FF2B5EF4-FFF2-40B4-BE49-F238E27FC236}">
                <a16:creationId xmlns:a16="http://schemas.microsoft.com/office/drawing/2014/main" id="{E67B8B38-E5DC-0118-B6E1-B6242757F634}"/>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Tree>
    <p:extLst>
      <p:ext uri="{BB962C8B-B14F-4D97-AF65-F5344CB8AC3E}">
        <p14:creationId xmlns:p14="http://schemas.microsoft.com/office/powerpoint/2010/main" val="479011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5" name="Footer Placeholder 2">
            <a:extLst>
              <a:ext uri="{FF2B5EF4-FFF2-40B4-BE49-F238E27FC236}">
                <a16:creationId xmlns:a16="http://schemas.microsoft.com/office/drawing/2014/main" id="{E52C9C8A-721D-5EFD-46ED-52154A551985}"/>
              </a:ext>
            </a:extLst>
          </p:cNvPr>
          <p:cNvSpPr>
            <a:spLocks noGrp="1"/>
          </p:cNvSpPr>
          <p:nvPr>
            <p:ph type="ftr" sz="quarter" idx="11"/>
          </p:nvPr>
        </p:nvSpPr>
        <p:spPr/>
        <p:txBody>
          <a:bodyPr/>
          <a:lstStyle/>
          <a:p>
            <a:r>
              <a:rPr lang="en-US"/>
              <a:t>Department of Mechanical Engineering</a:t>
            </a:r>
          </a:p>
        </p:txBody>
      </p:sp>
      <p:pic>
        <p:nvPicPr>
          <p:cNvPr id="31" name="Picture Placeholder 30" descr="A person in a suit smiling&#10;&#10;Description automatically generated">
            <a:extLst>
              <a:ext uri="{FF2B5EF4-FFF2-40B4-BE49-F238E27FC236}">
                <a16:creationId xmlns:a16="http://schemas.microsoft.com/office/drawing/2014/main" id="{C4A6FAB8-DEF5-4E94-FF4E-80B38B600F0C}"/>
              </a:ext>
            </a:extLst>
          </p:cNvPr>
          <p:cNvPicPr>
            <a:picLocks noGrp="1" noChangeAspect="1"/>
          </p:cNvPicPr>
          <p:nvPr>
            <p:ph type="pic" sz="quarter" idx="13"/>
          </p:nvPr>
        </p:nvPicPr>
        <p:blipFill>
          <a:blip r:embed="rId4"/>
          <a:srcRect/>
          <a:stretch>
            <a:fillRect/>
          </a:stretch>
        </p:blipFill>
        <p:spPr>
          <a:xfrm>
            <a:off x="478042" y="1128201"/>
            <a:ext cx="1828800" cy="2743200"/>
          </a:xfrm>
        </p:spPr>
      </p:pic>
      <p:sp>
        <p:nvSpPr>
          <p:cNvPr id="25" name="Text Placeholder 24">
            <a:extLst>
              <a:ext uri="{FF2B5EF4-FFF2-40B4-BE49-F238E27FC236}">
                <a16:creationId xmlns:a16="http://schemas.microsoft.com/office/drawing/2014/main" id="{FB69F0C6-DE54-8E72-CFAE-5692105B57C3}"/>
              </a:ext>
            </a:extLst>
          </p:cNvPr>
          <p:cNvSpPr>
            <a:spLocks noGrp="1"/>
          </p:cNvSpPr>
          <p:nvPr>
            <p:ph type="body" sz="quarter" idx="14"/>
          </p:nvPr>
        </p:nvSpPr>
        <p:spPr>
          <a:xfrm>
            <a:off x="457200" y="3919920"/>
            <a:ext cx="1828800" cy="747897"/>
          </a:xfrm>
        </p:spPr>
        <p:txBody>
          <a:bodyPr vert="horz" wrap="square" lIns="0" tIns="0" rIns="0" bIns="0" rtlCol="0" anchor="t">
            <a:spAutoFit/>
          </a:bodyPr>
          <a:lstStyle/>
          <a:p>
            <a:r>
              <a:rPr lang="en-US" b="1"/>
              <a:t>Amy Cassady</a:t>
            </a:r>
            <a:endParaRPr lang="en-US"/>
          </a:p>
          <a:p>
            <a:r>
              <a:rPr lang="en-US"/>
              <a:t>Orion Integrated Performance Lead</a:t>
            </a:r>
            <a:endParaRPr lang="en-US">
              <a:ea typeface="Calibri"/>
              <a:cs typeface="Calibri"/>
            </a:endParaRPr>
          </a:p>
        </p:txBody>
      </p:sp>
      <p:pic>
        <p:nvPicPr>
          <p:cNvPr id="39" name="Picture Placeholder 38" descr="A person in a suit and tie&#10;&#10;Description automatically generated">
            <a:extLst>
              <a:ext uri="{FF2B5EF4-FFF2-40B4-BE49-F238E27FC236}">
                <a16:creationId xmlns:a16="http://schemas.microsoft.com/office/drawing/2014/main" id="{C7EE8CD2-6C87-ED88-7287-2C59CC9DA67A}"/>
              </a:ext>
            </a:extLst>
          </p:cNvPr>
          <p:cNvPicPr>
            <a:picLocks noGrp="1" noChangeAspect="1"/>
          </p:cNvPicPr>
          <p:nvPr>
            <p:ph type="pic" sz="quarter" idx="15"/>
          </p:nvPr>
        </p:nvPicPr>
        <p:blipFill>
          <a:blip r:embed="rId5"/>
          <a:srcRect l="5193" r="5193"/>
          <a:stretch>
            <a:fillRect/>
          </a:stretch>
        </p:blipFill>
        <p:spPr>
          <a:xfrm>
            <a:off x="8376409" y="1128201"/>
            <a:ext cx="1828800" cy="2743200"/>
          </a:xfrm>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16"/>
          </p:nvPr>
        </p:nvSpPr>
        <p:spPr>
          <a:xfrm>
            <a:off x="8376409" y="3922642"/>
            <a:ext cx="1828800" cy="1994392"/>
          </a:xfrm>
        </p:spPr>
        <p:txBody>
          <a:bodyPr vert="horz" wrap="square" lIns="0" tIns="0" rIns="0" bIns="0" rtlCol="0" anchor="t">
            <a:spAutoFit/>
          </a:bodyPr>
          <a:lstStyle/>
          <a:p>
            <a:r>
              <a:rPr lang="en-US" b="1">
                <a:ea typeface="Calibri"/>
                <a:cs typeface="Calibri"/>
              </a:rPr>
              <a:t>Thomas Vassiliou</a:t>
            </a:r>
            <a:endParaRPr lang="en-US"/>
          </a:p>
          <a:p>
            <a:r>
              <a:rPr lang="en-US">
                <a:ea typeface="Calibri"/>
                <a:cs typeface="Calibri"/>
              </a:rPr>
              <a:t>EX2 Spacecraft Performance and Concept Engineering (SPACE) Acting Deputy Branch Chief</a:t>
            </a: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17"/>
          </p:nvPr>
        </p:nvSpPr>
        <p:spPr>
          <a:xfrm>
            <a:off x="3110831" y="3922642"/>
            <a:ext cx="1828800" cy="747897"/>
          </a:xfrm>
        </p:spPr>
        <p:txBody>
          <a:bodyPr vert="horz" wrap="square" lIns="0" tIns="0" rIns="0" bIns="0" rtlCol="0" anchor="t">
            <a:spAutoFit/>
          </a:bodyPr>
          <a:lstStyle/>
          <a:p>
            <a:r>
              <a:rPr lang="en-US" b="1"/>
              <a:t>Amy Fritz</a:t>
            </a:r>
            <a:endParaRPr lang="en-US"/>
          </a:p>
          <a:p>
            <a:r>
              <a:rPr lang="en-US"/>
              <a:t>JSC Dust Mitigation Technical Lead</a:t>
            </a:r>
            <a:endParaRPr lang="en-US">
              <a:ea typeface="Calibri"/>
              <a:cs typeface="Calibri"/>
            </a:endParaRPr>
          </a:p>
        </p:txBody>
      </p:sp>
      <p:sp>
        <p:nvSpPr>
          <p:cNvPr id="17" name="Text Placeholder 16">
            <a:extLst>
              <a:ext uri="{FF2B5EF4-FFF2-40B4-BE49-F238E27FC236}">
                <a16:creationId xmlns:a16="http://schemas.microsoft.com/office/drawing/2014/main" id="{1A527CA1-689E-1524-EBB8-4EED9BDA9CC3}"/>
              </a:ext>
            </a:extLst>
          </p:cNvPr>
          <p:cNvSpPr>
            <a:spLocks noGrp="1"/>
          </p:cNvSpPr>
          <p:nvPr>
            <p:ph type="body" sz="quarter" idx="18"/>
          </p:nvPr>
        </p:nvSpPr>
        <p:spPr>
          <a:xfrm>
            <a:off x="5743620" y="3922642"/>
            <a:ext cx="1828800" cy="1745093"/>
          </a:xfrm>
        </p:spPr>
        <p:txBody>
          <a:bodyPr vert="horz" wrap="square" lIns="0" tIns="0" rIns="0" bIns="0" rtlCol="0" anchor="t">
            <a:spAutoFit/>
          </a:bodyPr>
          <a:lstStyle/>
          <a:p>
            <a:r>
              <a:rPr lang="en-US" b="1"/>
              <a:t>Brian Troutman</a:t>
            </a:r>
            <a:endParaRPr lang="en-US"/>
          </a:p>
          <a:p>
            <a:r>
              <a:rPr lang="en-US"/>
              <a:t>Human Landing System Crew Compartment Lunar Dust Mitigation Discipline Lead</a:t>
            </a:r>
            <a:endParaRPr lang="en-US">
              <a:ea typeface="Calibri"/>
              <a:cs typeface="Calibri"/>
            </a:endParaRPr>
          </a:p>
        </p:txBody>
      </p:sp>
      <p:pic>
        <p:nvPicPr>
          <p:cNvPr id="34" name="Picture Placeholder 33" descr="A person wearing glasses and a black jacket&#10;&#10;Description automatically generated">
            <a:extLst>
              <a:ext uri="{FF2B5EF4-FFF2-40B4-BE49-F238E27FC236}">
                <a16:creationId xmlns:a16="http://schemas.microsoft.com/office/drawing/2014/main" id="{93F5945F-50C0-A63B-11EA-217656034F62}"/>
              </a:ext>
            </a:extLst>
          </p:cNvPr>
          <p:cNvPicPr>
            <a:picLocks noGrp="1" noChangeAspect="1"/>
          </p:cNvPicPr>
          <p:nvPr>
            <p:ph type="pic" sz="quarter" idx="19"/>
          </p:nvPr>
        </p:nvPicPr>
        <p:blipFill>
          <a:blip r:embed="rId6"/>
          <a:srcRect/>
          <a:stretch>
            <a:fillRect/>
          </a:stretch>
        </p:blipFill>
        <p:spPr>
          <a:xfrm>
            <a:off x="3110831" y="1128201"/>
            <a:ext cx="1828800" cy="2743200"/>
          </a:xfrm>
        </p:spPr>
      </p:pic>
      <p:pic>
        <p:nvPicPr>
          <p:cNvPr id="36" name="Picture Placeholder 35" descr="A person in a suit and tie&#10;&#10;Description automatically generated">
            <a:extLst>
              <a:ext uri="{FF2B5EF4-FFF2-40B4-BE49-F238E27FC236}">
                <a16:creationId xmlns:a16="http://schemas.microsoft.com/office/drawing/2014/main" id="{3BACB886-B0CB-9F84-0F03-E96BD38D03B9}"/>
              </a:ext>
            </a:extLst>
          </p:cNvPr>
          <p:cNvPicPr>
            <a:picLocks noGrp="1" noChangeAspect="1"/>
          </p:cNvPicPr>
          <p:nvPr>
            <p:ph type="pic" sz="quarter" idx="20"/>
          </p:nvPr>
        </p:nvPicPr>
        <p:blipFill>
          <a:blip r:embed="rId7"/>
          <a:srcRect l="8737" r="8303" b="39"/>
          <a:stretch/>
        </p:blipFill>
        <p:spPr>
          <a:xfrm>
            <a:off x="5735779" y="1128201"/>
            <a:ext cx="1830367" cy="2742124"/>
          </a:xfrm>
        </p:spPr>
      </p:pic>
      <p:sp>
        <p:nvSpPr>
          <p:cNvPr id="3" name="Title 18">
            <a:extLst>
              <a:ext uri="{FF2B5EF4-FFF2-40B4-BE49-F238E27FC236}">
                <a16:creationId xmlns:a16="http://schemas.microsoft.com/office/drawing/2014/main" id="{5E1CF93C-1AE7-F8AF-CCC2-26E3C1AF76C5}"/>
              </a:ext>
            </a:extLst>
          </p:cNvPr>
          <p:cNvSpPr>
            <a:spLocks noGrp="1"/>
          </p:cNvSpPr>
          <p:nvPr/>
        </p:nvSpPr>
        <p:spPr>
          <a:xfrm>
            <a:off x="56258" y="-1251"/>
            <a:ext cx="4931372" cy="1012103"/>
          </a:xfrm>
          <a:prstGeom prst="rect">
            <a:avLst/>
          </a:prstGeom>
        </p:spPr>
        <p:txBody>
          <a:bodyPr vert="horz" lIns="0" tIns="0" rIns="0" bIns="0" rtlCol="0" anchor="b">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a:t>Introductions:</a:t>
            </a:r>
          </a:p>
          <a:p>
            <a:pPr>
              <a:spcBef>
                <a:spcPts val="0"/>
              </a:spcBef>
            </a:pPr>
            <a:r>
              <a:rPr lang="en-US" sz="2800"/>
              <a:t>Sponsors</a:t>
            </a:r>
          </a:p>
        </p:txBody>
      </p:sp>
      <p:grpSp>
        <p:nvGrpSpPr>
          <p:cNvPr id="8" name="Group 7">
            <a:extLst>
              <a:ext uri="{FF2B5EF4-FFF2-40B4-BE49-F238E27FC236}">
                <a16:creationId xmlns:a16="http://schemas.microsoft.com/office/drawing/2014/main" id="{741104FD-0D1C-9B59-5451-DD5CAC97C8EE}"/>
              </a:ext>
            </a:extLst>
          </p:cNvPr>
          <p:cNvGrpSpPr/>
          <p:nvPr/>
        </p:nvGrpSpPr>
        <p:grpSpPr>
          <a:xfrm>
            <a:off x="473968" y="4920712"/>
            <a:ext cx="2969641" cy="994476"/>
            <a:chOff x="461053" y="4675322"/>
            <a:chExt cx="3654150" cy="1330272"/>
          </a:xfrm>
        </p:grpSpPr>
        <p:pic>
          <p:nvPicPr>
            <p:cNvPr id="6" name="Picture 5" descr="A logo with a red and white circle&#10;&#10;AI-generated content may be incorrect.">
              <a:extLst>
                <a:ext uri="{FF2B5EF4-FFF2-40B4-BE49-F238E27FC236}">
                  <a16:creationId xmlns:a16="http://schemas.microsoft.com/office/drawing/2014/main" id="{E7A35DDD-6CB5-C3FF-575A-54364B5AAFE4}"/>
                </a:ext>
              </a:extLst>
            </p:cNvPr>
            <p:cNvPicPr>
              <a:picLocks noChangeAspect="1"/>
            </p:cNvPicPr>
            <p:nvPr/>
          </p:nvPicPr>
          <p:blipFill>
            <a:blip r:embed="rId8"/>
            <a:stretch>
              <a:fillRect/>
            </a:stretch>
          </p:blipFill>
          <p:spPr>
            <a:xfrm>
              <a:off x="461053" y="4675322"/>
              <a:ext cx="1622203" cy="1330272"/>
            </a:xfrm>
            <a:prstGeom prst="rect">
              <a:avLst/>
            </a:prstGeom>
          </p:spPr>
        </p:pic>
        <p:pic>
          <p:nvPicPr>
            <p:cNvPr id="7" name="Picture 6" descr="A green and grey logo&#10;&#10;AI-generated content may be incorrect.">
              <a:extLst>
                <a:ext uri="{FF2B5EF4-FFF2-40B4-BE49-F238E27FC236}">
                  <a16:creationId xmlns:a16="http://schemas.microsoft.com/office/drawing/2014/main" id="{A0737670-1AD3-5095-0CC3-82F2E6CC8838}"/>
                </a:ext>
              </a:extLst>
            </p:cNvPr>
            <p:cNvPicPr>
              <a:picLocks noChangeAspect="1"/>
            </p:cNvPicPr>
            <p:nvPr/>
          </p:nvPicPr>
          <p:blipFill>
            <a:blip r:embed="rId9"/>
            <a:stretch>
              <a:fillRect/>
            </a:stretch>
          </p:blipFill>
          <p:spPr>
            <a:xfrm>
              <a:off x="2084117" y="5001269"/>
              <a:ext cx="2031086" cy="1001256"/>
            </a:xfrm>
            <a:prstGeom prst="rect">
              <a:avLst/>
            </a:prstGeom>
          </p:spPr>
        </p:pic>
      </p:grpSp>
      <p:sp>
        <p:nvSpPr>
          <p:cNvPr id="10" name="Text Placeholder 5">
            <a:extLst>
              <a:ext uri="{FF2B5EF4-FFF2-40B4-BE49-F238E27FC236}">
                <a16:creationId xmlns:a16="http://schemas.microsoft.com/office/drawing/2014/main" id="{4814146E-8732-CE19-C9FC-BA94E43EEA67}"/>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a:t>
            </a:r>
            <a:r>
              <a:rPr lang="en-US" sz="1600" err="1">
                <a:solidFill>
                  <a:schemeClr val="bg1"/>
                </a:solidFill>
              </a:rPr>
              <a:t>Brahmbhatt</a:t>
            </a:r>
            <a:endParaRPr lang="en-US" sz="1600">
              <a:solidFill>
                <a:schemeClr val="bg1"/>
              </a:solidFill>
            </a:endParaRPr>
          </a:p>
        </p:txBody>
      </p:sp>
    </p:spTree>
    <p:extLst>
      <p:ext uri="{BB962C8B-B14F-4D97-AF65-F5344CB8AC3E}">
        <p14:creationId xmlns:p14="http://schemas.microsoft.com/office/powerpoint/2010/main" val="142956665"/>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D68A9-191E-0F57-F1CA-9B310125368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C92185-DEE5-6DA0-BBBA-EF58A543BBDD}"/>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30</a:t>
            </a:fld>
            <a:endParaRPr lang="en-US"/>
          </a:p>
        </p:txBody>
      </p:sp>
      <p:sp>
        <p:nvSpPr>
          <p:cNvPr id="17" name="Footer Placeholder 3">
            <a:extLst>
              <a:ext uri="{FF2B5EF4-FFF2-40B4-BE49-F238E27FC236}">
                <a16:creationId xmlns:a16="http://schemas.microsoft.com/office/drawing/2014/main" id="{534C8BA1-F9A4-ACBC-2397-F418E5A45979}"/>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CAB68C01-EBA1-A0E3-5516-39FD04B71721}"/>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 Pivot Joint</a:t>
            </a:r>
          </a:p>
        </p:txBody>
      </p:sp>
      <p:grpSp>
        <p:nvGrpSpPr>
          <p:cNvPr id="27" name="Group 26">
            <a:extLst>
              <a:ext uri="{FF2B5EF4-FFF2-40B4-BE49-F238E27FC236}">
                <a16:creationId xmlns:a16="http://schemas.microsoft.com/office/drawing/2014/main" id="{F9F91426-B00B-0BE4-D0DC-982DF167ABE5}"/>
              </a:ext>
            </a:extLst>
          </p:cNvPr>
          <p:cNvGrpSpPr/>
          <p:nvPr/>
        </p:nvGrpSpPr>
        <p:grpSpPr>
          <a:xfrm>
            <a:off x="3336925" y="669925"/>
            <a:ext cx="3279776" cy="5520859"/>
            <a:chOff x="5157258" y="378883"/>
            <a:chExt cx="3279776" cy="5520859"/>
          </a:xfrm>
        </p:grpSpPr>
        <p:sp>
          <p:nvSpPr>
            <p:cNvPr id="14" name="Cylinder 13">
              <a:extLst>
                <a:ext uri="{FF2B5EF4-FFF2-40B4-BE49-F238E27FC236}">
                  <a16:creationId xmlns:a16="http://schemas.microsoft.com/office/drawing/2014/main" id="{3C044665-688E-BBEB-EF23-784CB24EF616}"/>
                </a:ext>
              </a:extLst>
            </p:cNvPr>
            <p:cNvSpPr/>
            <p:nvPr/>
          </p:nvSpPr>
          <p:spPr>
            <a:xfrm rot="10800000">
              <a:off x="5247217" y="3032590"/>
              <a:ext cx="903817" cy="2867152"/>
            </a:xfrm>
            <a:prstGeom prst="can">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1F566D6-FF18-4AAF-D3DA-95D97B481898}"/>
                </a:ext>
              </a:extLst>
            </p:cNvPr>
            <p:cNvSpPr/>
            <p:nvPr/>
          </p:nvSpPr>
          <p:spPr>
            <a:xfrm>
              <a:off x="5157258" y="1712383"/>
              <a:ext cx="1089025" cy="1993900"/>
            </a:xfrm>
            <a:prstGeom prst="roundRect">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elay 20">
              <a:extLst>
                <a:ext uri="{FF2B5EF4-FFF2-40B4-BE49-F238E27FC236}">
                  <a16:creationId xmlns:a16="http://schemas.microsoft.com/office/drawing/2014/main" id="{00398333-2D30-876F-8A03-C157E36434DB}"/>
                </a:ext>
              </a:extLst>
            </p:cNvPr>
            <p:cNvSpPr/>
            <p:nvPr/>
          </p:nvSpPr>
          <p:spPr>
            <a:xfrm rot="10800000">
              <a:off x="6657509" y="2365967"/>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137AE28-47BB-01DC-2D95-D9666B329212}"/>
                </a:ext>
              </a:extLst>
            </p:cNvPr>
            <p:cNvSpPr/>
            <p:nvPr/>
          </p:nvSpPr>
          <p:spPr>
            <a:xfrm>
              <a:off x="7866592" y="378883"/>
              <a:ext cx="570442" cy="5306483"/>
            </a:xfrm>
            <a:prstGeom prst="rect">
              <a:avLst/>
            </a:prstGeom>
            <a:solidFill>
              <a:schemeClr val="tx1">
                <a:lumMod val="65000"/>
                <a:lumOff val="3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Delay 19">
              <a:extLst>
                <a:ext uri="{FF2B5EF4-FFF2-40B4-BE49-F238E27FC236}">
                  <a16:creationId xmlns:a16="http://schemas.microsoft.com/office/drawing/2014/main" id="{F6A07C27-F188-6A24-5C97-5A0DA6A707FF}"/>
                </a:ext>
              </a:extLst>
            </p:cNvPr>
            <p:cNvSpPr/>
            <p:nvPr/>
          </p:nvSpPr>
          <p:spPr>
            <a:xfrm>
              <a:off x="6144218" y="2365968"/>
              <a:ext cx="1205315" cy="951314"/>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89EC612-6C0B-E411-1373-56D7CB2D3184}"/>
                </a:ext>
              </a:extLst>
            </p:cNvPr>
            <p:cNvSpPr/>
            <p:nvPr/>
          </p:nvSpPr>
          <p:spPr>
            <a:xfrm>
              <a:off x="6750050" y="2654299"/>
              <a:ext cx="422275" cy="385234"/>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a:extLst>
              <a:ext uri="{FF2B5EF4-FFF2-40B4-BE49-F238E27FC236}">
                <a16:creationId xmlns:a16="http://schemas.microsoft.com/office/drawing/2014/main" id="{42A4169C-63AE-8A55-F725-2588459A4C7D}"/>
              </a:ext>
            </a:extLst>
          </p:cNvPr>
          <p:cNvSpPr/>
          <p:nvPr/>
        </p:nvSpPr>
        <p:spPr>
          <a:xfrm>
            <a:off x="3887258" y="1844675"/>
            <a:ext cx="2882900" cy="2644775"/>
          </a:xfrm>
          <a:prstGeom prst="ellipse">
            <a:avLst/>
          </a:pr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5">
            <a:extLst>
              <a:ext uri="{FF2B5EF4-FFF2-40B4-BE49-F238E27FC236}">
                <a16:creationId xmlns:a16="http://schemas.microsoft.com/office/drawing/2014/main" id="{B3F4851B-9264-23E0-5CC2-AF1B3ECEF428}"/>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Tree>
    <p:extLst>
      <p:ext uri="{BB962C8B-B14F-4D97-AF65-F5344CB8AC3E}">
        <p14:creationId xmlns:p14="http://schemas.microsoft.com/office/powerpoint/2010/main" val="1174007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B4EC6-832D-143E-898F-1136843E0B4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5473CE-7784-11B8-CA93-B9E0E84303D1}"/>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31</a:t>
            </a:fld>
            <a:endParaRPr lang="en-US"/>
          </a:p>
        </p:txBody>
      </p:sp>
      <p:sp>
        <p:nvSpPr>
          <p:cNvPr id="17" name="Footer Placeholder 3">
            <a:extLst>
              <a:ext uri="{FF2B5EF4-FFF2-40B4-BE49-F238E27FC236}">
                <a16:creationId xmlns:a16="http://schemas.microsoft.com/office/drawing/2014/main" id="{5C2BC635-8E66-50AA-9263-1D04391494EB}"/>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A6B566BA-813B-F511-9054-01172634B0DC}"/>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 Pivot Joint</a:t>
            </a:r>
          </a:p>
        </p:txBody>
      </p:sp>
      <p:grpSp>
        <p:nvGrpSpPr>
          <p:cNvPr id="3" name="Group 2">
            <a:extLst>
              <a:ext uri="{FF2B5EF4-FFF2-40B4-BE49-F238E27FC236}">
                <a16:creationId xmlns:a16="http://schemas.microsoft.com/office/drawing/2014/main" id="{06E424C3-C84A-B54E-CC5F-1DF500D8D4AF}"/>
              </a:ext>
            </a:extLst>
          </p:cNvPr>
          <p:cNvGrpSpPr/>
          <p:nvPr/>
        </p:nvGrpSpPr>
        <p:grpSpPr>
          <a:xfrm rot="-2040000">
            <a:off x="4331831" y="2344801"/>
            <a:ext cx="3149994" cy="2168396"/>
            <a:chOff x="4289497" y="2344801"/>
            <a:chExt cx="3149994" cy="2168396"/>
          </a:xfrm>
        </p:grpSpPr>
        <p:sp>
          <p:nvSpPr>
            <p:cNvPr id="21" name="Flowchart: Delay 20">
              <a:extLst>
                <a:ext uri="{FF2B5EF4-FFF2-40B4-BE49-F238E27FC236}">
                  <a16:creationId xmlns:a16="http://schemas.microsoft.com/office/drawing/2014/main" id="{A4ACC4E5-3D96-F65B-E3F2-4E10D44FD645}"/>
                </a:ext>
              </a:extLst>
            </p:cNvPr>
            <p:cNvSpPr/>
            <p:nvPr/>
          </p:nvSpPr>
          <p:spPr>
            <a:xfrm rot="10800000">
              <a:off x="4289497" y="2344801"/>
              <a:ext cx="3149994" cy="2168396"/>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CCD529E-18D7-208F-B3C2-16E8FB315DB5}"/>
                </a:ext>
              </a:extLst>
            </p:cNvPr>
            <p:cNvSpPr/>
            <p:nvPr/>
          </p:nvSpPr>
          <p:spPr>
            <a:xfrm>
              <a:off x="5698067" y="2411942"/>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BB4B53BE-1C2C-96C3-6D08-AD917915EF9C}"/>
                </a:ext>
              </a:extLst>
            </p:cNvPr>
            <p:cNvSpPr/>
            <p:nvPr/>
          </p:nvSpPr>
          <p:spPr>
            <a:xfrm>
              <a:off x="5983816" y="2660649"/>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3F72123D-AC25-1427-BCC9-4CB664D0596E}"/>
                </a:ext>
              </a:extLst>
            </p:cNvPr>
            <p:cNvSpPr/>
            <p:nvPr/>
          </p:nvSpPr>
          <p:spPr>
            <a:xfrm>
              <a:off x="6206065" y="2914648"/>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FA8FFC22-C872-6879-83FD-B6DAFD45110D}"/>
                </a:ext>
              </a:extLst>
            </p:cNvPr>
            <p:cNvSpPr/>
            <p:nvPr/>
          </p:nvSpPr>
          <p:spPr>
            <a:xfrm>
              <a:off x="6269565" y="3306230"/>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E5FBA271-F1E8-B886-FFF2-A3BA9E3AA917}"/>
                </a:ext>
              </a:extLst>
            </p:cNvPr>
            <p:cNvSpPr/>
            <p:nvPr/>
          </p:nvSpPr>
          <p:spPr>
            <a:xfrm>
              <a:off x="6269565" y="3692521"/>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949673D6-AF0A-76BA-7A43-937FC3816287}"/>
                </a:ext>
              </a:extLst>
            </p:cNvPr>
            <p:cNvSpPr/>
            <p:nvPr/>
          </p:nvSpPr>
          <p:spPr>
            <a:xfrm>
              <a:off x="6063190" y="4004728"/>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F4C880DB-3DB1-587B-E539-CD17D9AE4A63}"/>
                </a:ext>
              </a:extLst>
            </p:cNvPr>
            <p:cNvSpPr/>
            <p:nvPr/>
          </p:nvSpPr>
          <p:spPr>
            <a:xfrm>
              <a:off x="5719232" y="4131727"/>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lowchart: Delay 19">
            <a:extLst>
              <a:ext uri="{FF2B5EF4-FFF2-40B4-BE49-F238E27FC236}">
                <a16:creationId xmlns:a16="http://schemas.microsoft.com/office/drawing/2014/main" id="{D2CB6D89-E42A-ADA1-2B3E-8F5635CDD279}"/>
              </a:ext>
            </a:extLst>
          </p:cNvPr>
          <p:cNvSpPr/>
          <p:nvPr/>
        </p:nvSpPr>
        <p:spPr>
          <a:xfrm>
            <a:off x="2948052" y="2344803"/>
            <a:ext cx="3149994" cy="2168396"/>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5F7CCE2-5390-77E5-8BF7-829D2D5DD61D}"/>
              </a:ext>
            </a:extLst>
          </p:cNvPr>
          <p:cNvSpPr/>
          <p:nvPr/>
        </p:nvSpPr>
        <p:spPr>
          <a:xfrm>
            <a:off x="4568388" y="3039058"/>
            <a:ext cx="812541" cy="77755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807E4B4A-4E92-5ACB-AD5A-0EDF9E5A7BB9}"/>
              </a:ext>
            </a:extLst>
          </p:cNvPr>
          <p:cNvSpPr/>
          <p:nvPr/>
        </p:nvSpPr>
        <p:spPr>
          <a:xfrm rot="5400000">
            <a:off x="5451878" y="3154362"/>
            <a:ext cx="557996" cy="55456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a:extLst>
              <a:ext uri="{FF2B5EF4-FFF2-40B4-BE49-F238E27FC236}">
                <a16:creationId xmlns:a16="http://schemas.microsoft.com/office/drawing/2014/main" id="{6AD546BE-E2BF-55B9-9581-BA41B95C4FD7}"/>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Tree>
    <p:extLst>
      <p:ext uri="{BB962C8B-B14F-4D97-AF65-F5344CB8AC3E}">
        <p14:creationId xmlns:p14="http://schemas.microsoft.com/office/powerpoint/2010/main" val="3390560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55E8B-D6DD-8BAE-C1A1-A459CF384BE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55E19B9-E5C8-1728-1CE0-8BA071AF25CA}"/>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32</a:t>
            </a:fld>
            <a:endParaRPr lang="en-US"/>
          </a:p>
        </p:txBody>
      </p:sp>
      <p:sp>
        <p:nvSpPr>
          <p:cNvPr id="17" name="Footer Placeholder 3">
            <a:extLst>
              <a:ext uri="{FF2B5EF4-FFF2-40B4-BE49-F238E27FC236}">
                <a16:creationId xmlns:a16="http://schemas.microsoft.com/office/drawing/2014/main" id="{7BE66658-1A38-3552-D9C9-682B3CB7A4EC}"/>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B5192242-AAE6-E710-1E4C-CF4D267851A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Iterations:</a:t>
            </a:r>
            <a:br>
              <a:rPr lang="en-US"/>
            </a:br>
            <a:r>
              <a:rPr lang="en-US" sz="2800"/>
              <a:t>Fan Mounts: Pivot Joint</a:t>
            </a:r>
          </a:p>
        </p:txBody>
      </p:sp>
      <p:grpSp>
        <p:nvGrpSpPr>
          <p:cNvPr id="3" name="Group 2">
            <a:extLst>
              <a:ext uri="{FF2B5EF4-FFF2-40B4-BE49-F238E27FC236}">
                <a16:creationId xmlns:a16="http://schemas.microsoft.com/office/drawing/2014/main" id="{DEFFF99C-78AB-98FD-6B6D-16ED93F2027D}"/>
              </a:ext>
            </a:extLst>
          </p:cNvPr>
          <p:cNvGrpSpPr/>
          <p:nvPr/>
        </p:nvGrpSpPr>
        <p:grpSpPr>
          <a:xfrm rot="2340000">
            <a:off x="4331831" y="2344801"/>
            <a:ext cx="3149994" cy="2168396"/>
            <a:chOff x="4289497" y="2344801"/>
            <a:chExt cx="3149994" cy="2168396"/>
          </a:xfrm>
        </p:grpSpPr>
        <p:sp>
          <p:nvSpPr>
            <p:cNvPr id="21" name="Flowchart: Delay 20">
              <a:extLst>
                <a:ext uri="{FF2B5EF4-FFF2-40B4-BE49-F238E27FC236}">
                  <a16:creationId xmlns:a16="http://schemas.microsoft.com/office/drawing/2014/main" id="{B795DB3A-0F76-1EDE-AE6D-CA66319608FE}"/>
                </a:ext>
              </a:extLst>
            </p:cNvPr>
            <p:cNvSpPr/>
            <p:nvPr/>
          </p:nvSpPr>
          <p:spPr>
            <a:xfrm rot="10800000">
              <a:off x="4289497" y="2344801"/>
              <a:ext cx="3149994" cy="2168396"/>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009EB4B-8337-12E1-F973-9A7862B5059E}"/>
                </a:ext>
              </a:extLst>
            </p:cNvPr>
            <p:cNvSpPr/>
            <p:nvPr/>
          </p:nvSpPr>
          <p:spPr>
            <a:xfrm>
              <a:off x="5698067" y="2411942"/>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A9DC23C7-27C8-CB6E-3021-EE6952B5A4E9}"/>
                </a:ext>
              </a:extLst>
            </p:cNvPr>
            <p:cNvSpPr/>
            <p:nvPr/>
          </p:nvSpPr>
          <p:spPr>
            <a:xfrm>
              <a:off x="5983816" y="2660649"/>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09BC5DF-C3B0-10AA-5759-58E0644DF796}"/>
                </a:ext>
              </a:extLst>
            </p:cNvPr>
            <p:cNvSpPr/>
            <p:nvPr/>
          </p:nvSpPr>
          <p:spPr>
            <a:xfrm>
              <a:off x="6206065" y="2914648"/>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630D8913-3EE9-034A-4F6B-E928F19E3EF6}"/>
                </a:ext>
              </a:extLst>
            </p:cNvPr>
            <p:cNvSpPr/>
            <p:nvPr/>
          </p:nvSpPr>
          <p:spPr>
            <a:xfrm>
              <a:off x="6269565" y="3306230"/>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FAEF3816-D33B-4FC2-4E0C-62125E53A969}"/>
                </a:ext>
              </a:extLst>
            </p:cNvPr>
            <p:cNvSpPr/>
            <p:nvPr/>
          </p:nvSpPr>
          <p:spPr>
            <a:xfrm>
              <a:off x="6269565" y="3692521"/>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6625EA63-CAC7-708A-5C6A-4654EA0BC0DF}"/>
                </a:ext>
              </a:extLst>
            </p:cNvPr>
            <p:cNvSpPr/>
            <p:nvPr/>
          </p:nvSpPr>
          <p:spPr>
            <a:xfrm>
              <a:off x="6063190" y="4004728"/>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38F3DBF5-F41D-B4BA-2D08-A22F15344CE9}"/>
                </a:ext>
              </a:extLst>
            </p:cNvPr>
            <p:cNvSpPr/>
            <p:nvPr/>
          </p:nvSpPr>
          <p:spPr>
            <a:xfrm>
              <a:off x="5719232" y="4131727"/>
              <a:ext cx="287867" cy="250826"/>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lowchart: Delay 19">
            <a:extLst>
              <a:ext uri="{FF2B5EF4-FFF2-40B4-BE49-F238E27FC236}">
                <a16:creationId xmlns:a16="http://schemas.microsoft.com/office/drawing/2014/main" id="{FD98B065-D709-E75A-24D5-67F34AA55B27}"/>
              </a:ext>
            </a:extLst>
          </p:cNvPr>
          <p:cNvSpPr/>
          <p:nvPr/>
        </p:nvSpPr>
        <p:spPr>
          <a:xfrm>
            <a:off x="2948052" y="2344803"/>
            <a:ext cx="3149994" cy="2168396"/>
          </a:xfrm>
          <a:prstGeom prst="flowChartDelay">
            <a:avLst/>
          </a:prstGeom>
          <a:solidFill>
            <a:schemeClr val="bg1">
              <a:lumMod val="7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35FC4194-6C42-3052-3DB5-94C20E033F03}"/>
              </a:ext>
            </a:extLst>
          </p:cNvPr>
          <p:cNvSpPr/>
          <p:nvPr/>
        </p:nvSpPr>
        <p:spPr>
          <a:xfrm>
            <a:off x="4568388" y="3039058"/>
            <a:ext cx="812541" cy="777550"/>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023757F-E148-3B35-4E0F-06391AB28564}"/>
              </a:ext>
            </a:extLst>
          </p:cNvPr>
          <p:cNvSpPr/>
          <p:nvPr/>
        </p:nvSpPr>
        <p:spPr>
          <a:xfrm rot="5400000">
            <a:off x="5451878" y="3154362"/>
            <a:ext cx="557996" cy="554568"/>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5">
            <a:extLst>
              <a:ext uri="{FF2B5EF4-FFF2-40B4-BE49-F238E27FC236}">
                <a16:creationId xmlns:a16="http://schemas.microsoft.com/office/drawing/2014/main" id="{2FAD094C-7A6E-404C-810F-AB45E4A37BEF}"/>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p>
        </p:txBody>
      </p:sp>
    </p:spTree>
    <p:extLst>
      <p:ext uri="{BB962C8B-B14F-4D97-AF65-F5344CB8AC3E}">
        <p14:creationId xmlns:p14="http://schemas.microsoft.com/office/powerpoint/2010/main" val="3383678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6C76EA-E8B7-9434-5612-4872FC98CA92}"/>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22" name="Title 1">
            <a:extLst>
              <a:ext uri="{FF2B5EF4-FFF2-40B4-BE49-F238E27FC236}">
                <a16:creationId xmlns:a16="http://schemas.microsoft.com/office/drawing/2014/main" id="{9289935F-B911-167D-34BD-5203404EEE3C}"/>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Vacuum Testing</a:t>
            </a:r>
          </a:p>
        </p:txBody>
      </p:sp>
      <p:sp>
        <p:nvSpPr>
          <p:cNvPr id="13" name="Footer Placeholder 3">
            <a:extLst>
              <a:ext uri="{FF2B5EF4-FFF2-40B4-BE49-F238E27FC236}">
                <a16:creationId xmlns:a16="http://schemas.microsoft.com/office/drawing/2014/main" id="{2A0CE2C2-F5D6-400A-94C3-029D52618361}"/>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cxnSp>
        <p:nvCxnSpPr>
          <p:cNvPr id="14" name="Straight Connector 13">
            <a:extLst>
              <a:ext uri="{FF2B5EF4-FFF2-40B4-BE49-F238E27FC236}">
                <a16:creationId xmlns:a16="http://schemas.microsoft.com/office/drawing/2014/main" id="{FD9A630D-7856-1F1A-2BDA-926135875A75}"/>
              </a:ext>
            </a:extLst>
          </p:cNvPr>
          <p:cNvCxnSpPr/>
          <p:nvPr/>
        </p:nvCxnSpPr>
        <p:spPr>
          <a:xfrm>
            <a:off x="9201151" y="769863"/>
            <a:ext cx="0" cy="53182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75E5F69-6423-148B-C86C-F9207647BE50}"/>
              </a:ext>
            </a:extLst>
          </p:cNvPr>
          <p:cNvCxnSpPr/>
          <p:nvPr/>
        </p:nvCxnSpPr>
        <p:spPr>
          <a:xfrm>
            <a:off x="9215437" y="1045378"/>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FD08F2-5640-8D4C-051B-61C70AC14D94}"/>
              </a:ext>
            </a:extLst>
          </p:cNvPr>
          <p:cNvCxnSpPr/>
          <p:nvPr/>
        </p:nvCxnSpPr>
        <p:spPr>
          <a:xfrm>
            <a:off x="9210669" y="152639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3EB326-F6EA-2876-0891-F0F2C376671D}"/>
              </a:ext>
            </a:extLst>
          </p:cNvPr>
          <p:cNvCxnSpPr/>
          <p:nvPr/>
        </p:nvCxnSpPr>
        <p:spPr>
          <a:xfrm>
            <a:off x="9196383" y="1512104"/>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71FA8D0-D3B7-D7FB-A055-E5DA0E6F1954}"/>
              </a:ext>
            </a:extLst>
          </p:cNvPr>
          <p:cNvCxnSpPr/>
          <p:nvPr/>
        </p:nvCxnSpPr>
        <p:spPr>
          <a:xfrm>
            <a:off x="9191615" y="1993123"/>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FB68BE-4730-65EE-BC01-5C33C53E7146}"/>
              </a:ext>
            </a:extLst>
          </p:cNvPr>
          <p:cNvCxnSpPr/>
          <p:nvPr/>
        </p:nvCxnSpPr>
        <p:spPr>
          <a:xfrm>
            <a:off x="9210669" y="1997879"/>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53CA43-1712-6E01-C1FE-1F39148FE540}"/>
              </a:ext>
            </a:extLst>
          </p:cNvPr>
          <p:cNvCxnSpPr/>
          <p:nvPr/>
        </p:nvCxnSpPr>
        <p:spPr>
          <a:xfrm>
            <a:off x="9191615" y="2464605"/>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1C3664-2147-B7B0-2A56-A9B40EACAF21}"/>
              </a:ext>
            </a:extLst>
          </p:cNvPr>
          <p:cNvCxnSpPr/>
          <p:nvPr/>
        </p:nvCxnSpPr>
        <p:spPr>
          <a:xfrm>
            <a:off x="9201135" y="2945624"/>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24BF82-5D6F-6C6E-32A4-AB70BA9B7F06}"/>
              </a:ext>
            </a:extLst>
          </p:cNvPr>
          <p:cNvCxnSpPr/>
          <p:nvPr/>
        </p:nvCxnSpPr>
        <p:spPr>
          <a:xfrm>
            <a:off x="9191619" y="3421876"/>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5D4E267-4148-7F65-628C-438EE31CECAD}"/>
              </a:ext>
            </a:extLst>
          </p:cNvPr>
          <p:cNvCxnSpPr/>
          <p:nvPr/>
        </p:nvCxnSpPr>
        <p:spPr>
          <a:xfrm>
            <a:off x="9205905" y="3907651"/>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6EEA226-DDF5-D0B2-BFBC-BBD18BD2F440}"/>
              </a:ext>
            </a:extLst>
          </p:cNvPr>
          <p:cNvCxnSpPr/>
          <p:nvPr/>
        </p:nvCxnSpPr>
        <p:spPr>
          <a:xfrm>
            <a:off x="9201139" y="437437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5A7EC2A-51D0-A418-03B6-A7DECB1B63F1}"/>
              </a:ext>
            </a:extLst>
          </p:cNvPr>
          <p:cNvCxnSpPr/>
          <p:nvPr/>
        </p:nvCxnSpPr>
        <p:spPr>
          <a:xfrm>
            <a:off x="9196371" y="4855396"/>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6D9770-2D93-C073-D27B-B276F829667B}"/>
              </a:ext>
            </a:extLst>
          </p:cNvPr>
          <p:cNvCxnSpPr/>
          <p:nvPr/>
        </p:nvCxnSpPr>
        <p:spPr>
          <a:xfrm>
            <a:off x="9201141" y="4860152"/>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D2595FE-69B8-96A7-F17F-3B25C1F8AE77}"/>
              </a:ext>
            </a:extLst>
          </p:cNvPr>
          <p:cNvCxnSpPr/>
          <p:nvPr/>
        </p:nvCxnSpPr>
        <p:spPr>
          <a:xfrm>
            <a:off x="9196375" y="5326878"/>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34F788B-5E2D-E699-72E6-89B297F0A6C0}"/>
              </a:ext>
            </a:extLst>
          </p:cNvPr>
          <p:cNvCxnSpPr/>
          <p:nvPr/>
        </p:nvCxnSpPr>
        <p:spPr>
          <a:xfrm>
            <a:off x="9191607" y="580789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27">
            <a:extLst>
              <a:ext uri="{FF2B5EF4-FFF2-40B4-BE49-F238E27FC236}">
                <a16:creationId xmlns:a16="http://schemas.microsoft.com/office/drawing/2014/main" id="{B8CBBBDC-F22E-59B7-B608-B682A64DE1FE}"/>
              </a:ext>
            </a:extLst>
          </p:cNvPr>
          <p:cNvSpPr txBox="1"/>
          <p:nvPr/>
        </p:nvSpPr>
        <p:spPr>
          <a:xfrm>
            <a:off x="1020333" y="3421876"/>
            <a:ext cx="177141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rPr>
              <a:t>Glovebox</a:t>
            </a:r>
          </a:p>
        </p:txBody>
      </p:sp>
      <p:sp>
        <p:nvSpPr>
          <p:cNvPr id="51" name="Text Placeholder 5">
            <a:extLst>
              <a:ext uri="{FF2B5EF4-FFF2-40B4-BE49-F238E27FC236}">
                <a16:creationId xmlns:a16="http://schemas.microsoft.com/office/drawing/2014/main" id="{104B81FB-9022-8F9C-8AC3-881A4039B5B9}"/>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a:t>
            </a:r>
            <a:r>
              <a:rPr lang="en-US" sz="1600" err="1">
                <a:solidFill>
                  <a:schemeClr val="bg1"/>
                </a:solidFill>
              </a:rPr>
              <a:t>Brahmbhatt</a:t>
            </a:r>
            <a:endParaRPr lang="en-US" sz="1600">
              <a:solidFill>
                <a:schemeClr val="bg1"/>
              </a:solidFill>
            </a:endParaRPr>
          </a:p>
        </p:txBody>
      </p:sp>
      <p:grpSp>
        <p:nvGrpSpPr>
          <p:cNvPr id="9" name="Group 8">
            <a:extLst>
              <a:ext uri="{FF2B5EF4-FFF2-40B4-BE49-F238E27FC236}">
                <a16:creationId xmlns:a16="http://schemas.microsoft.com/office/drawing/2014/main" id="{1C03F2E9-3337-907F-F231-D165E1E2016E}"/>
              </a:ext>
            </a:extLst>
          </p:cNvPr>
          <p:cNvGrpSpPr/>
          <p:nvPr/>
        </p:nvGrpSpPr>
        <p:grpSpPr>
          <a:xfrm>
            <a:off x="4977867" y="3891859"/>
            <a:ext cx="841831" cy="878116"/>
            <a:chOff x="3727752" y="3806373"/>
            <a:chExt cx="841831" cy="878116"/>
          </a:xfrm>
        </p:grpSpPr>
        <p:sp>
          <p:nvSpPr>
            <p:cNvPr id="5" name="Rectangle: Rounded Corners 4">
              <a:extLst>
                <a:ext uri="{FF2B5EF4-FFF2-40B4-BE49-F238E27FC236}">
                  <a16:creationId xmlns:a16="http://schemas.microsoft.com/office/drawing/2014/main" id="{E5420C61-4DA5-79AD-B770-C6723DEDE506}"/>
                </a:ext>
              </a:extLst>
            </p:cNvPr>
            <p:cNvSpPr/>
            <p:nvPr/>
          </p:nvSpPr>
          <p:spPr>
            <a:xfrm rot="5400000">
              <a:off x="3503990" y="4030135"/>
              <a:ext cx="878116" cy="430591"/>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F6DD4AA-F078-EFBA-C863-5867F6FEA677}"/>
                </a:ext>
              </a:extLst>
            </p:cNvPr>
            <p:cNvSpPr/>
            <p:nvPr/>
          </p:nvSpPr>
          <p:spPr>
            <a:xfrm rot="5400000">
              <a:off x="3963609" y="4114800"/>
              <a:ext cx="648307" cy="24916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6A2FB2B-5C98-F4BA-E6C2-ED4AE01B05CF}"/>
                </a:ext>
              </a:extLst>
            </p:cNvPr>
            <p:cNvSpPr/>
            <p:nvPr/>
          </p:nvSpPr>
          <p:spPr>
            <a:xfrm rot="5400000">
              <a:off x="4187370" y="4181322"/>
              <a:ext cx="612021" cy="15240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D3A5CAA-D7F2-5BFC-B277-6344320B708F}"/>
              </a:ext>
            </a:extLst>
          </p:cNvPr>
          <p:cNvGrpSpPr/>
          <p:nvPr/>
        </p:nvGrpSpPr>
        <p:grpSpPr>
          <a:xfrm rot="10800000">
            <a:off x="8360227" y="3891039"/>
            <a:ext cx="841831" cy="878116"/>
            <a:chOff x="3727752" y="3806373"/>
            <a:chExt cx="841831" cy="878116"/>
          </a:xfrm>
        </p:grpSpPr>
        <p:sp>
          <p:nvSpPr>
            <p:cNvPr id="11" name="Rectangle: Rounded Corners 10">
              <a:extLst>
                <a:ext uri="{FF2B5EF4-FFF2-40B4-BE49-F238E27FC236}">
                  <a16:creationId xmlns:a16="http://schemas.microsoft.com/office/drawing/2014/main" id="{98B48BC2-EB9B-DD3B-CAAC-F4A582DD02B4}"/>
                </a:ext>
              </a:extLst>
            </p:cNvPr>
            <p:cNvSpPr/>
            <p:nvPr/>
          </p:nvSpPr>
          <p:spPr>
            <a:xfrm rot="5400000">
              <a:off x="3503990" y="4030135"/>
              <a:ext cx="878116" cy="430591"/>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052AA48-5269-1CD1-691E-FD87291DD031}"/>
                </a:ext>
              </a:extLst>
            </p:cNvPr>
            <p:cNvSpPr/>
            <p:nvPr/>
          </p:nvSpPr>
          <p:spPr>
            <a:xfrm rot="5400000">
              <a:off x="3963609" y="4114800"/>
              <a:ext cx="648307" cy="24916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0EB4E743-AB44-DA40-AA53-953E85B8585B}"/>
                </a:ext>
              </a:extLst>
            </p:cNvPr>
            <p:cNvSpPr/>
            <p:nvPr/>
          </p:nvSpPr>
          <p:spPr>
            <a:xfrm rot="5400000">
              <a:off x="4187370" y="4181322"/>
              <a:ext cx="612021" cy="15240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lowchart: Punched Tape 22">
            <a:extLst>
              <a:ext uri="{FF2B5EF4-FFF2-40B4-BE49-F238E27FC236}">
                <a16:creationId xmlns:a16="http://schemas.microsoft.com/office/drawing/2014/main" id="{A090D07B-9681-3852-B00C-1A689347CC10}"/>
              </a:ext>
            </a:extLst>
          </p:cNvPr>
          <p:cNvSpPr/>
          <p:nvPr/>
        </p:nvSpPr>
        <p:spPr>
          <a:xfrm>
            <a:off x="5835180" y="4029120"/>
            <a:ext cx="2517942" cy="561128"/>
          </a:xfrm>
          <a:prstGeom prst="flowChartPunchedTap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C7F30040-439C-DA32-F90E-4B583FCC23E1}"/>
              </a:ext>
            </a:extLst>
          </p:cNvPr>
          <p:cNvSpPr/>
          <p:nvPr/>
        </p:nvSpPr>
        <p:spPr>
          <a:xfrm>
            <a:off x="490707" y="2244824"/>
            <a:ext cx="4442504" cy="3830364"/>
          </a:xfrm>
          <a:prstGeom prst="cube">
            <a:avLst/>
          </a:prstGeom>
          <a:solidFill>
            <a:schemeClr val="accent6">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973A2650-1EB5-B161-B925-799960D63160}"/>
              </a:ext>
            </a:extLst>
          </p:cNvPr>
          <p:cNvCxnSpPr/>
          <p:nvPr/>
        </p:nvCxnSpPr>
        <p:spPr>
          <a:xfrm flipH="1">
            <a:off x="7867480" y="2893693"/>
            <a:ext cx="305989" cy="106589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58F98CE-00C0-F0C7-5C1E-AD2F9C921674}"/>
              </a:ext>
            </a:extLst>
          </p:cNvPr>
          <p:cNvSpPr txBox="1"/>
          <p:nvPr/>
        </p:nvSpPr>
        <p:spPr>
          <a:xfrm>
            <a:off x="7423253" y="2266758"/>
            <a:ext cx="13553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a:ea typeface="Calibri"/>
                <a:cs typeface="Calibri"/>
              </a:rPr>
              <a:t>Hose</a:t>
            </a:r>
          </a:p>
        </p:txBody>
      </p:sp>
      <p:sp>
        <p:nvSpPr>
          <p:cNvPr id="54" name="TextBox 53">
            <a:extLst>
              <a:ext uri="{FF2B5EF4-FFF2-40B4-BE49-F238E27FC236}">
                <a16:creationId xmlns:a16="http://schemas.microsoft.com/office/drawing/2014/main" id="{8B48E9FF-D32A-D27B-1122-FCDE69C553D9}"/>
              </a:ext>
            </a:extLst>
          </p:cNvPr>
          <p:cNvSpPr txBox="1"/>
          <p:nvPr/>
        </p:nvSpPr>
        <p:spPr>
          <a:xfrm>
            <a:off x="4983028" y="1173216"/>
            <a:ext cx="199175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Calibri"/>
                <a:cs typeface="Calibri"/>
              </a:rPr>
              <a:t>Vacuum Valve</a:t>
            </a:r>
          </a:p>
        </p:txBody>
      </p:sp>
      <p:cxnSp>
        <p:nvCxnSpPr>
          <p:cNvPr id="55" name="Straight Arrow Connector 54">
            <a:extLst>
              <a:ext uri="{FF2B5EF4-FFF2-40B4-BE49-F238E27FC236}">
                <a16:creationId xmlns:a16="http://schemas.microsoft.com/office/drawing/2014/main" id="{7E0033F2-F99E-43DF-304A-63F2CD8067B4}"/>
              </a:ext>
            </a:extLst>
          </p:cNvPr>
          <p:cNvCxnSpPr>
            <a:cxnSpLocks/>
          </p:cNvCxnSpPr>
          <p:nvPr/>
        </p:nvCxnSpPr>
        <p:spPr>
          <a:xfrm flipH="1">
            <a:off x="5087421" y="2268635"/>
            <a:ext cx="657981" cy="13498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0621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6B5C7-52CA-DC45-F52E-56FD478B650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17332D-EB40-E358-1019-5E29D72B17E0}"/>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22" name="Title 1">
            <a:extLst>
              <a:ext uri="{FF2B5EF4-FFF2-40B4-BE49-F238E27FC236}">
                <a16:creationId xmlns:a16="http://schemas.microsoft.com/office/drawing/2014/main" id="{58C5BF23-5967-4EB1-2EE2-3A749BFBAD3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Vacuum Testing</a:t>
            </a:r>
          </a:p>
        </p:txBody>
      </p:sp>
      <p:sp>
        <p:nvSpPr>
          <p:cNvPr id="13" name="Footer Placeholder 3">
            <a:extLst>
              <a:ext uri="{FF2B5EF4-FFF2-40B4-BE49-F238E27FC236}">
                <a16:creationId xmlns:a16="http://schemas.microsoft.com/office/drawing/2014/main" id="{E3D7AA3C-E7E0-003C-44FF-8BC3196B6F88}"/>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cxnSp>
        <p:nvCxnSpPr>
          <p:cNvPr id="14" name="Straight Connector 13">
            <a:extLst>
              <a:ext uri="{FF2B5EF4-FFF2-40B4-BE49-F238E27FC236}">
                <a16:creationId xmlns:a16="http://schemas.microsoft.com/office/drawing/2014/main" id="{3F643BFF-ED68-2AD8-BEF8-9D7AFEC24A7F}"/>
              </a:ext>
            </a:extLst>
          </p:cNvPr>
          <p:cNvCxnSpPr/>
          <p:nvPr/>
        </p:nvCxnSpPr>
        <p:spPr>
          <a:xfrm>
            <a:off x="9201151" y="769863"/>
            <a:ext cx="0" cy="53182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3095E1-D0A1-405F-DA3E-FE10CD18723D}"/>
              </a:ext>
            </a:extLst>
          </p:cNvPr>
          <p:cNvCxnSpPr/>
          <p:nvPr/>
        </p:nvCxnSpPr>
        <p:spPr>
          <a:xfrm>
            <a:off x="9215437" y="1045378"/>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BAD5D6-CA35-11AE-FE3B-7F0A27ED8CDA}"/>
              </a:ext>
            </a:extLst>
          </p:cNvPr>
          <p:cNvCxnSpPr/>
          <p:nvPr/>
        </p:nvCxnSpPr>
        <p:spPr>
          <a:xfrm>
            <a:off x="9210669" y="152639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6C6AC4D-CCAA-D0A6-0B38-4028C570CD7F}"/>
              </a:ext>
            </a:extLst>
          </p:cNvPr>
          <p:cNvCxnSpPr/>
          <p:nvPr/>
        </p:nvCxnSpPr>
        <p:spPr>
          <a:xfrm>
            <a:off x="9196383" y="1512104"/>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A20CC2C-33F7-580D-5099-7D6F8741D97D}"/>
              </a:ext>
            </a:extLst>
          </p:cNvPr>
          <p:cNvCxnSpPr/>
          <p:nvPr/>
        </p:nvCxnSpPr>
        <p:spPr>
          <a:xfrm>
            <a:off x="9191615" y="1993123"/>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0B2E80-1254-5A27-CEDC-7DE561771046}"/>
              </a:ext>
            </a:extLst>
          </p:cNvPr>
          <p:cNvCxnSpPr/>
          <p:nvPr/>
        </p:nvCxnSpPr>
        <p:spPr>
          <a:xfrm>
            <a:off x="9210669" y="1997879"/>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13B91D5-8EE0-557E-C4B8-D9D681573323}"/>
              </a:ext>
            </a:extLst>
          </p:cNvPr>
          <p:cNvCxnSpPr/>
          <p:nvPr/>
        </p:nvCxnSpPr>
        <p:spPr>
          <a:xfrm>
            <a:off x="9191615" y="2464605"/>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91F5DFF-77AF-6C84-B1F8-E0719D46ADCC}"/>
              </a:ext>
            </a:extLst>
          </p:cNvPr>
          <p:cNvCxnSpPr/>
          <p:nvPr/>
        </p:nvCxnSpPr>
        <p:spPr>
          <a:xfrm>
            <a:off x="9201135" y="2945624"/>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688C35B-C286-59D0-82E2-0C6A1D68AC04}"/>
              </a:ext>
            </a:extLst>
          </p:cNvPr>
          <p:cNvCxnSpPr/>
          <p:nvPr/>
        </p:nvCxnSpPr>
        <p:spPr>
          <a:xfrm>
            <a:off x="9191619" y="3421876"/>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C9B3E3E-718C-B765-B249-DF8E27855BE7}"/>
              </a:ext>
            </a:extLst>
          </p:cNvPr>
          <p:cNvCxnSpPr/>
          <p:nvPr/>
        </p:nvCxnSpPr>
        <p:spPr>
          <a:xfrm>
            <a:off x="9205905" y="3907651"/>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4F6FDA-FB8E-73ED-9934-20F9A88F2288}"/>
              </a:ext>
            </a:extLst>
          </p:cNvPr>
          <p:cNvCxnSpPr/>
          <p:nvPr/>
        </p:nvCxnSpPr>
        <p:spPr>
          <a:xfrm>
            <a:off x="9201139" y="437437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EB0AA25-F053-96BC-6F3B-0D2F71EE890E}"/>
              </a:ext>
            </a:extLst>
          </p:cNvPr>
          <p:cNvCxnSpPr/>
          <p:nvPr/>
        </p:nvCxnSpPr>
        <p:spPr>
          <a:xfrm>
            <a:off x="9196371" y="4855396"/>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327673E-D502-7953-2A45-82D162A320DD}"/>
              </a:ext>
            </a:extLst>
          </p:cNvPr>
          <p:cNvCxnSpPr/>
          <p:nvPr/>
        </p:nvCxnSpPr>
        <p:spPr>
          <a:xfrm>
            <a:off x="9201141" y="4860152"/>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AC2F6BF-65C6-0B22-9F2F-7191A43883E4}"/>
              </a:ext>
            </a:extLst>
          </p:cNvPr>
          <p:cNvCxnSpPr/>
          <p:nvPr/>
        </p:nvCxnSpPr>
        <p:spPr>
          <a:xfrm>
            <a:off x="9196375" y="5326878"/>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F39AF58-0838-5EFB-59FF-D28DAD713D17}"/>
              </a:ext>
            </a:extLst>
          </p:cNvPr>
          <p:cNvCxnSpPr/>
          <p:nvPr/>
        </p:nvCxnSpPr>
        <p:spPr>
          <a:xfrm>
            <a:off x="9191607" y="580789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27">
            <a:extLst>
              <a:ext uri="{FF2B5EF4-FFF2-40B4-BE49-F238E27FC236}">
                <a16:creationId xmlns:a16="http://schemas.microsoft.com/office/drawing/2014/main" id="{1FAEBA79-D5B4-4F2B-884C-8029022C5EB8}"/>
              </a:ext>
            </a:extLst>
          </p:cNvPr>
          <p:cNvSpPr txBox="1"/>
          <p:nvPr/>
        </p:nvSpPr>
        <p:spPr>
          <a:xfrm>
            <a:off x="1020333" y="3421876"/>
            <a:ext cx="177141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rPr>
              <a:t>Glovebox</a:t>
            </a:r>
          </a:p>
        </p:txBody>
      </p:sp>
      <p:sp>
        <p:nvSpPr>
          <p:cNvPr id="51" name="Text Placeholder 5">
            <a:extLst>
              <a:ext uri="{FF2B5EF4-FFF2-40B4-BE49-F238E27FC236}">
                <a16:creationId xmlns:a16="http://schemas.microsoft.com/office/drawing/2014/main" id="{DCD76704-CB67-5C11-BC53-C20C2CC0C197}"/>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a:t>
            </a:r>
            <a:r>
              <a:rPr lang="en-US" sz="1600" err="1">
                <a:solidFill>
                  <a:schemeClr val="bg1"/>
                </a:solidFill>
              </a:rPr>
              <a:t>Brahmbhatt</a:t>
            </a:r>
            <a:endParaRPr lang="en-US" sz="1600">
              <a:solidFill>
                <a:schemeClr val="bg1"/>
              </a:solidFill>
            </a:endParaRPr>
          </a:p>
        </p:txBody>
      </p:sp>
      <p:grpSp>
        <p:nvGrpSpPr>
          <p:cNvPr id="9" name="Group 8">
            <a:extLst>
              <a:ext uri="{FF2B5EF4-FFF2-40B4-BE49-F238E27FC236}">
                <a16:creationId xmlns:a16="http://schemas.microsoft.com/office/drawing/2014/main" id="{187F03AA-220F-5F5C-F642-AE1BC335BD0D}"/>
              </a:ext>
            </a:extLst>
          </p:cNvPr>
          <p:cNvGrpSpPr/>
          <p:nvPr/>
        </p:nvGrpSpPr>
        <p:grpSpPr>
          <a:xfrm>
            <a:off x="4977867" y="3891859"/>
            <a:ext cx="841831" cy="878116"/>
            <a:chOff x="3727752" y="3806373"/>
            <a:chExt cx="841831" cy="878116"/>
          </a:xfrm>
        </p:grpSpPr>
        <p:sp>
          <p:nvSpPr>
            <p:cNvPr id="5" name="Rectangle: Rounded Corners 4">
              <a:extLst>
                <a:ext uri="{FF2B5EF4-FFF2-40B4-BE49-F238E27FC236}">
                  <a16:creationId xmlns:a16="http://schemas.microsoft.com/office/drawing/2014/main" id="{01856892-18C4-3D2A-3CD3-E740A1D81AD4}"/>
                </a:ext>
              </a:extLst>
            </p:cNvPr>
            <p:cNvSpPr/>
            <p:nvPr/>
          </p:nvSpPr>
          <p:spPr>
            <a:xfrm rot="5400000">
              <a:off x="3503990" y="4030135"/>
              <a:ext cx="878116" cy="430591"/>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286DC41-DB52-3683-0DC8-2A2FEEE3865F}"/>
                </a:ext>
              </a:extLst>
            </p:cNvPr>
            <p:cNvSpPr/>
            <p:nvPr/>
          </p:nvSpPr>
          <p:spPr>
            <a:xfrm rot="5400000">
              <a:off x="3963609" y="4114800"/>
              <a:ext cx="648307" cy="24916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B76F37A-5256-7E4D-98E3-8707346798EB}"/>
                </a:ext>
              </a:extLst>
            </p:cNvPr>
            <p:cNvSpPr/>
            <p:nvPr/>
          </p:nvSpPr>
          <p:spPr>
            <a:xfrm rot="5400000">
              <a:off x="4187370" y="4181322"/>
              <a:ext cx="612021" cy="15240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3A5E32F-7998-D485-0D65-AA1A60351DE2}"/>
              </a:ext>
            </a:extLst>
          </p:cNvPr>
          <p:cNvGrpSpPr/>
          <p:nvPr/>
        </p:nvGrpSpPr>
        <p:grpSpPr>
          <a:xfrm rot="10800000">
            <a:off x="8360227" y="3891039"/>
            <a:ext cx="841831" cy="878116"/>
            <a:chOff x="3727752" y="3806373"/>
            <a:chExt cx="841831" cy="878116"/>
          </a:xfrm>
        </p:grpSpPr>
        <p:sp>
          <p:nvSpPr>
            <p:cNvPr id="11" name="Rectangle: Rounded Corners 10">
              <a:extLst>
                <a:ext uri="{FF2B5EF4-FFF2-40B4-BE49-F238E27FC236}">
                  <a16:creationId xmlns:a16="http://schemas.microsoft.com/office/drawing/2014/main" id="{BA3785CF-01A2-1FFC-8AB2-ECDDB0AD2A26}"/>
                </a:ext>
              </a:extLst>
            </p:cNvPr>
            <p:cNvSpPr/>
            <p:nvPr/>
          </p:nvSpPr>
          <p:spPr>
            <a:xfrm rot="5400000">
              <a:off x="3503990" y="4030135"/>
              <a:ext cx="878116" cy="430591"/>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4CBB6A-3833-AC24-FB92-3C0E20C1C293}"/>
                </a:ext>
              </a:extLst>
            </p:cNvPr>
            <p:cNvSpPr/>
            <p:nvPr/>
          </p:nvSpPr>
          <p:spPr>
            <a:xfrm rot="5400000">
              <a:off x="3963609" y="4114800"/>
              <a:ext cx="648307" cy="24916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48AF1B85-DAF6-CC9E-768F-29AF30E62673}"/>
                </a:ext>
              </a:extLst>
            </p:cNvPr>
            <p:cNvSpPr/>
            <p:nvPr/>
          </p:nvSpPr>
          <p:spPr>
            <a:xfrm rot="5400000">
              <a:off x="4187370" y="4181322"/>
              <a:ext cx="612021" cy="15240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lowchart: Punched Tape 22">
            <a:extLst>
              <a:ext uri="{FF2B5EF4-FFF2-40B4-BE49-F238E27FC236}">
                <a16:creationId xmlns:a16="http://schemas.microsoft.com/office/drawing/2014/main" id="{B981AFB1-F3CA-E40B-ED24-9946419F81B5}"/>
              </a:ext>
            </a:extLst>
          </p:cNvPr>
          <p:cNvSpPr/>
          <p:nvPr/>
        </p:nvSpPr>
        <p:spPr>
          <a:xfrm>
            <a:off x="5835180" y="4029120"/>
            <a:ext cx="2517942" cy="561128"/>
          </a:xfrm>
          <a:prstGeom prst="flowChartPunchedTap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CFD651D1-B5BF-BF76-2CE8-B72ABB9A5A65}"/>
              </a:ext>
            </a:extLst>
          </p:cNvPr>
          <p:cNvSpPr/>
          <p:nvPr/>
        </p:nvSpPr>
        <p:spPr>
          <a:xfrm>
            <a:off x="490707" y="2244824"/>
            <a:ext cx="4442504" cy="3830364"/>
          </a:xfrm>
          <a:prstGeom prst="cube">
            <a:avLst/>
          </a:prstGeom>
          <a:solidFill>
            <a:schemeClr val="accent6">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7D7872D-0893-CCEB-1977-11BBB95A58C6}"/>
              </a:ext>
            </a:extLst>
          </p:cNvPr>
          <p:cNvGrpSpPr/>
          <p:nvPr/>
        </p:nvGrpSpPr>
        <p:grpSpPr>
          <a:xfrm>
            <a:off x="3337136" y="3707048"/>
            <a:ext cx="1479447" cy="1538906"/>
            <a:chOff x="2103422" y="3670762"/>
            <a:chExt cx="1479447" cy="1538906"/>
          </a:xfrm>
        </p:grpSpPr>
        <p:sp>
          <p:nvSpPr>
            <p:cNvPr id="3" name="Arrow: Right 2">
              <a:extLst>
                <a:ext uri="{FF2B5EF4-FFF2-40B4-BE49-F238E27FC236}">
                  <a16:creationId xmlns:a16="http://schemas.microsoft.com/office/drawing/2014/main" id="{4F7AC5A3-8095-BAE2-4BFB-EEBE4F536EBE}"/>
                </a:ext>
              </a:extLst>
            </p:cNvPr>
            <p:cNvSpPr/>
            <p:nvPr/>
          </p:nvSpPr>
          <p:spPr>
            <a:xfrm rot="10920000">
              <a:off x="2103422" y="4307503"/>
              <a:ext cx="1375065" cy="30718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Arrow: Right 5">
              <a:extLst>
                <a:ext uri="{FF2B5EF4-FFF2-40B4-BE49-F238E27FC236}">
                  <a16:creationId xmlns:a16="http://schemas.microsoft.com/office/drawing/2014/main" id="{5BE56E47-BA3C-030C-57BC-74CB658FD11A}"/>
                </a:ext>
              </a:extLst>
            </p:cNvPr>
            <p:cNvSpPr/>
            <p:nvPr/>
          </p:nvSpPr>
          <p:spPr>
            <a:xfrm rot="11760000">
              <a:off x="2197367" y="3670762"/>
              <a:ext cx="1375065" cy="30718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Arrow: Right 24">
              <a:extLst>
                <a:ext uri="{FF2B5EF4-FFF2-40B4-BE49-F238E27FC236}">
                  <a16:creationId xmlns:a16="http://schemas.microsoft.com/office/drawing/2014/main" id="{844FCA28-1B4D-3A83-8D86-01D7AA62F835}"/>
                </a:ext>
              </a:extLst>
            </p:cNvPr>
            <p:cNvSpPr/>
            <p:nvPr/>
          </p:nvSpPr>
          <p:spPr>
            <a:xfrm rot="9540000">
              <a:off x="2207804" y="4902488"/>
              <a:ext cx="1375065" cy="30718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920437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EE9E1-E42B-C281-3B8A-AF5972E5B6A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18A07E-C441-039D-4A96-7DC15225E3FF}"/>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22" name="Title 1">
            <a:extLst>
              <a:ext uri="{FF2B5EF4-FFF2-40B4-BE49-F238E27FC236}">
                <a16:creationId xmlns:a16="http://schemas.microsoft.com/office/drawing/2014/main" id="{FEC09E3B-3CB7-EA83-35B2-4175EAC2188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Vacuum Testing</a:t>
            </a:r>
          </a:p>
        </p:txBody>
      </p:sp>
      <p:sp>
        <p:nvSpPr>
          <p:cNvPr id="13" name="Footer Placeholder 3">
            <a:extLst>
              <a:ext uri="{FF2B5EF4-FFF2-40B4-BE49-F238E27FC236}">
                <a16:creationId xmlns:a16="http://schemas.microsoft.com/office/drawing/2014/main" id="{419C4BBE-906F-D636-6C05-042B4D0DABE6}"/>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cxnSp>
        <p:nvCxnSpPr>
          <p:cNvPr id="14" name="Straight Connector 13">
            <a:extLst>
              <a:ext uri="{FF2B5EF4-FFF2-40B4-BE49-F238E27FC236}">
                <a16:creationId xmlns:a16="http://schemas.microsoft.com/office/drawing/2014/main" id="{4A45534B-66F8-450E-ADA0-3B6412BEC5F6}"/>
              </a:ext>
            </a:extLst>
          </p:cNvPr>
          <p:cNvCxnSpPr/>
          <p:nvPr/>
        </p:nvCxnSpPr>
        <p:spPr>
          <a:xfrm>
            <a:off x="9201151" y="769863"/>
            <a:ext cx="0" cy="53182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52C8CD-F2C7-FF76-19FA-E40A02A100C2}"/>
              </a:ext>
            </a:extLst>
          </p:cNvPr>
          <p:cNvCxnSpPr/>
          <p:nvPr/>
        </p:nvCxnSpPr>
        <p:spPr>
          <a:xfrm>
            <a:off x="9215437" y="1045378"/>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CDBA38-16A3-E19F-DDE3-46B472F07275}"/>
              </a:ext>
            </a:extLst>
          </p:cNvPr>
          <p:cNvCxnSpPr/>
          <p:nvPr/>
        </p:nvCxnSpPr>
        <p:spPr>
          <a:xfrm>
            <a:off x="9210669" y="152639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65D5CAB-CE7F-86C8-9418-345D5D6CC409}"/>
              </a:ext>
            </a:extLst>
          </p:cNvPr>
          <p:cNvCxnSpPr/>
          <p:nvPr/>
        </p:nvCxnSpPr>
        <p:spPr>
          <a:xfrm>
            <a:off x="9196383" y="1512104"/>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DB7CED-42A2-76C6-5BA4-64A4CC551F32}"/>
              </a:ext>
            </a:extLst>
          </p:cNvPr>
          <p:cNvCxnSpPr/>
          <p:nvPr/>
        </p:nvCxnSpPr>
        <p:spPr>
          <a:xfrm>
            <a:off x="9191615" y="1993123"/>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7BB60E2-A579-E210-0175-CA573835968B}"/>
              </a:ext>
            </a:extLst>
          </p:cNvPr>
          <p:cNvCxnSpPr/>
          <p:nvPr/>
        </p:nvCxnSpPr>
        <p:spPr>
          <a:xfrm>
            <a:off x="9210669" y="1997879"/>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51DE31F-B153-6018-0887-4348D588FFED}"/>
              </a:ext>
            </a:extLst>
          </p:cNvPr>
          <p:cNvCxnSpPr/>
          <p:nvPr/>
        </p:nvCxnSpPr>
        <p:spPr>
          <a:xfrm>
            <a:off x="9191615" y="2464605"/>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BFF8A7A-02FC-FB0A-2625-B35CFAE045ED}"/>
              </a:ext>
            </a:extLst>
          </p:cNvPr>
          <p:cNvCxnSpPr/>
          <p:nvPr/>
        </p:nvCxnSpPr>
        <p:spPr>
          <a:xfrm>
            <a:off x="9201135" y="2945624"/>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C35304C-0187-3B3D-0ACF-7D3ABBCBA5F0}"/>
              </a:ext>
            </a:extLst>
          </p:cNvPr>
          <p:cNvCxnSpPr/>
          <p:nvPr/>
        </p:nvCxnSpPr>
        <p:spPr>
          <a:xfrm>
            <a:off x="9191619" y="3421876"/>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625CCE7-9269-B5D5-FC54-47220176506F}"/>
              </a:ext>
            </a:extLst>
          </p:cNvPr>
          <p:cNvCxnSpPr/>
          <p:nvPr/>
        </p:nvCxnSpPr>
        <p:spPr>
          <a:xfrm>
            <a:off x="9205905" y="3907651"/>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5B73CBE-0B13-8F48-F5E1-376D8C883AB0}"/>
              </a:ext>
            </a:extLst>
          </p:cNvPr>
          <p:cNvCxnSpPr/>
          <p:nvPr/>
        </p:nvCxnSpPr>
        <p:spPr>
          <a:xfrm>
            <a:off x="9201139" y="437437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A86BAF3-EC69-176B-6945-C515991943B8}"/>
              </a:ext>
            </a:extLst>
          </p:cNvPr>
          <p:cNvCxnSpPr/>
          <p:nvPr/>
        </p:nvCxnSpPr>
        <p:spPr>
          <a:xfrm>
            <a:off x="9196371" y="4855396"/>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DCB427-4BA3-0F01-3FCB-F5A7ADFBCBBC}"/>
              </a:ext>
            </a:extLst>
          </p:cNvPr>
          <p:cNvCxnSpPr/>
          <p:nvPr/>
        </p:nvCxnSpPr>
        <p:spPr>
          <a:xfrm>
            <a:off x="9201141" y="4860152"/>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1F777CD-2E7C-642D-8BB3-85633CD3B63C}"/>
              </a:ext>
            </a:extLst>
          </p:cNvPr>
          <p:cNvCxnSpPr/>
          <p:nvPr/>
        </p:nvCxnSpPr>
        <p:spPr>
          <a:xfrm>
            <a:off x="9196375" y="5326878"/>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8BD612-D0A2-FF91-BD8D-9CDE25DAFB37}"/>
              </a:ext>
            </a:extLst>
          </p:cNvPr>
          <p:cNvCxnSpPr/>
          <p:nvPr/>
        </p:nvCxnSpPr>
        <p:spPr>
          <a:xfrm>
            <a:off x="9191607" y="5807897"/>
            <a:ext cx="623265" cy="4976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27">
            <a:extLst>
              <a:ext uri="{FF2B5EF4-FFF2-40B4-BE49-F238E27FC236}">
                <a16:creationId xmlns:a16="http://schemas.microsoft.com/office/drawing/2014/main" id="{1B43E0AB-6C8E-EF09-7C74-E79156E20F65}"/>
              </a:ext>
            </a:extLst>
          </p:cNvPr>
          <p:cNvSpPr txBox="1"/>
          <p:nvPr/>
        </p:nvSpPr>
        <p:spPr>
          <a:xfrm>
            <a:off x="1020333" y="3421876"/>
            <a:ext cx="1771411"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rPr>
              <a:t>Glovebox</a:t>
            </a:r>
          </a:p>
        </p:txBody>
      </p:sp>
      <p:sp>
        <p:nvSpPr>
          <p:cNvPr id="51" name="Text Placeholder 5">
            <a:extLst>
              <a:ext uri="{FF2B5EF4-FFF2-40B4-BE49-F238E27FC236}">
                <a16:creationId xmlns:a16="http://schemas.microsoft.com/office/drawing/2014/main" id="{13935991-C648-A3F6-CAC7-F2776D55BEFA}"/>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a:t>
            </a:r>
            <a:r>
              <a:rPr lang="en-US" sz="1600" err="1">
                <a:solidFill>
                  <a:schemeClr val="bg1"/>
                </a:solidFill>
              </a:rPr>
              <a:t>Brahmbhatt</a:t>
            </a:r>
            <a:endParaRPr lang="en-US" sz="1600">
              <a:solidFill>
                <a:schemeClr val="bg1"/>
              </a:solidFill>
            </a:endParaRPr>
          </a:p>
        </p:txBody>
      </p:sp>
      <p:grpSp>
        <p:nvGrpSpPr>
          <p:cNvPr id="9" name="Group 8">
            <a:extLst>
              <a:ext uri="{FF2B5EF4-FFF2-40B4-BE49-F238E27FC236}">
                <a16:creationId xmlns:a16="http://schemas.microsoft.com/office/drawing/2014/main" id="{A2BD0362-C711-9A14-3C74-4AB4DB209E72}"/>
              </a:ext>
            </a:extLst>
          </p:cNvPr>
          <p:cNvGrpSpPr/>
          <p:nvPr/>
        </p:nvGrpSpPr>
        <p:grpSpPr>
          <a:xfrm>
            <a:off x="4977867" y="3891859"/>
            <a:ext cx="841831" cy="878116"/>
            <a:chOff x="3727752" y="3806373"/>
            <a:chExt cx="841831" cy="878116"/>
          </a:xfrm>
        </p:grpSpPr>
        <p:sp>
          <p:nvSpPr>
            <p:cNvPr id="5" name="Rectangle: Rounded Corners 4">
              <a:extLst>
                <a:ext uri="{FF2B5EF4-FFF2-40B4-BE49-F238E27FC236}">
                  <a16:creationId xmlns:a16="http://schemas.microsoft.com/office/drawing/2014/main" id="{E3F82C74-09AB-BECB-2A43-755048DA9083}"/>
                </a:ext>
              </a:extLst>
            </p:cNvPr>
            <p:cNvSpPr/>
            <p:nvPr/>
          </p:nvSpPr>
          <p:spPr>
            <a:xfrm rot="5400000">
              <a:off x="3503990" y="4030135"/>
              <a:ext cx="878116" cy="430591"/>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53102519-DBA8-2587-3A8A-F626EE57FAAC}"/>
                </a:ext>
              </a:extLst>
            </p:cNvPr>
            <p:cNvSpPr/>
            <p:nvPr/>
          </p:nvSpPr>
          <p:spPr>
            <a:xfrm rot="5400000">
              <a:off x="3963609" y="4114800"/>
              <a:ext cx="648307" cy="24916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7D99900-1EFD-7786-A577-C005E9FF6B32}"/>
                </a:ext>
              </a:extLst>
            </p:cNvPr>
            <p:cNvSpPr/>
            <p:nvPr/>
          </p:nvSpPr>
          <p:spPr>
            <a:xfrm rot="5400000">
              <a:off x="4187370" y="4181322"/>
              <a:ext cx="612021" cy="15240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3EEEB608-776D-9587-14E5-5DCECBF0B06A}"/>
              </a:ext>
            </a:extLst>
          </p:cNvPr>
          <p:cNvGrpSpPr/>
          <p:nvPr/>
        </p:nvGrpSpPr>
        <p:grpSpPr>
          <a:xfrm rot="10800000">
            <a:off x="8360227" y="3891039"/>
            <a:ext cx="841831" cy="878116"/>
            <a:chOff x="3727752" y="3806373"/>
            <a:chExt cx="841831" cy="878116"/>
          </a:xfrm>
        </p:grpSpPr>
        <p:sp>
          <p:nvSpPr>
            <p:cNvPr id="11" name="Rectangle: Rounded Corners 10">
              <a:extLst>
                <a:ext uri="{FF2B5EF4-FFF2-40B4-BE49-F238E27FC236}">
                  <a16:creationId xmlns:a16="http://schemas.microsoft.com/office/drawing/2014/main" id="{78500608-73E4-D80A-72E6-5AA93043EDFD}"/>
                </a:ext>
              </a:extLst>
            </p:cNvPr>
            <p:cNvSpPr/>
            <p:nvPr/>
          </p:nvSpPr>
          <p:spPr>
            <a:xfrm rot="5400000">
              <a:off x="3503990" y="4030135"/>
              <a:ext cx="878116" cy="430591"/>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42FDBE2-AF58-1040-23D1-352694ECB5E0}"/>
                </a:ext>
              </a:extLst>
            </p:cNvPr>
            <p:cNvSpPr/>
            <p:nvPr/>
          </p:nvSpPr>
          <p:spPr>
            <a:xfrm rot="5400000">
              <a:off x="3963609" y="4114800"/>
              <a:ext cx="648307" cy="24916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8D1A62A9-6CE5-0FB1-DA04-275ACF1718EA}"/>
                </a:ext>
              </a:extLst>
            </p:cNvPr>
            <p:cNvSpPr/>
            <p:nvPr/>
          </p:nvSpPr>
          <p:spPr>
            <a:xfrm rot="5400000">
              <a:off x="4187370" y="4181322"/>
              <a:ext cx="612021" cy="152404"/>
            </a:xfrm>
            <a:prstGeom prst="roundRect">
              <a:avLst/>
            </a:prstGeom>
            <a:solidFill>
              <a:schemeClr val="bg1">
                <a:lumMod val="65000"/>
              </a:schemeClr>
            </a:solidFill>
            <a:ln w="28575">
              <a:solidFill>
                <a:srgbClr val="30343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Flowchart: Punched Tape 22">
            <a:extLst>
              <a:ext uri="{FF2B5EF4-FFF2-40B4-BE49-F238E27FC236}">
                <a16:creationId xmlns:a16="http://schemas.microsoft.com/office/drawing/2014/main" id="{15C342B6-EA94-1EF0-C644-97664AF03F94}"/>
              </a:ext>
            </a:extLst>
          </p:cNvPr>
          <p:cNvSpPr/>
          <p:nvPr/>
        </p:nvSpPr>
        <p:spPr>
          <a:xfrm>
            <a:off x="5835180" y="4029120"/>
            <a:ext cx="2517942" cy="561128"/>
          </a:xfrm>
          <a:prstGeom prst="flowChartPunchedTap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a:extLst>
              <a:ext uri="{FF2B5EF4-FFF2-40B4-BE49-F238E27FC236}">
                <a16:creationId xmlns:a16="http://schemas.microsoft.com/office/drawing/2014/main" id="{ACB4EEFF-08C9-D93E-FEB9-E62378CEC5DB}"/>
              </a:ext>
            </a:extLst>
          </p:cNvPr>
          <p:cNvSpPr/>
          <p:nvPr/>
        </p:nvSpPr>
        <p:spPr>
          <a:xfrm>
            <a:off x="490707" y="2244824"/>
            <a:ext cx="4442504" cy="3830364"/>
          </a:xfrm>
          <a:prstGeom prst="cube">
            <a:avLst/>
          </a:prstGeom>
          <a:solidFill>
            <a:schemeClr val="accent6">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1" descr="Bubbles outline">
            <a:extLst>
              <a:ext uri="{FF2B5EF4-FFF2-40B4-BE49-F238E27FC236}">
                <a16:creationId xmlns:a16="http://schemas.microsoft.com/office/drawing/2014/main" id="{E9FBF274-8DB8-0A9A-723E-3C6114E0B3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64895" y="2584753"/>
            <a:ext cx="1446590" cy="1470780"/>
          </a:xfrm>
          <a:prstGeom prst="rect">
            <a:avLst/>
          </a:prstGeom>
        </p:spPr>
      </p:pic>
      <p:pic>
        <p:nvPicPr>
          <p:cNvPr id="35" name="Graphic 1" descr="Bubbles outline">
            <a:extLst>
              <a:ext uri="{FF2B5EF4-FFF2-40B4-BE49-F238E27FC236}">
                <a16:creationId xmlns:a16="http://schemas.microsoft.com/office/drawing/2014/main" id="{6E1E8E51-D9A7-6FCC-1460-44313E70E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181" y="4931230"/>
            <a:ext cx="1446590" cy="1470780"/>
          </a:xfrm>
          <a:prstGeom prst="rect">
            <a:avLst/>
          </a:prstGeom>
        </p:spPr>
      </p:pic>
    </p:spTree>
    <p:extLst>
      <p:ext uri="{BB962C8B-B14F-4D97-AF65-F5344CB8AC3E}">
        <p14:creationId xmlns:p14="http://schemas.microsoft.com/office/powerpoint/2010/main" val="425258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6C76EA-E8B7-9434-5612-4872FC98CA92}"/>
              </a:ext>
            </a:extLst>
          </p:cNvPr>
          <p:cNvSpPr>
            <a:spLocks noGrp="1"/>
          </p:cNvSpPr>
          <p:nvPr>
            <p:ph type="sldNum" sz="quarter" idx="12"/>
          </p:nvPr>
        </p:nvSpPr>
        <p:spPr/>
        <p:txBody>
          <a:bodyPr/>
          <a:lstStyle/>
          <a:p>
            <a:fld id="{A5AEF524-62EC-C340-82A1-9F47B6C43E55}" type="slidenum">
              <a:rPr lang="en-US" smtClean="0"/>
              <a:t>36</a:t>
            </a:fld>
            <a:endParaRPr lang="en-US"/>
          </a:p>
        </p:txBody>
      </p:sp>
      <p:sp>
        <p:nvSpPr>
          <p:cNvPr id="22" name="Title 1">
            <a:extLst>
              <a:ext uri="{FF2B5EF4-FFF2-40B4-BE49-F238E27FC236}">
                <a16:creationId xmlns:a16="http://schemas.microsoft.com/office/drawing/2014/main" id="{9289935F-B911-167D-34BD-5203404EEE3C}"/>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Preparation</a:t>
            </a:r>
          </a:p>
        </p:txBody>
      </p:sp>
      <p:pic>
        <p:nvPicPr>
          <p:cNvPr id="7" name="Picture 6" descr="A white machine with a screen and a blue screen&#10;&#10;Description automatically generated">
            <a:extLst>
              <a:ext uri="{FF2B5EF4-FFF2-40B4-BE49-F238E27FC236}">
                <a16:creationId xmlns:a16="http://schemas.microsoft.com/office/drawing/2014/main" id="{607B2F25-2CF7-CF78-63B8-A35BF08DB3FD}"/>
              </a:ext>
            </a:extLst>
          </p:cNvPr>
          <p:cNvPicPr>
            <a:picLocks noChangeAspect="1"/>
          </p:cNvPicPr>
          <p:nvPr/>
        </p:nvPicPr>
        <p:blipFill>
          <a:blip r:embed="rId3"/>
          <a:stretch>
            <a:fillRect/>
          </a:stretch>
        </p:blipFill>
        <p:spPr>
          <a:xfrm rot="5400000">
            <a:off x="6681310" y="2088415"/>
            <a:ext cx="3799612" cy="2832314"/>
          </a:xfrm>
          <a:prstGeom prst="rect">
            <a:avLst/>
          </a:prstGeom>
        </p:spPr>
      </p:pic>
      <p:pic>
        <p:nvPicPr>
          <p:cNvPr id="8" name="Picture 7" descr="A blue and white machine&#10;&#10;Description automatically generated">
            <a:extLst>
              <a:ext uri="{FF2B5EF4-FFF2-40B4-BE49-F238E27FC236}">
                <a16:creationId xmlns:a16="http://schemas.microsoft.com/office/drawing/2014/main" id="{628C0A50-E39E-2B2E-808C-993466719A24}"/>
              </a:ext>
            </a:extLst>
          </p:cNvPr>
          <p:cNvPicPr>
            <a:picLocks noChangeAspect="1"/>
          </p:cNvPicPr>
          <p:nvPr/>
        </p:nvPicPr>
        <p:blipFill>
          <a:blip r:embed="rId4"/>
          <a:stretch>
            <a:fillRect/>
          </a:stretch>
        </p:blipFill>
        <p:spPr>
          <a:xfrm rot="5400000">
            <a:off x="3698360" y="2088416"/>
            <a:ext cx="3799611" cy="2832312"/>
          </a:xfrm>
          <a:prstGeom prst="rect">
            <a:avLst/>
          </a:prstGeom>
        </p:spPr>
      </p:pic>
      <p:pic>
        <p:nvPicPr>
          <p:cNvPr id="12" name="Graphic 11" descr="Clock with solid fill">
            <a:extLst>
              <a:ext uri="{FF2B5EF4-FFF2-40B4-BE49-F238E27FC236}">
                <a16:creationId xmlns:a16="http://schemas.microsoft.com/office/drawing/2014/main" id="{26CBB2C4-52C8-920F-CE8A-5A770EE625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309" y="1987002"/>
            <a:ext cx="914400" cy="918794"/>
          </a:xfrm>
          <a:prstGeom prst="rect">
            <a:avLst/>
          </a:prstGeom>
        </p:spPr>
      </p:pic>
      <p:pic>
        <p:nvPicPr>
          <p:cNvPr id="14" name="Graphic 13" descr="Thermometer with solid fill">
            <a:extLst>
              <a:ext uri="{FF2B5EF4-FFF2-40B4-BE49-F238E27FC236}">
                <a16:creationId xmlns:a16="http://schemas.microsoft.com/office/drawing/2014/main" id="{10AF2F14-4DF3-193F-2A01-C63155C59F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309" y="3024198"/>
            <a:ext cx="914400" cy="918794"/>
          </a:xfrm>
          <a:prstGeom prst="rect">
            <a:avLst/>
          </a:prstGeom>
        </p:spPr>
      </p:pic>
      <p:pic>
        <p:nvPicPr>
          <p:cNvPr id="16" name="Graphic 15" descr="Open book with solid fill">
            <a:extLst>
              <a:ext uri="{FF2B5EF4-FFF2-40B4-BE49-F238E27FC236}">
                <a16:creationId xmlns:a16="http://schemas.microsoft.com/office/drawing/2014/main" id="{41F32614-4D45-5063-E5EF-2DBF0D5A57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3309" y="4061393"/>
            <a:ext cx="914400" cy="918794"/>
          </a:xfrm>
          <a:prstGeom prst="rect">
            <a:avLst/>
          </a:prstGeom>
        </p:spPr>
      </p:pic>
      <p:sp>
        <p:nvSpPr>
          <p:cNvPr id="17" name="TextBox 16">
            <a:extLst>
              <a:ext uri="{FF2B5EF4-FFF2-40B4-BE49-F238E27FC236}">
                <a16:creationId xmlns:a16="http://schemas.microsoft.com/office/drawing/2014/main" id="{0A1F36A3-3FDE-044A-D204-9AAD94C80610}"/>
              </a:ext>
            </a:extLst>
          </p:cNvPr>
          <p:cNvSpPr txBox="1"/>
          <p:nvPr/>
        </p:nvSpPr>
        <p:spPr>
          <a:xfrm>
            <a:off x="1594638" y="2223877"/>
            <a:ext cx="2377440" cy="822960"/>
          </a:xfrm>
          <a:prstGeom prst="rect">
            <a:avLst/>
          </a:prstGeom>
          <a:noFill/>
        </p:spPr>
        <p:txBody>
          <a:bodyPr wrap="square" rtlCol="0">
            <a:spAutoFit/>
          </a:bodyPr>
          <a:lstStyle/>
          <a:p>
            <a:r>
              <a:rPr lang="en-US" sz="2800"/>
              <a:t>12 hours</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8A88E9B-E518-07C0-4D7D-F40D22AA2164}"/>
                  </a:ext>
                </a:extLst>
              </p:cNvPr>
              <p:cNvSpPr txBox="1"/>
              <p:nvPr/>
            </p:nvSpPr>
            <p:spPr>
              <a:xfrm>
                <a:off x="1594638" y="3238446"/>
                <a:ext cx="2377440" cy="523220"/>
              </a:xfrm>
              <a:prstGeom prst="rect">
                <a:avLst/>
              </a:prstGeom>
              <a:noFill/>
            </p:spPr>
            <p:txBody>
              <a:bodyPr wrap="square" rtlCol="0">
                <a:spAutoFit/>
              </a:bodyPr>
              <a:lstStyle/>
              <a:p>
                <a:r>
                  <a:rPr lang="en-US" sz="2800"/>
                  <a:t>200 </a:t>
                </a:r>
                <a14:m>
                  <m:oMath xmlns:m="http://schemas.openxmlformats.org/officeDocument/2006/math">
                    <m:r>
                      <a:rPr lang="en-US" sz="2800" i="1" smtClean="0">
                        <a:latin typeface="Cambria Math" panose="02040503050406030204" pitchFamily="18" charset="0"/>
                        <a:ea typeface="Cambria Math" panose="02040503050406030204" pitchFamily="18" charset="0"/>
                      </a:rPr>
                      <m:t>°</m:t>
                    </m:r>
                  </m:oMath>
                </a14:m>
                <a:r>
                  <a:rPr lang="en-US" sz="2800"/>
                  <a:t>C</a:t>
                </a:r>
              </a:p>
            </p:txBody>
          </p:sp>
        </mc:Choice>
        <mc:Fallback xmlns="">
          <p:sp>
            <p:nvSpPr>
              <p:cNvPr id="18" name="TextBox 17">
                <a:extLst>
                  <a:ext uri="{FF2B5EF4-FFF2-40B4-BE49-F238E27FC236}">
                    <a16:creationId xmlns:a16="http://schemas.microsoft.com/office/drawing/2014/main" id="{48A88E9B-E518-07C0-4D7D-F40D22AA2164}"/>
                  </a:ext>
                </a:extLst>
              </p:cNvPr>
              <p:cNvSpPr txBox="1">
                <a:spLocks noRot="1" noChangeAspect="1" noMove="1" noResize="1" noEditPoints="1" noAdjustHandles="1" noChangeArrowheads="1" noChangeShapeType="1" noTextEdit="1"/>
              </p:cNvSpPr>
              <p:nvPr/>
            </p:nvSpPr>
            <p:spPr>
              <a:xfrm>
                <a:off x="1594638" y="3238446"/>
                <a:ext cx="2377440" cy="523220"/>
              </a:xfrm>
              <a:prstGeom prst="rect">
                <a:avLst/>
              </a:prstGeom>
              <a:blipFill>
                <a:blip r:embed="rId11"/>
                <a:stretch>
                  <a:fillRect l="-5385" t="-10465" b="-32558"/>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372BEC59-B441-226A-4ADB-B62EC7E66BF9}"/>
              </a:ext>
            </a:extLst>
          </p:cNvPr>
          <p:cNvSpPr txBox="1"/>
          <p:nvPr/>
        </p:nvSpPr>
        <p:spPr>
          <a:xfrm>
            <a:off x="1594638" y="4253015"/>
            <a:ext cx="2377440" cy="822960"/>
          </a:xfrm>
          <a:prstGeom prst="rect">
            <a:avLst/>
          </a:prstGeom>
          <a:noFill/>
        </p:spPr>
        <p:txBody>
          <a:bodyPr wrap="square" rtlCol="0">
            <a:spAutoFit/>
          </a:bodyPr>
          <a:lstStyle/>
          <a:p>
            <a:r>
              <a:rPr lang="en-US" sz="2800"/>
              <a:t>NASA research</a:t>
            </a:r>
          </a:p>
        </p:txBody>
      </p:sp>
      <p:sp>
        <p:nvSpPr>
          <p:cNvPr id="23" name="TextBox 22">
            <a:extLst>
              <a:ext uri="{FF2B5EF4-FFF2-40B4-BE49-F238E27FC236}">
                <a16:creationId xmlns:a16="http://schemas.microsoft.com/office/drawing/2014/main" id="{3B3A450E-1867-F4B0-A4B8-6BB01FC2A48A}"/>
              </a:ext>
            </a:extLst>
          </p:cNvPr>
          <p:cNvSpPr txBox="1"/>
          <p:nvPr/>
        </p:nvSpPr>
        <p:spPr>
          <a:xfrm>
            <a:off x="4920839" y="5476743"/>
            <a:ext cx="4274813" cy="338554"/>
          </a:xfrm>
          <a:prstGeom prst="rect">
            <a:avLst/>
          </a:prstGeom>
          <a:noFill/>
        </p:spPr>
        <p:txBody>
          <a:bodyPr wrap="square" lIns="91440" tIns="45720" rIns="91440" bIns="45720" rtlCol="0" anchor="t">
            <a:spAutoFit/>
          </a:bodyPr>
          <a:lstStyle/>
          <a:p>
            <a:pPr algn="ctr"/>
            <a:r>
              <a:rPr lang="en-US" sz="1600"/>
              <a:t>Selected Ovens in Room 124 at HPMI</a:t>
            </a:r>
          </a:p>
        </p:txBody>
      </p:sp>
      <p:sp>
        <p:nvSpPr>
          <p:cNvPr id="13" name="Footer Placeholder 3">
            <a:extLst>
              <a:ext uri="{FF2B5EF4-FFF2-40B4-BE49-F238E27FC236}">
                <a16:creationId xmlns:a16="http://schemas.microsoft.com/office/drawing/2014/main" id="{2A0CE2C2-F5D6-400A-94C3-029D52618361}"/>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3" name="Text Placeholder 5">
            <a:extLst>
              <a:ext uri="{FF2B5EF4-FFF2-40B4-BE49-F238E27FC236}">
                <a16:creationId xmlns:a16="http://schemas.microsoft.com/office/drawing/2014/main" id="{577EADF3-B826-7E96-B12E-B84FC9757F15}"/>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a:t>
            </a:r>
            <a:r>
              <a:rPr lang="en-US" sz="1600" err="1">
                <a:solidFill>
                  <a:schemeClr val="bg1"/>
                </a:solidFill>
              </a:rPr>
              <a:t>Brahmbhatt</a:t>
            </a:r>
            <a:endParaRPr lang="en-US" sz="1600">
              <a:solidFill>
                <a:schemeClr val="bg1"/>
              </a:solidFill>
            </a:endParaRPr>
          </a:p>
        </p:txBody>
      </p:sp>
    </p:spTree>
    <p:extLst>
      <p:ext uri="{BB962C8B-B14F-4D97-AF65-F5344CB8AC3E}">
        <p14:creationId xmlns:p14="http://schemas.microsoft.com/office/powerpoint/2010/main" val="22816884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6D5D3-0B54-2231-6E0F-026C4931984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FFCEF8-A14C-6DC7-A74A-08A384B8F67B}"/>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22" name="Title 1">
            <a:extLst>
              <a:ext uri="{FF2B5EF4-FFF2-40B4-BE49-F238E27FC236}">
                <a16:creationId xmlns:a16="http://schemas.microsoft.com/office/drawing/2014/main" id="{553B6CB9-DF99-59D6-0089-EA6C4BC3E821}"/>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Preparation &amp; Safety</a:t>
            </a:r>
          </a:p>
        </p:txBody>
      </p:sp>
      <p:sp>
        <p:nvSpPr>
          <p:cNvPr id="23" name="TextBox 22">
            <a:extLst>
              <a:ext uri="{FF2B5EF4-FFF2-40B4-BE49-F238E27FC236}">
                <a16:creationId xmlns:a16="http://schemas.microsoft.com/office/drawing/2014/main" id="{FC8FC8CF-C404-2C85-9B8D-A6622F525985}"/>
              </a:ext>
            </a:extLst>
          </p:cNvPr>
          <p:cNvSpPr txBox="1"/>
          <p:nvPr/>
        </p:nvSpPr>
        <p:spPr>
          <a:xfrm>
            <a:off x="436756" y="5332291"/>
            <a:ext cx="4416609" cy="338554"/>
          </a:xfrm>
          <a:prstGeom prst="rect">
            <a:avLst/>
          </a:prstGeom>
          <a:noFill/>
        </p:spPr>
        <p:txBody>
          <a:bodyPr wrap="square" lIns="91440" tIns="45720" rIns="91440" bIns="45720" rtlCol="0" anchor="t">
            <a:spAutoFit/>
          </a:bodyPr>
          <a:lstStyle/>
          <a:p>
            <a:pPr algn="ctr"/>
            <a:r>
              <a:rPr lang="en-US" sz="1600"/>
              <a:t>Selected Fume hood in Room 124 at HPMI</a:t>
            </a:r>
          </a:p>
        </p:txBody>
      </p:sp>
      <p:pic>
        <p:nvPicPr>
          <p:cNvPr id="10" name="Picture 9" descr="A room with a pipe and pipes&#10;&#10;Description automatically generated with medium confidence">
            <a:extLst>
              <a:ext uri="{FF2B5EF4-FFF2-40B4-BE49-F238E27FC236}">
                <a16:creationId xmlns:a16="http://schemas.microsoft.com/office/drawing/2014/main" id="{1DE5F5C4-B4DB-5BF2-871F-055873C38CA5}"/>
              </a:ext>
            </a:extLst>
          </p:cNvPr>
          <p:cNvPicPr>
            <a:picLocks noChangeAspect="1"/>
          </p:cNvPicPr>
          <p:nvPr/>
        </p:nvPicPr>
        <p:blipFill>
          <a:blip r:embed="rId3"/>
          <a:stretch>
            <a:fillRect/>
          </a:stretch>
        </p:blipFill>
        <p:spPr>
          <a:xfrm>
            <a:off x="329508" y="1705070"/>
            <a:ext cx="4631106" cy="3597235"/>
          </a:xfrm>
          <a:prstGeom prst="rect">
            <a:avLst/>
          </a:prstGeom>
        </p:spPr>
      </p:pic>
      <p:sp>
        <p:nvSpPr>
          <p:cNvPr id="13" name="Footer Placeholder 3">
            <a:extLst>
              <a:ext uri="{FF2B5EF4-FFF2-40B4-BE49-F238E27FC236}">
                <a16:creationId xmlns:a16="http://schemas.microsoft.com/office/drawing/2014/main" id="{DC4AADC4-F19B-1AF4-2E2D-A3B1236F5B4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5" name="Text Placeholder 5">
            <a:extLst>
              <a:ext uri="{FF2B5EF4-FFF2-40B4-BE49-F238E27FC236}">
                <a16:creationId xmlns:a16="http://schemas.microsoft.com/office/drawing/2014/main" id="{6A70B463-6E89-A835-98C5-8B10194C633C}"/>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a:t>
            </a:r>
            <a:r>
              <a:rPr lang="en-US" sz="1600" err="1">
                <a:solidFill>
                  <a:schemeClr val="bg1"/>
                </a:solidFill>
              </a:rPr>
              <a:t>Brahmbhatt</a:t>
            </a:r>
            <a:endParaRPr lang="en-US" sz="1600">
              <a:solidFill>
                <a:schemeClr val="bg1"/>
              </a:solidFill>
            </a:endParaRPr>
          </a:p>
        </p:txBody>
      </p:sp>
      <p:sp>
        <p:nvSpPr>
          <p:cNvPr id="3" name="Up Arrow 2">
            <a:extLst>
              <a:ext uri="{FF2B5EF4-FFF2-40B4-BE49-F238E27FC236}">
                <a16:creationId xmlns:a16="http://schemas.microsoft.com/office/drawing/2014/main" id="{81F529C8-2FF2-E442-D006-8C2A1364A69B}"/>
              </a:ext>
            </a:extLst>
          </p:cNvPr>
          <p:cNvSpPr/>
          <p:nvPr/>
        </p:nvSpPr>
        <p:spPr>
          <a:xfrm>
            <a:off x="5813271" y="2731234"/>
            <a:ext cx="323181" cy="50292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6">
            <a:extLst>
              <a:ext uri="{FF2B5EF4-FFF2-40B4-BE49-F238E27FC236}">
                <a16:creationId xmlns:a16="http://schemas.microsoft.com/office/drawing/2014/main" id="{3BF89E50-D7F4-B23D-6597-C522F78E21F6}"/>
              </a:ext>
            </a:extLst>
          </p:cNvPr>
          <p:cNvSpPr txBox="1">
            <a:spLocks/>
          </p:cNvSpPr>
          <p:nvPr/>
        </p:nvSpPr>
        <p:spPr>
          <a:xfrm>
            <a:off x="6766560" y="2555600"/>
            <a:ext cx="2834929" cy="70854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Increased factor of safety</a:t>
            </a:r>
            <a:endParaRPr lang="en-US">
              <a:ea typeface="Calibri"/>
              <a:cs typeface="Calibri"/>
            </a:endParaRPr>
          </a:p>
        </p:txBody>
      </p:sp>
      <p:sp>
        <p:nvSpPr>
          <p:cNvPr id="9" name="Text Placeholder 16">
            <a:extLst>
              <a:ext uri="{FF2B5EF4-FFF2-40B4-BE49-F238E27FC236}">
                <a16:creationId xmlns:a16="http://schemas.microsoft.com/office/drawing/2014/main" id="{ABD03AB6-2500-327E-EDE8-C7752724BAAE}"/>
              </a:ext>
            </a:extLst>
          </p:cNvPr>
          <p:cNvSpPr txBox="1">
            <a:spLocks/>
          </p:cNvSpPr>
          <p:nvPr/>
        </p:nvSpPr>
        <p:spPr>
          <a:xfrm>
            <a:off x="6765017" y="3909379"/>
            <a:ext cx="3629891" cy="708548"/>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Capture and contain any escaped microparticles</a:t>
            </a:r>
            <a:endParaRPr lang="en-US">
              <a:ea typeface="Calibri"/>
              <a:cs typeface="Calibri"/>
            </a:endParaRPr>
          </a:p>
        </p:txBody>
      </p:sp>
      <p:pic>
        <p:nvPicPr>
          <p:cNvPr id="12" name="Picture 11" descr="A person in a white suit&#10;&#10;Description automatically generated">
            <a:extLst>
              <a:ext uri="{FF2B5EF4-FFF2-40B4-BE49-F238E27FC236}">
                <a16:creationId xmlns:a16="http://schemas.microsoft.com/office/drawing/2014/main" id="{71D277CB-C859-5C22-FA7C-59CFE059DCFF}"/>
              </a:ext>
            </a:extLst>
          </p:cNvPr>
          <p:cNvPicPr>
            <a:picLocks noChangeAspect="1"/>
          </p:cNvPicPr>
          <p:nvPr/>
        </p:nvPicPr>
        <p:blipFill>
          <a:blip r:embed="rId4"/>
          <a:stretch>
            <a:fillRect/>
          </a:stretch>
        </p:blipFill>
        <p:spPr>
          <a:xfrm>
            <a:off x="5454734" y="3514380"/>
            <a:ext cx="1040257" cy="1196718"/>
          </a:xfrm>
          <a:prstGeom prst="rect">
            <a:avLst/>
          </a:prstGeom>
        </p:spPr>
      </p:pic>
    </p:spTree>
    <p:extLst>
      <p:ext uri="{BB962C8B-B14F-4D97-AF65-F5344CB8AC3E}">
        <p14:creationId xmlns:p14="http://schemas.microsoft.com/office/powerpoint/2010/main" val="1312845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AB09ED-04FC-B3A2-A034-15A70A20F127}"/>
            </a:ext>
          </a:extLst>
        </p:cNvPr>
        <p:cNvGrpSpPr/>
        <p:nvPr/>
      </p:nvGrpSpPr>
      <p:grpSpPr>
        <a:xfrm>
          <a:off x="0" y="0"/>
          <a:ext cx="0" cy="0"/>
          <a:chOff x="0" y="0"/>
          <a:chExt cx="0" cy="0"/>
        </a:xfrm>
      </p:grpSpPr>
      <p:pic>
        <p:nvPicPr>
          <p:cNvPr id="11" name="Picture 10" descr="A blue glove on a black background&#10;&#10;Description automatically generated">
            <a:extLst>
              <a:ext uri="{FF2B5EF4-FFF2-40B4-BE49-F238E27FC236}">
                <a16:creationId xmlns:a16="http://schemas.microsoft.com/office/drawing/2014/main" id="{E20623A3-F689-2C8E-8257-E6B0CBA11989}"/>
              </a:ext>
            </a:extLst>
          </p:cNvPr>
          <p:cNvPicPr>
            <a:picLocks noChangeAspect="1"/>
          </p:cNvPicPr>
          <p:nvPr/>
        </p:nvPicPr>
        <p:blipFill>
          <a:blip r:embed="rId3"/>
          <a:stretch>
            <a:fillRect/>
          </a:stretch>
        </p:blipFill>
        <p:spPr>
          <a:xfrm rot="10800000" flipH="1">
            <a:off x="1731076" y="3580625"/>
            <a:ext cx="1804670" cy="1804670"/>
          </a:xfrm>
          <a:prstGeom prst="rect">
            <a:avLst/>
          </a:prstGeom>
        </p:spPr>
      </p:pic>
      <p:pic>
        <p:nvPicPr>
          <p:cNvPr id="10" name="Picture 9" descr="A blue glove on a black background&#10;&#10;Description automatically generated">
            <a:extLst>
              <a:ext uri="{FF2B5EF4-FFF2-40B4-BE49-F238E27FC236}">
                <a16:creationId xmlns:a16="http://schemas.microsoft.com/office/drawing/2014/main" id="{6B0EE065-3E54-A1C2-04C5-1E694AAC6801}"/>
              </a:ext>
            </a:extLst>
          </p:cNvPr>
          <p:cNvPicPr>
            <a:picLocks noChangeAspect="1"/>
          </p:cNvPicPr>
          <p:nvPr/>
        </p:nvPicPr>
        <p:blipFill>
          <a:blip r:embed="rId3"/>
          <a:stretch>
            <a:fillRect/>
          </a:stretch>
        </p:blipFill>
        <p:spPr>
          <a:xfrm rot="10800000">
            <a:off x="-174350" y="3599997"/>
            <a:ext cx="1800334" cy="1800334"/>
          </a:xfrm>
          <a:prstGeom prst="rect">
            <a:avLst/>
          </a:prstGeom>
        </p:spPr>
      </p:pic>
      <p:sp>
        <p:nvSpPr>
          <p:cNvPr id="4" name="Slide Number Placeholder 3">
            <a:extLst>
              <a:ext uri="{FF2B5EF4-FFF2-40B4-BE49-F238E27FC236}">
                <a16:creationId xmlns:a16="http://schemas.microsoft.com/office/drawing/2014/main" id="{C6984F80-B183-BE68-4E94-78B7ABBECEEE}"/>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22" name="Title 1">
            <a:extLst>
              <a:ext uri="{FF2B5EF4-FFF2-40B4-BE49-F238E27FC236}">
                <a16:creationId xmlns:a16="http://schemas.microsoft.com/office/drawing/2014/main" id="{5334AB9B-9823-978B-2C6F-C41FA6232F9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Preparation &amp; Safety</a:t>
            </a:r>
          </a:p>
        </p:txBody>
      </p:sp>
      <p:sp>
        <p:nvSpPr>
          <p:cNvPr id="13" name="Footer Placeholder 3">
            <a:extLst>
              <a:ext uri="{FF2B5EF4-FFF2-40B4-BE49-F238E27FC236}">
                <a16:creationId xmlns:a16="http://schemas.microsoft.com/office/drawing/2014/main" id="{5AB3D503-A304-ADF2-CF81-B5B23610177B}"/>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5" name="Text Placeholder 5">
            <a:extLst>
              <a:ext uri="{FF2B5EF4-FFF2-40B4-BE49-F238E27FC236}">
                <a16:creationId xmlns:a16="http://schemas.microsoft.com/office/drawing/2014/main" id="{D75DC118-64C0-A33C-273F-DA65879ECD6B}"/>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Brahmbhatt</a:t>
            </a:r>
          </a:p>
        </p:txBody>
      </p:sp>
      <p:pic>
        <p:nvPicPr>
          <p:cNvPr id="17" name="Picture 16" descr="A blue face mask with white stripes&#10;&#10;Description automatically generated">
            <a:extLst>
              <a:ext uri="{FF2B5EF4-FFF2-40B4-BE49-F238E27FC236}">
                <a16:creationId xmlns:a16="http://schemas.microsoft.com/office/drawing/2014/main" id="{B8208EA9-175E-3CF6-8D68-772FDA55504A}"/>
              </a:ext>
            </a:extLst>
          </p:cNvPr>
          <p:cNvPicPr>
            <a:picLocks noChangeAspect="1"/>
          </p:cNvPicPr>
          <p:nvPr/>
        </p:nvPicPr>
        <p:blipFill>
          <a:blip r:embed="rId4"/>
          <a:stretch>
            <a:fillRect/>
          </a:stretch>
        </p:blipFill>
        <p:spPr>
          <a:xfrm>
            <a:off x="1254404" y="1268082"/>
            <a:ext cx="852584" cy="852584"/>
          </a:xfrm>
          <a:prstGeom prst="rect">
            <a:avLst/>
          </a:prstGeom>
        </p:spPr>
      </p:pic>
      <p:pic>
        <p:nvPicPr>
          <p:cNvPr id="21" name="Picture 20" descr="A goggles with a strap&#10;&#10;Description automatically generated">
            <a:extLst>
              <a:ext uri="{FF2B5EF4-FFF2-40B4-BE49-F238E27FC236}">
                <a16:creationId xmlns:a16="http://schemas.microsoft.com/office/drawing/2014/main" id="{65F2BCE8-D732-77E2-0A42-A19D4F247A56}"/>
              </a:ext>
            </a:extLst>
          </p:cNvPr>
          <p:cNvPicPr>
            <a:picLocks noChangeAspect="1"/>
          </p:cNvPicPr>
          <p:nvPr/>
        </p:nvPicPr>
        <p:blipFill>
          <a:blip r:embed="rId5"/>
          <a:stretch>
            <a:fillRect/>
          </a:stretch>
        </p:blipFill>
        <p:spPr>
          <a:xfrm>
            <a:off x="1129499" y="828269"/>
            <a:ext cx="1066800" cy="1066800"/>
          </a:xfrm>
          <a:prstGeom prst="rect">
            <a:avLst/>
          </a:prstGeom>
        </p:spPr>
      </p:pic>
      <p:pic>
        <p:nvPicPr>
          <p:cNvPr id="27" name="Picture 26" descr="A pair of pants with a white background&#10;&#10;Description automatically generated with medium confidence">
            <a:extLst>
              <a:ext uri="{FF2B5EF4-FFF2-40B4-BE49-F238E27FC236}">
                <a16:creationId xmlns:a16="http://schemas.microsoft.com/office/drawing/2014/main" id="{213CAAC4-CD9E-B234-5EFC-C50FAB35E0A2}"/>
              </a:ext>
            </a:extLst>
          </p:cNvPr>
          <p:cNvPicPr>
            <a:picLocks noChangeAspect="1"/>
          </p:cNvPicPr>
          <p:nvPr/>
        </p:nvPicPr>
        <p:blipFill>
          <a:blip r:embed="rId6"/>
          <a:srcRect l="52547" t="7602" r="8608" b="7147"/>
          <a:stretch/>
        </p:blipFill>
        <p:spPr>
          <a:xfrm>
            <a:off x="1038618" y="3192074"/>
            <a:ext cx="1248563" cy="2740181"/>
          </a:xfrm>
          <a:prstGeom prst="rect">
            <a:avLst/>
          </a:prstGeom>
        </p:spPr>
      </p:pic>
      <p:pic>
        <p:nvPicPr>
          <p:cNvPr id="33" name="Picture 32" descr="A white coat with buttons&#10;&#10;Description automatically generated">
            <a:extLst>
              <a:ext uri="{FF2B5EF4-FFF2-40B4-BE49-F238E27FC236}">
                <a16:creationId xmlns:a16="http://schemas.microsoft.com/office/drawing/2014/main" id="{1D555D06-5DB5-5E2C-4167-EC593AD94022}"/>
              </a:ext>
            </a:extLst>
          </p:cNvPr>
          <p:cNvPicPr>
            <a:picLocks noChangeAspect="1"/>
          </p:cNvPicPr>
          <p:nvPr/>
        </p:nvPicPr>
        <p:blipFill>
          <a:blip r:embed="rId7"/>
          <a:stretch>
            <a:fillRect/>
          </a:stretch>
        </p:blipFill>
        <p:spPr>
          <a:xfrm>
            <a:off x="488826" y="1892311"/>
            <a:ext cx="2383743" cy="2828170"/>
          </a:xfrm>
          <a:prstGeom prst="rect">
            <a:avLst/>
          </a:prstGeom>
        </p:spPr>
      </p:pic>
      <p:pic>
        <p:nvPicPr>
          <p:cNvPr id="6" name="Picture 5" descr="A pair of red and blue shoes&#10;&#10;Description automatically generated">
            <a:extLst>
              <a:ext uri="{FF2B5EF4-FFF2-40B4-BE49-F238E27FC236}">
                <a16:creationId xmlns:a16="http://schemas.microsoft.com/office/drawing/2014/main" id="{47BC0A81-7FFE-0074-6A85-F5264B31E89A}"/>
              </a:ext>
            </a:extLst>
          </p:cNvPr>
          <p:cNvPicPr>
            <a:picLocks noChangeAspect="1"/>
          </p:cNvPicPr>
          <p:nvPr/>
        </p:nvPicPr>
        <p:blipFill>
          <a:blip r:embed="rId8"/>
          <a:srcRect r="50237" b="-1125"/>
          <a:stretch/>
        </p:blipFill>
        <p:spPr>
          <a:xfrm>
            <a:off x="842224" y="5288658"/>
            <a:ext cx="709082" cy="1440955"/>
          </a:xfrm>
          <a:prstGeom prst="rect">
            <a:avLst/>
          </a:prstGeom>
        </p:spPr>
      </p:pic>
      <p:pic>
        <p:nvPicPr>
          <p:cNvPr id="8" name="Picture 7" descr="A pair of red and blue shoes&#10;&#10;Description automatically generated">
            <a:extLst>
              <a:ext uri="{FF2B5EF4-FFF2-40B4-BE49-F238E27FC236}">
                <a16:creationId xmlns:a16="http://schemas.microsoft.com/office/drawing/2014/main" id="{F0669FA3-0535-45DD-EF6B-174967DEBBC4}"/>
              </a:ext>
            </a:extLst>
          </p:cNvPr>
          <p:cNvPicPr>
            <a:picLocks noChangeAspect="1"/>
          </p:cNvPicPr>
          <p:nvPr/>
        </p:nvPicPr>
        <p:blipFill>
          <a:blip r:embed="rId8"/>
          <a:srcRect l="50237"/>
          <a:stretch/>
        </p:blipFill>
        <p:spPr>
          <a:xfrm>
            <a:off x="1789286" y="5269550"/>
            <a:ext cx="709083" cy="1424924"/>
          </a:xfrm>
          <a:prstGeom prst="rect">
            <a:avLst/>
          </a:prstGeom>
        </p:spPr>
      </p:pic>
      <p:pic>
        <p:nvPicPr>
          <p:cNvPr id="15" name="Graphic 14" descr="Man with solid fill">
            <a:extLst>
              <a:ext uri="{FF2B5EF4-FFF2-40B4-BE49-F238E27FC236}">
                <a16:creationId xmlns:a16="http://schemas.microsoft.com/office/drawing/2014/main" id="{B449C69A-4A39-294E-6810-48CDC6DC57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24484" y="1345113"/>
            <a:ext cx="4510683" cy="4510683"/>
          </a:xfrm>
          <a:prstGeom prst="rect">
            <a:avLst/>
          </a:prstGeom>
        </p:spPr>
      </p:pic>
    </p:spTree>
    <p:extLst>
      <p:ext uri="{BB962C8B-B14F-4D97-AF65-F5344CB8AC3E}">
        <p14:creationId xmlns:p14="http://schemas.microsoft.com/office/powerpoint/2010/main" val="2586715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37B0-D8F2-BAC9-0ADF-A5A0CC63340C}"/>
            </a:ext>
          </a:extLst>
        </p:cNvPr>
        <p:cNvGrpSpPr/>
        <p:nvPr/>
      </p:nvGrpSpPr>
      <p:grpSpPr>
        <a:xfrm>
          <a:off x="0" y="0"/>
          <a:ext cx="0" cy="0"/>
          <a:chOff x="0" y="0"/>
          <a:chExt cx="0" cy="0"/>
        </a:xfrm>
      </p:grpSpPr>
      <p:pic>
        <p:nvPicPr>
          <p:cNvPr id="11" name="Picture 10" descr="A blue glove on a black background&#10;&#10;Description automatically generated">
            <a:extLst>
              <a:ext uri="{FF2B5EF4-FFF2-40B4-BE49-F238E27FC236}">
                <a16:creationId xmlns:a16="http://schemas.microsoft.com/office/drawing/2014/main" id="{C1B06680-86D7-D9D8-710E-8343819A0D7E}"/>
              </a:ext>
            </a:extLst>
          </p:cNvPr>
          <p:cNvPicPr>
            <a:picLocks noChangeAspect="1"/>
          </p:cNvPicPr>
          <p:nvPr/>
        </p:nvPicPr>
        <p:blipFill>
          <a:blip r:embed="rId3"/>
          <a:stretch>
            <a:fillRect/>
          </a:stretch>
        </p:blipFill>
        <p:spPr>
          <a:xfrm rot="10800000" flipH="1">
            <a:off x="8185124" y="2892071"/>
            <a:ext cx="1804670" cy="1804670"/>
          </a:xfrm>
          <a:prstGeom prst="rect">
            <a:avLst/>
          </a:prstGeom>
        </p:spPr>
      </p:pic>
      <p:pic>
        <p:nvPicPr>
          <p:cNvPr id="10" name="Picture 9" descr="A blue glove on a black background&#10;&#10;Description automatically generated">
            <a:extLst>
              <a:ext uri="{FF2B5EF4-FFF2-40B4-BE49-F238E27FC236}">
                <a16:creationId xmlns:a16="http://schemas.microsoft.com/office/drawing/2014/main" id="{1235550C-6412-11C2-2E58-0DD417D64CF5}"/>
              </a:ext>
            </a:extLst>
          </p:cNvPr>
          <p:cNvPicPr>
            <a:picLocks noChangeAspect="1"/>
          </p:cNvPicPr>
          <p:nvPr/>
        </p:nvPicPr>
        <p:blipFill>
          <a:blip r:embed="rId3"/>
          <a:stretch>
            <a:fillRect/>
          </a:stretch>
        </p:blipFill>
        <p:spPr>
          <a:xfrm rot="10800000">
            <a:off x="6279698" y="2911443"/>
            <a:ext cx="1800334" cy="1800334"/>
          </a:xfrm>
          <a:prstGeom prst="rect">
            <a:avLst/>
          </a:prstGeom>
        </p:spPr>
      </p:pic>
      <p:pic>
        <p:nvPicPr>
          <p:cNvPr id="3" name="Graphic 2" descr="Man with solid fill">
            <a:extLst>
              <a:ext uri="{FF2B5EF4-FFF2-40B4-BE49-F238E27FC236}">
                <a16:creationId xmlns:a16="http://schemas.microsoft.com/office/drawing/2014/main" id="{BE875458-58D0-7820-6CA8-FE3AE339B6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9403" y="274194"/>
            <a:ext cx="4510683" cy="4510683"/>
          </a:xfrm>
          <a:prstGeom prst="rect">
            <a:avLst/>
          </a:prstGeom>
        </p:spPr>
      </p:pic>
      <p:sp>
        <p:nvSpPr>
          <p:cNvPr id="4" name="Slide Number Placeholder 3">
            <a:extLst>
              <a:ext uri="{FF2B5EF4-FFF2-40B4-BE49-F238E27FC236}">
                <a16:creationId xmlns:a16="http://schemas.microsoft.com/office/drawing/2014/main" id="{0CD64804-EFA9-5230-8B7F-4AC286E02751}"/>
              </a:ext>
            </a:extLst>
          </p:cNvPr>
          <p:cNvSpPr>
            <a:spLocks noGrp="1"/>
          </p:cNvSpPr>
          <p:nvPr>
            <p:ph type="sldNum" sz="quarter" idx="12"/>
          </p:nvPr>
        </p:nvSpPr>
        <p:spPr/>
        <p:txBody>
          <a:bodyPr/>
          <a:lstStyle/>
          <a:p>
            <a:fld id="{A5AEF524-62EC-C340-82A1-9F47B6C43E55}" type="slidenum">
              <a:rPr lang="en-US" smtClean="0"/>
              <a:t>39</a:t>
            </a:fld>
            <a:endParaRPr lang="en-US"/>
          </a:p>
        </p:txBody>
      </p:sp>
      <p:sp>
        <p:nvSpPr>
          <p:cNvPr id="22" name="Title 1">
            <a:extLst>
              <a:ext uri="{FF2B5EF4-FFF2-40B4-BE49-F238E27FC236}">
                <a16:creationId xmlns:a16="http://schemas.microsoft.com/office/drawing/2014/main" id="{C2B31415-7B81-76FA-CC9A-8E23AC8A6DB2}"/>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Preparation &amp; Safety</a:t>
            </a:r>
          </a:p>
        </p:txBody>
      </p:sp>
      <p:sp>
        <p:nvSpPr>
          <p:cNvPr id="13" name="Footer Placeholder 3">
            <a:extLst>
              <a:ext uri="{FF2B5EF4-FFF2-40B4-BE49-F238E27FC236}">
                <a16:creationId xmlns:a16="http://schemas.microsoft.com/office/drawing/2014/main" id="{0563AB1F-D08D-9AD6-16B1-CD57258FDF63}"/>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5" name="Text Placeholder 5">
            <a:extLst>
              <a:ext uri="{FF2B5EF4-FFF2-40B4-BE49-F238E27FC236}">
                <a16:creationId xmlns:a16="http://schemas.microsoft.com/office/drawing/2014/main" id="{D869957E-2B4A-F71B-A05E-E39F67989BC5}"/>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Brahmbhatt</a:t>
            </a:r>
          </a:p>
        </p:txBody>
      </p:sp>
      <p:pic>
        <p:nvPicPr>
          <p:cNvPr id="17" name="Picture 16" descr="A blue face mask with white stripes&#10;&#10;Description automatically generated">
            <a:extLst>
              <a:ext uri="{FF2B5EF4-FFF2-40B4-BE49-F238E27FC236}">
                <a16:creationId xmlns:a16="http://schemas.microsoft.com/office/drawing/2014/main" id="{92DDB5DA-80DA-6D93-0589-C5F7E2C8AB2E}"/>
              </a:ext>
            </a:extLst>
          </p:cNvPr>
          <p:cNvPicPr>
            <a:picLocks noChangeAspect="1"/>
          </p:cNvPicPr>
          <p:nvPr/>
        </p:nvPicPr>
        <p:blipFill>
          <a:blip r:embed="rId6"/>
          <a:stretch>
            <a:fillRect/>
          </a:stretch>
        </p:blipFill>
        <p:spPr>
          <a:xfrm>
            <a:off x="7708452" y="579528"/>
            <a:ext cx="852584" cy="852584"/>
          </a:xfrm>
          <a:prstGeom prst="rect">
            <a:avLst/>
          </a:prstGeom>
        </p:spPr>
      </p:pic>
      <p:pic>
        <p:nvPicPr>
          <p:cNvPr id="21" name="Picture 20" descr="A goggles with a strap&#10;&#10;Description automatically generated">
            <a:extLst>
              <a:ext uri="{FF2B5EF4-FFF2-40B4-BE49-F238E27FC236}">
                <a16:creationId xmlns:a16="http://schemas.microsoft.com/office/drawing/2014/main" id="{BFF206BA-8B90-D752-8D9F-2F5DED88AE31}"/>
              </a:ext>
            </a:extLst>
          </p:cNvPr>
          <p:cNvPicPr>
            <a:picLocks noChangeAspect="1"/>
          </p:cNvPicPr>
          <p:nvPr/>
        </p:nvPicPr>
        <p:blipFill>
          <a:blip r:embed="rId7"/>
          <a:stretch>
            <a:fillRect/>
          </a:stretch>
        </p:blipFill>
        <p:spPr>
          <a:xfrm>
            <a:off x="7583547" y="139715"/>
            <a:ext cx="1066800" cy="1066800"/>
          </a:xfrm>
          <a:prstGeom prst="rect">
            <a:avLst/>
          </a:prstGeom>
        </p:spPr>
      </p:pic>
      <p:pic>
        <p:nvPicPr>
          <p:cNvPr id="27" name="Picture 26" descr="A pair of pants with a white background&#10;&#10;Description automatically generated with medium confidence">
            <a:extLst>
              <a:ext uri="{FF2B5EF4-FFF2-40B4-BE49-F238E27FC236}">
                <a16:creationId xmlns:a16="http://schemas.microsoft.com/office/drawing/2014/main" id="{9A9EB91E-21D0-94C6-4991-8C0058B376E6}"/>
              </a:ext>
            </a:extLst>
          </p:cNvPr>
          <p:cNvPicPr>
            <a:picLocks noChangeAspect="1"/>
          </p:cNvPicPr>
          <p:nvPr/>
        </p:nvPicPr>
        <p:blipFill>
          <a:blip r:embed="rId8"/>
          <a:srcRect l="52547" t="7602" r="8608" b="7147"/>
          <a:stretch/>
        </p:blipFill>
        <p:spPr>
          <a:xfrm>
            <a:off x="7492666" y="2503520"/>
            <a:ext cx="1248563" cy="2740181"/>
          </a:xfrm>
          <a:prstGeom prst="rect">
            <a:avLst/>
          </a:prstGeom>
        </p:spPr>
      </p:pic>
      <p:pic>
        <p:nvPicPr>
          <p:cNvPr id="33" name="Picture 32" descr="A white coat with buttons&#10;&#10;Description automatically generated">
            <a:extLst>
              <a:ext uri="{FF2B5EF4-FFF2-40B4-BE49-F238E27FC236}">
                <a16:creationId xmlns:a16="http://schemas.microsoft.com/office/drawing/2014/main" id="{3F327763-409E-7363-3310-06C9CA72FADC}"/>
              </a:ext>
            </a:extLst>
          </p:cNvPr>
          <p:cNvPicPr>
            <a:picLocks noChangeAspect="1"/>
          </p:cNvPicPr>
          <p:nvPr/>
        </p:nvPicPr>
        <p:blipFill>
          <a:blip r:embed="rId9"/>
          <a:stretch>
            <a:fillRect/>
          </a:stretch>
        </p:blipFill>
        <p:spPr>
          <a:xfrm>
            <a:off x="6942874" y="1200375"/>
            <a:ext cx="2383743" cy="2828170"/>
          </a:xfrm>
          <a:prstGeom prst="rect">
            <a:avLst/>
          </a:prstGeom>
        </p:spPr>
      </p:pic>
      <p:pic>
        <p:nvPicPr>
          <p:cNvPr id="6" name="Picture 5" descr="A pair of red and blue shoes&#10;&#10;Description automatically generated">
            <a:extLst>
              <a:ext uri="{FF2B5EF4-FFF2-40B4-BE49-F238E27FC236}">
                <a16:creationId xmlns:a16="http://schemas.microsoft.com/office/drawing/2014/main" id="{08FBC5C8-1518-0C0B-7B02-551285323150}"/>
              </a:ext>
            </a:extLst>
          </p:cNvPr>
          <p:cNvPicPr>
            <a:picLocks noChangeAspect="1"/>
          </p:cNvPicPr>
          <p:nvPr/>
        </p:nvPicPr>
        <p:blipFill>
          <a:blip r:embed="rId10"/>
          <a:srcRect r="50237" b="-1125"/>
          <a:stretch/>
        </p:blipFill>
        <p:spPr>
          <a:xfrm>
            <a:off x="7296272" y="4600104"/>
            <a:ext cx="709082" cy="1440955"/>
          </a:xfrm>
          <a:prstGeom prst="rect">
            <a:avLst/>
          </a:prstGeom>
        </p:spPr>
      </p:pic>
      <p:pic>
        <p:nvPicPr>
          <p:cNvPr id="8" name="Picture 7" descr="A pair of red and blue shoes&#10;&#10;Description automatically generated">
            <a:extLst>
              <a:ext uri="{FF2B5EF4-FFF2-40B4-BE49-F238E27FC236}">
                <a16:creationId xmlns:a16="http://schemas.microsoft.com/office/drawing/2014/main" id="{1A998F93-3865-D44A-9C07-47096684AC18}"/>
              </a:ext>
            </a:extLst>
          </p:cNvPr>
          <p:cNvPicPr>
            <a:picLocks noChangeAspect="1"/>
          </p:cNvPicPr>
          <p:nvPr/>
        </p:nvPicPr>
        <p:blipFill>
          <a:blip r:embed="rId10"/>
          <a:srcRect l="50237"/>
          <a:stretch/>
        </p:blipFill>
        <p:spPr>
          <a:xfrm>
            <a:off x="8243334" y="4580996"/>
            <a:ext cx="709083" cy="1424924"/>
          </a:xfrm>
          <a:prstGeom prst="rect">
            <a:avLst/>
          </a:prstGeom>
        </p:spPr>
      </p:pic>
    </p:spTree>
    <p:extLst>
      <p:ext uri="{BB962C8B-B14F-4D97-AF65-F5344CB8AC3E}">
        <p14:creationId xmlns:p14="http://schemas.microsoft.com/office/powerpoint/2010/main" val="9003995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a:t>
            </a:fld>
            <a:endParaRPr lang="en-US"/>
          </a:p>
        </p:txBody>
      </p:sp>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2301438" y="5298654"/>
            <a:ext cx="2434133" cy="747897"/>
          </a:xfrm>
        </p:spPr>
        <p:txBody>
          <a:bodyPr vert="horz" wrap="square" lIns="0" tIns="0" rIns="0" bIns="0" rtlCol="0" anchor="t">
            <a:spAutoFit/>
          </a:bodyPr>
          <a:lstStyle/>
          <a:p>
            <a:r>
              <a:rPr lang="en-US" b="1">
                <a:ea typeface="Calibri"/>
                <a:cs typeface="Calibri"/>
              </a:rPr>
              <a:t>Dr. Brandon Krick </a:t>
            </a:r>
            <a:r>
              <a:rPr lang="en-US">
                <a:ea typeface="Calibri"/>
                <a:cs typeface="Calibri"/>
              </a:rPr>
              <a:t>Associate Professor</a:t>
            </a:r>
          </a:p>
          <a:p>
            <a:endParaRPr lang="en-US">
              <a:ea typeface="Calibri"/>
              <a:cs typeface="Calibri"/>
            </a:endParaRPr>
          </a:p>
        </p:txBody>
      </p:sp>
      <p:pic>
        <p:nvPicPr>
          <p:cNvPr id="26" name="Picture Placeholder 25" descr="A person smiling at the camera&#10;&#10;Description automatically generated">
            <a:extLst>
              <a:ext uri="{FF2B5EF4-FFF2-40B4-BE49-F238E27FC236}">
                <a16:creationId xmlns:a16="http://schemas.microsoft.com/office/drawing/2014/main" id="{B7848152-BEE9-A107-189C-4D0A29D4A01F}"/>
              </a:ext>
            </a:extLst>
          </p:cNvPr>
          <p:cNvPicPr>
            <a:picLocks noGrp="1" noChangeAspect="1"/>
          </p:cNvPicPr>
          <p:nvPr>
            <p:ph type="pic" sz="quarter" idx="13"/>
          </p:nvPr>
        </p:nvPicPr>
        <p:blipFill>
          <a:blip r:embed="rId3"/>
          <a:srcRect l="4485" r="4485"/>
          <a:stretch/>
        </p:blipFill>
        <p:spPr>
          <a:xfrm>
            <a:off x="2428091" y="1802693"/>
            <a:ext cx="2175225" cy="3248829"/>
          </a:xfrm>
        </p:spPr>
      </p:pic>
      <p:sp>
        <p:nvSpPr>
          <p:cNvPr id="8" name="Text Placeholder 7">
            <a:extLst>
              <a:ext uri="{FF2B5EF4-FFF2-40B4-BE49-F238E27FC236}">
                <a16:creationId xmlns:a16="http://schemas.microsoft.com/office/drawing/2014/main" id="{0D736784-EC9B-62D4-D04D-57C094CB9267}"/>
              </a:ext>
            </a:extLst>
          </p:cNvPr>
          <p:cNvSpPr>
            <a:spLocks noGrp="1"/>
          </p:cNvSpPr>
          <p:nvPr>
            <p:ph type="body" sz="quarter" idx="20"/>
          </p:nvPr>
        </p:nvSpPr>
        <p:spPr>
          <a:xfrm>
            <a:off x="5381409" y="5298654"/>
            <a:ext cx="2434133" cy="498598"/>
          </a:xfrm>
        </p:spPr>
        <p:txBody>
          <a:bodyPr vert="horz" wrap="square" lIns="0" tIns="0" rIns="0" bIns="0" rtlCol="0" anchor="t">
            <a:spAutoFit/>
          </a:bodyPr>
          <a:lstStyle/>
          <a:p>
            <a:r>
              <a:rPr lang="en-US" b="1">
                <a:ea typeface="Calibri"/>
                <a:cs typeface="Calibri"/>
              </a:rPr>
              <a:t>Dr. Shayne McConomy</a:t>
            </a:r>
          </a:p>
          <a:p>
            <a:r>
              <a:rPr lang="en-US">
                <a:ea typeface="Calibri"/>
                <a:cs typeface="Calibri"/>
              </a:rPr>
              <a:t>Teaching Faculty II</a:t>
            </a:r>
          </a:p>
        </p:txBody>
      </p:sp>
      <p:pic>
        <p:nvPicPr>
          <p:cNvPr id="11" name="Picture Placeholder 25" descr="A person smiling at the camera&#10;&#10;Description automatically generated">
            <a:extLst>
              <a:ext uri="{FF2B5EF4-FFF2-40B4-BE49-F238E27FC236}">
                <a16:creationId xmlns:a16="http://schemas.microsoft.com/office/drawing/2014/main" id="{8D189C2F-D242-A2E1-AF7A-9B1C16F616F4}"/>
              </a:ext>
            </a:extLst>
          </p:cNvPr>
          <p:cNvPicPr>
            <a:picLocks noChangeAspect="1"/>
          </p:cNvPicPr>
          <p:nvPr/>
        </p:nvPicPr>
        <p:blipFill>
          <a:blip r:embed="rId4"/>
          <a:srcRect l="4961" r="4961"/>
          <a:stretch/>
        </p:blipFill>
        <p:spPr>
          <a:xfrm>
            <a:off x="5510829" y="1803814"/>
            <a:ext cx="2175225" cy="3248829"/>
          </a:xfrm>
          <a:prstGeom prst="rect">
            <a:avLst/>
          </a:prstGeom>
        </p:spPr>
      </p:pic>
      <p:sp>
        <p:nvSpPr>
          <p:cNvPr id="2" name="Footer Placeholder 2">
            <a:extLst>
              <a:ext uri="{FF2B5EF4-FFF2-40B4-BE49-F238E27FC236}">
                <a16:creationId xmlns:a16="http://schemas.microsoft.com/office/drawing/2014/main" id="{E82E85BE-67B6-DE36-952F-79C3CFA039E4}"/>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6" name="Title 18">
            <a:extLst>
              <a:ext uri="{FF2B5EF4-FFF2-40B4-BE49-F238E27FC236}">
                <a16:creationId xmlns:a16="http://schemas.microsoft.com/office/drawing/2014/main" id="{A7089A0A-F816-BE69-3103-83E1DFAC61F6}"/>
              </a:ext>
            </a:extLst>
          </p:cNvPr>
          <p:cNvSpPr>
            <a:spLocks noGrp="1"/>
          </p:cNvSpPr>
          <p:nvPr/>
        </p:nvSpPr>
        <p:spPr>
          <a:xfrm>
            <a:off x="56258" y="-1251"/>
            <a:ext cx="4931372" cy="1012103"/>
          </a:xfrm>
          <a:prstGeom prst="rect">
            <a:avLst/>
          </a:prstGeom>
        </p:spPr>
        <p:txBody>
          <a:bodyPr vert="horz" lIns="0" tIns="0" rIns="0" bIns="0" rtlCol="0" anchor="b">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a:t>Introductions:</a:t>
            </a:r>
          </a:p>
          <a:p>
            <a:pPr>
              <a:spcBef>
                <a:spcPts val="0"/>
              </a:spcBef>
            </a:pPr>
            <a:r>
              <a:rPr lang="en-US" sz="2800"/>
              <a:t>Advisors</a:t>
            </a:r>
          </a:p>
        </p:txBody>
      </p:sp>
      <p:sp>
        <p:nvSpPr>
          <p:cNvPr id="5" name="Text Placeholder 5">
            <a:extLst>
              <a:ext uri="{FF2B5EF4-FFF2-40B4-BE49-F238E27FC236}">
                <a16:creationId xmlns:a16="http://schemas.microsoft.com/office/drawing/2014/main" id="{0E8C75AB-38EF-4330-8EF6-727D84B086F0}"/>
              </a:ext>
            </a:extLst>
          </p:cNvPr>
          <p:cNvSpPr txBox="1">
            <a:spLocks/>
          </p:cNvSpPr>
          <p:nvPr/>
        </p:nvSpPr>
        <p:spPr>
          <a:xfrm>
            <a:off x="10668000" y="114630"/>
            <a:ext cx="1524000" cy="5638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Mina </a:t>
            </a:r>
            <a:r>
              <a:rPr lang="en-US" sz="1600" err="1">
                <a:solidFill>
                  <a:schemeClr val="bg1"/>
                </a:solidFill>
              </a:rPr>
              <a:t>Brahmbhatt</a:t>
            </a:r>
            <a:endParaRPr lang="en-US" sz="1600">
              <a:solidFill>
                <a:schemeClr val="bg1"/>
              </a:solidFill>
            </a:endParaRPr>
          </a:p>
        </p:txBody>
      </p:sp>
    </p:spTree>
    <p:extLst>
      <p:ext uri="{BB962C8B-B14F-4D97-AF65-F5344CB8AC3E}">
        <p14:creationId xmlns:p14="http://schemas.microsoft.com/office/powerpoint/2010/main" val="13581365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6C76EA-E8B7-9434-5612-4872FC98CA92}"/>
              </a:ext>
            </a:extLst>
          </p:cNvPr>
          <p:cNvSpPr>
            <a:spLocks noGrp="1"/>
          </p:cNvSpPr>
          <p:nvPr>
            <p:ph type="sldNum" sz="quarter" idx="12"/>
          </p:nvPr>
        </p:nvSpPr>
        <p:spPr/>
        <p:txBody>
          <a:bodyPr/>
          <a:lstStyle/>
          <a:p>
            <a:fld id="{A5AEF524-62EC-C340-82A1-9F47B6C43E55}" type="slidenum">
              <a:rPr lang="en-US" smtClean="0"/>
              <a:t>40</a:t>
            </a:fld>
            <a:endParaRPr lang="en-US"/>
          </a:p>
        </p:txBody>
      </p:sp>
      <p:sp>
        <p:nvSpPr>
          <p:cNvPr id="22" name="Title 1">
            <a:extLst>
              <a:ext uri="{FF2B5EF4-FFF2-40B4-BE49-F238E27FC236}">
                <a16:creationId xmlns:a16="http://schemas.microsoft.com/office/drawing/2014/main" id="{9289935F-B911-167D-34BD-5203404EEE3C}"/>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Disposal &amp; Cleaning</a:t>
            </a:r>
          </a:p>
        </p:txBody>
      </p:sp>
      <p:sp>
        <p:nvSpPr>
          <p:cNvPr id="13" name="Footer Placeholder 3">
            <a:extLst>
              <a:ext uri="{FF2B5EF4-FFF2-40B4-BE49-F238E27FC236}">
                <a16:creationId xmlns:a16="http://schemas.microsoft.com/office/drawing/2014/main" id="{2A0CE2C2-F5D6-400A-94C3-029D52618361}"/>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F683999D-7A8F-AE4B-74A7-1F4D4643285E}"/>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a:t>
            </a:r>
            <a:r>
              <a:rPr lang="en-US" err="1"/>
              <a:t>Brahmbhatt</a:t>
            </a:r>
            <a:endParaRPr lang="en-US"/>
          </a:p>
        </p:txBody>
      </p:sp>
      <p:sp>
        <p:nvSpPr>
          <p:cNvPr id="16" name="Cube 15">
            <a:extLst>
              <a:ext uri="{FF2B5EF4-FFF2-40B4-BE49-F238E27FC236}">
                <a16:creationId xmlns:a16="http://schemas.microsoft.com/office/drawing/2014/main" id="{005BED7D-EB2E-9FCE-4623-2D6D077BCD7D}"/>
              </a:ext>
            </a:extLst>
          </p:cNvPr>
          <p:cNvSpPr/>
          <p:nvPr/>
        </p:nvSpPr>
        <p:spPr>
          <a:xfrm rot="16200000">
            <a:off x="4271239" y="872753"/>
            <a:ext cx="3274280" cy="5285277"/>
          </a:xfrm>
          <a:prstGeom prst="cube">
            <a:avLst/>
          </a:prstGeom>
          <a:solidFill>
            <a:schemeClr val="accent6">
              <a:lumMod val="20000"/>
              <a:lumOff val="80000"/>
            </a:schemeClr>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C949E8-39CF-A56F-3CC4-F424E1580F40}"/>
              </a:ext>
            </a:extLst>
          </p:cNvPr>
          <p:cNvSpPr/>
          <p:nvPr/>
        </p:nvSpPr>
        <p:spPr>
          <a:xfrm>
            <a:off x="6501060" y="3667665"/>
            <a:ext cx="1245603" cy="769332"/>
          </a:xfrm>
          <a:prstGeom prst="rect">
            <a:avLst/>
          </a:prstGeom>
          <a:solidFill>
            <a:schemeClr val="bg1"/>
          </a:solidFill>
          <a:ln w="190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Hand with solid fill">
            <a:extLst>
              <a:ext uri="{FF2B5EF4-FFF2-40B4-BE49-F238E27FC236}">
                <a16:creationId xmlns:a16="http://schemas.microsoft.com/office/drawing/2014/main" id="{7A2A0B20-8FBE-43E3-99FB-052A998994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4351350">
            <a:off x="6931476" y="3052892"/>
            <a:ext cx="1344842" cy="1356476"/>
          </a:xfrm>
          <a:prstGeom prst="rect">
            <a:avLst/>
          </a:prstGeom>
        </p:spPr>
      </p:pic>
      <p:pic>
        <p:nvPicPr>
          <p:cNvPr id="72" name="Graphic 71" descr="Water with solid fill">
            <a:extLst>
              <a:ext uri="{FF2B5EF4-FFF2-40B4-BE49-F238E27FC236}">
                <a16:creationId xmlns:a16="http://schemas.microsoft.com/office/drawing/2014/main" id="{CD78797D-B13C-8DEB-7F0A-427A5FFDF9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00328" y="3992413"/>
            <a:ext cx="442077" cy="442077"/>
          </a:xfrm>
          <a:prstGeom prst="rect">
            <a:avLst/>
          </a:prstGeom>
        </p:spPr>
      </p:pic>
      <p:pic>
        <p:nvPicPr>
          <p:cNvPr id="74" name="Picture 73" descr="A yellow bottle with a red straw&#10;&#10;Description automatically generated">
            <a:extLst>
              <a:ext uri="{FF2B5EF4-FFF2-40B4-BE49-F238E27FC236}">
                <a16:creationId xmlns:a16="http://schemas.microsoft.com/office/drawing/2014/main" id="{0DDC6F84-FE42-0586-25F7-447F1544739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1530940" y="1973993"/>
            <a:ext cx="1722430" cy="2460449"/>
          </a:xfrm>
          <a:prstGeom prst="rect">
            <a:avLst/>
          </a:prstGeom>
        </p:spPr>
      </p:pic>
    </p:spTree>
    <p:extLst>
      <p:ext uri="{BB962C8B-B14F-4D97-AF65-F5344CB8AC3E}">
        <p14:creationId xmlns:p14="http://schemas.microsoft.com/office/powerpoint/2010/main" val="104474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41</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51636CC-02C2-240D-3F5E-02A73CE5A17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Visualization Challenge</a:t>
            </a:r>
          </a:p>
        </p:txBody>
      </p:sp>
      <p:sp>
        <p:nvSpPr>
          <p:cNvPr id="2" name="Text Placeholder 5">
            <a:extLst>
              <a:ext uri="{FF2B5EF4-FFF2-40B4-BE49-F238E27FC236}">
                <a16:creationId xmlns:a16="http://schemas.microsoft.com/office/drawing/2014/main" id="{482EAA1F-6243-5EE0-597C-B1133CB010E9}"/>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2047982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42</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27">
            <a:extLst>
              <a:ext uri="{FF2B5EF4-FFF2-40B4-BE49-F238E27FC236}">
                <a16:creationId xmlns:a16="http://schemas.microsoft.com/office/drawing/2014/main" id="{0511499E-0A16-169E-7262-57E12A63220A}"/>
              </a:ext>
            </a:extLst>
          </p:cNvPr>
          <p:cNvSpPr/>
          <p:nvPr/>
        </p:nvSpPr>
        <p:spPr>
          <a:xfrm>
            <a:off x="5218852" y="303353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28">
            <a:extLst>
              <a:ext uri="{FF2B5EF4-FFF2-40B4-BE49-F238E27FC236}">
                <a16:creationId xmlns:a16="http://schemas.microsoft.com/office/drawing/2014/main" id="{518D5CC4-3229-0910-C386-01423045EFC6}"/>
              </a:ext>
            </a:extLst>
          </p:cNvPr>
          <p:cNvSpPr/>
          <p:nvPr/>
        </p:nvSpPr>
        <p:spPr>
          <a:xfrm>
            <a:off x="4985938" y="428162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8 Points 29">
            <a:extLst>
              <a:ext uri="{FF2B5EF4-FFF2-40B4-BE49-F238E27FC236}">
                <a16:creationId xmlns:a16="http://schemas.microsoft.com/office/drawing/2014/main" id="{C9D48B6E-D884-C369-C477-898D14F25E8E}"/>
              </a:ext>
            </a:extLst>
          </p:cNvPr>
          <p:cNvSpPr/>
          <p:nvPr/>
        </p:nvSpPr>
        <p:spPr>
          <a:xfrm>
            <a:off x="6168629" y="4952941"/>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8 Points 30">
            <a:extLst>
              <a:ext uri="{FF2B5EF4-FFF2-40B4-BE49-F238E27FC236}">
                <a16:creationId xmlns:a16="http://schemas.microsoft.com/office/drawing/2014/main" id="{DB61C772-DBF0-1029-B15D-C2BCFD9A261F}"/>
              </a:ext>
            </a:extLst>
          </p:cNvPr>
          <p:cNvSpPr/>
          <p:nvPr/>
        </p:nvSpPr>
        <p:spPr>
          <a:xfrm>
            <a:off x="4415624" y="510312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8 Points 31">
            <a:extLst>
              <a:ext uri="{FF2B5EF4-FFF2-40B4-BE49-F238E27FC236}">
                <a16:creationId xmlns:a16="http://schemas.microsoft.com/office/drawing/2014/main" id="{858BC13F-2636-A66F-05AF-799D567323B3}"/>
              </a:ext>
            </a:extLst>
          </p:cNvPr>
          <p:cNvSpPr/>
          <p:nvPr/>
        </p:nvSpPr>
        <p:spPr>
          <a:xfrm>
            <a:off x="6340805" y="2723109"/>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xplosion: 8 Points 32">
            <a:extLst>
              <a:ext uri="{FF2B5EF4-FFF2-40B4-BE49-F238E27FC236}">
                <a16:creationId xmlns:a16="http://schemas.microsoft.com/office/drawing/2014/main" id="{80C8CEF0-26DA-D52F-52F0-727B58082D8A}"/>
              </a:ext>
            </a:extLst>
          </p:cNvPr>
          <p:cNvSpPr/>
          <p:nvPr/>
        </p:nvSpPr>
        <p:spPr>
          <a:xfrm>
            <a:off x="3178295" y="2948624"/>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8 Points 34">
            <a:extLst>
              <a:ext uri="{FF2B5EF4-FFF2-40B4-BE49-F238E27FC236}">
                <a16:creationId xmlns:a16="http://schemas.microsoft.com/office/drawing/2014/main" id="{825E214B-C111-A42C-3DB6-3A4C98AA28DA}"/>
              </a:ext>
            </a:extLst>
          </p:cNvPr>
          <p:cNvSpPr/>
          <p:nvPr/>
        </p:nvSpPr>
        <p:spPr>
          <a:xfrm>
            <a:off x="6584602" y="4593663"/>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8 Points 35">
            <a:extLst>
              <a:ext uri="{FF2B5EF4-FFF2-40B4-BE49-F238E27FC236}">
                <a16:creationId xmlns:a16="http://schemas.microsoft.com/office/drawing/2014/main" id="{7E81E9DE-0897-A310-7E56-7EB87F894609}"/>
              </a:ext>
            </a:extLst>
          </p:cNvPr>
          <p:cNvSpPr/>
          <p:nvPr/>
        </p:nvSpPr>
        <p:spPr>
          <a:xfrm>
            <a:off x="8090291" y="5190604"/>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8 Points 36">
            <a:extLst>
              <a:ext uri="{FF2B5EF4-FFF2-40B4-BE49-F238E27FC236}">
                <a16:creationId xmlns:a16="http://schemas.microsoft.com/office/drawing/2014/main" id="{2DDD751E-A774-F4A5-DD56-9CB22B3F07DF}"/>
              </a:ext>
            </a:extLst>
          </p:cNvPr>
          <p:cNvSpPr/>
          <p:nvPr/>
        </p:nvSpPr>
        <p:spPr>
          <a:xfrm>
            <a:off x="5133117" y="2511852"/>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xplosion: 8 Points 37">
            <a:extLst>
              <a:ext uri="{FF2B5EF4-FFF2-40B4-BE49-F238E27FC236}">
                <a16:creationId xmlns:a16="http://schemas.microsoft.com/office/drawing/2014/main" id="{BB68C7BF-9111-90C7-052C-3C12EB058114}"/>
              </a:ext>
            </a:extLst>
          </p:cNvPr>
          <p:cNvSpPr/>
          <p:nvPr/>
        </p:nvSpPr>
        <p:spPr>
          <a:xfrm>
            <a:off x="6511484" y="350510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3" name="Explosion: 8 Points 38">
            <a:extLst>
              <a:ext uri="{FF2B5EF4-FFF2-40B4-BE49-F238E27FC236}">
                <a16:creationId xmlns:a16="http://schemas.microsoft.com/office/drawing/2014/main" id="{8BEF0990-CFEC-B631-A328-1960EC000136}"/>
              </a:ext>
            </a:extLst>
          </p:cNvPr>
          <p:cNvSpPr/>
          <p:nvPr/>
        </p:nvSpPr>
        <p:spPr>
          <a:xfrm>
            <a:off x="3664491" y="2505656"/>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8 Points 39">
            <a:extLst>
              <a:ext uri="{FF2B5EF4-FFF2-40B4-BE49-F238E27FC236}">
                <a16:creationId xmlns:a16="http://schemas.microsoft.com/office/drawing/2014/main" id="{E332E4F6-62F8-E55E-2A99-C46273FDFA7A}"/>
              </a:ext>
            </a:extLst>
          </p:cNvPr>
          <p:cNvSpPr/>
          <p:nvPr/>
        </p:nvSpPr>
        <p:spPr>
          <a:xfrm>
            <a:off x="8205929" y="327180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8 Points 29">
            <a:extLst>
              <a:ext uri="{FF2B5EF4-FFF2-40B4-BE49-F238E27FC236}">
                <a16:creationId xmlns:a16="http://schemas.microsoft.com/office/drawing/2014/main" id="{70842F77-4A41-2E7A-25F6-092AF251678C}"/>
              </a:ext>
            </a:extLst>
          </p:cNvPr>
          <p:cNvSpPr/>
          <p:nvPr/>
        </p:nvSpPr>
        <p:spPr>
          <a:xfrm>
            <a:off x="5592338" y="4633932"/>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8 Points 37">
            <a:extLst>
              <a:ext uri="{FF2B5EF4-FFF2-40B4-BE49-F238E27FC236}">
                <a16:creationId xmlns:a16="http://schemas.microsoft.com/office/drawing/2014/main" id="{146B0904-727C-FFAA-72AE-C93C2FB2A614}"/>
              </a:ext>
            </a:extLst>
          </p:cNvPr>
          <p:cNvSpPr/>
          <p:nvPr/>
        </p:nvSpPr>
        <p:spPr>
          <a:xfrm>
            <a:off x="6522633" y="402974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1" name="Explosion: 8 Points 31">
            <a:extLst>
              <a:ext uri="{FF2B5EF4-FFF2-40B4-BE49-F238E27FC236}">
                <a16:creationId xmlns:a16="http://schemas.microsoft.com/office/drawing/2014/main" id="{DFF443E0-2DF6-534C-4449-28CD730C2E6B}"/>
              </a:ext>
            </a:extLst>
          </p:cNvPr>
          <p:cNvSpPr/>
          <p:nvPr/>
        </p:nvSpPr>
        <p:spPr>
          <a:xfrm>
            <a:off x="6857983" y="3103337"/>
            <a:ext cx="122096" cy="11712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37">
            <a:extLst>
              <a:ext uri="{FF2B5EF4-FFF2-40B4-BE49-F238E27FC236}">
                <a16:creationId xmlns:a16="http://schemas.microsoft.com/office/drawing/2014/main" id="{77A53335-69A8-1478-59DE-94E72D102CDD}"/>
              </a:ext>
            </a:extLst>
          </p:cNvPr>
          <p:cNvSpPr/>
          <p:nvPr/>
        </p:nvSpPr>
        <p:spPr>
          <a:xfrm>
            <a:off x="6079169" y="375834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3" name="Explosion: 8 Points 37">
            <a:extLst>
              <a:ext uri="{FF2B5EF4-FFF2-40B4-BE49-F238E27FC236}">
                <a16:creationId xmlns:a16="http://schemas.microsoft.com/office/drawing/2014/main" id="{2F5DB135-6265-7672-2809-88337614B2CC}"/>
              </a:ext>
            </a:extLst>
          </p:cNvPr>
          <p:cNvSpPr/>
          <p:nvPr/>
        </p:nvSpPr>
        <p:spPr>
          <a:xfrm>
            <a:off x="5493652" y="405598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4" name="Explosion: 8 Points 37">
            <a:extLst>
              <a:ext uri="{FF2B5EF4-FFF2-40B4-BE49-F238E27FC236}">
                <a16:creationId xmlns:a16="http://schemas.microsoft.com/office/drawing/2014/main" id="{B49FCB53-7189-F387-31DE-F9FB73EC77DB}"/>
              </a:ext>
            </a:extLst>
          </p:cNvPr>
          <p:cNvSpPr/>
          <p:nvPr/>
        </p:nvSpPr>
        <p:spPr>
          <a:xfrm>
            <a:off x="5326374" y="361409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5" name="Explosion: 8 Points 37">
            <a:extLst>
              <a:ext uri="{FF2B5EF4-FFF2-40B4-BE49-F238E27FC236}">
                <a16:creationId xmlns:a16="http://schemas.microsoft.com/office/drawing/2014/main" id="{7C27FA0A-90E6-B3F3-6D44-07CBA1DC3E11}"/>
              </a:ext>
            </a:extLst>
          </p:cNvPr>
          <p:cNvSpPr/>
          <p:nvPr/>
        </p:nvSpPr>
        <p:spPr>
          <a:xfrm>
            <a:off x="4441696" y="298229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6" name="Explosion: 8 Points 30">
            <a:extLst>
              <a:ext uri="{FF2B5EF4-FFF2-40B4-BE49-F238E27FC236}">
                <a16:creationId xmlns:a16="http://schemas.microsoft.com/office/drawing/2014/main" id="{E5EC6C1D-449F-BD51-C37A-E5F3E4095638}"/>
              </a:ext>
            </a:extLst>
          </p:cNvPr>
          <p:cNvSpPr/>
          <p:nvPr/>
        </p:nvSpPr>
        <p:spPr>
          <a:xfrm>
            <a:off x="3587955" y="519060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37">
            <a:extLst>
              <a:ext uri="{FF2B5EF4-FFF2-40B4-BE49-F238E27FC236}">
                <a16:creationId xmlns:a16="http://schemas.microsoft.com/office/drawing/2014/main" id="{CD834426-62A2-F0D6-5A70-2140AF8BC6B7}"/>
              </a:ext>
            </a:extLst>
          </p:cNvPr>
          <p:cNvSpPr/>
          <p:nvPr/>
        </p:nvSpPr>
        <p:spPr>
          <a:xfrm>
            <a:off x="4722682" y="228980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8" name="Explosion: 8 Points 37">
            <a:extLst>
              <a:ext uri="{FF2B5EF4-FFF2-40B4-BE49-F238E27FC236}">
                <a16:creationId xmlns:a16="http://schemas.microsoft.com/office/drawing/2014/main" id="{FF16A15B-6B0E-2A84-BA44-447F4F8B1853}"/>
              </a:ext>
            </a:extLst>
          </p:cNvPr>
          <p:cNvSpPr/>
          <p:nvPr/>
        </p:nvSpPr>
        <p:spPr>
          <a:xfrm>
            <a:off x="5668873" y="519060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9" name="Explosion: 8 Points 34">
            <a:extLst>
              <a:ext uri="{FF2B5EF4-FFF2-40B4-BE49-F238E27FC236}">
                <a16:creationId xmlns:a16="http://schemas.microsoft.com/office/drawing/2014/main" id="{56222D16-D9EB-2308-B6EE-95AFFCDB83B0}"/>
              </a:ext>
            </a:extLst>
          </p:cNvPr>
          <p:cNvSpPr/>
          <p:nvPr/>
        </p:nvSpPr>
        <p:spPr>
          <a:xfrm>
            <a:off x="7372751" y="282964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37">
            <a:extLst>
              <a:ext uri="{FF2B5EF4-FFF2-40B4-BE49-F238E27FC236}">
                <a16:creationId xmlns:a16="http://schemas.microsoft.com/office/drawing/2014/main" id="{EAE2BCBA-B6E7-8310-768B-9C02EB1A67A7}"/>
              </a:ext>
            </a:extLst>
          </p:cNvPr>
          <p:cNvSpPr/>
          <p:nvPr/>
        </p:nvSpPr>
        <p:spPr>
          <a:xfrm>
            <a:off x="4684003" y="475728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1" name="Explosion: 8 Points 37">
            <a:extLst>
              <a:ext uri="{FF2B5EF4-FFF2-40B4-BE49-F238E27FC236}">
                <a16:creationId xmlns:a16="http://schemas.microsoft.com/office/drawing/2014/main" id="{C269EC11-E00D-1739-A260-087D39712124}"/>
              </a:ext>
            </a:extLst>
          </p:cNvPr>
          <p:cNvSpPr/>
          <p:nvPr/>
        </p:nvSpPr>
        <p:spPr>
          <a:xfrm>
            <a:off x="6211994" y="315154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2" name="Explosion: 8 Points 37">
            <a:extLst>
              <a:ext uri="{FF2B5EF4-FFF2-40B4-BE49-F238E27FC236}">
                <a16:creationId xmlns:a16="http://schemas.microsoft.com/office/drawing/2014/main" id="{159F853C-FCD8-8C53-B4AB-440D9287E59D}"/>
              </a:ext>
            </a:extLst>
          </p:cNvPr>
          <p:cNvSpPr/>
          <p:nvPr/>
        </p:nvSpPr>
        <p:spPr>
          <a:xfrm>
            <a:off x="6596992" y="524097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3" name="Explosion: 8 Points 37">
            <a:extLst>
              <a:ext uri="{FF2B5EF4-FFF2-40B4-BE49-F238E27FC236}">
                <a16:creationId xmlns:a16="http://schemas.microsoft.com/office/drawing/2014/main" id="{6ED26407-9F04-7328-B397-528B75D3C509}"/>
              </a:ext>
            </a:extLst>
          </p:cNvPr>
          <p:cNvSpPr/>
          <p:nvPr/>
        </p:nvSpPr>
        <p:spPr>
          <a:xfrm>
            <a:off x="5778579" y="3435420"/>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4" name="Explosion: 8 Points 37">
            <a:extLst>
              <a:ext uri="{FF2B5EF4-FFF2-40B4-BE49-F238E27FC236}">
                <a16:creationId xmlns:a16="http://schemas.microsoft.com/office/drawing/2014/main" id="{3C165FC0-2EB2-8E00-3509-DB0C1CD15E87}"/>
              </a:ext>
            </a:extLst>
          </p:cNvPr>
          <p:cNvSpPr/>
          <p:nvPr/>
        </p:nvSpPr>
        <p:spPr>
          <a:xfrm>
            <a:off x="5692134" y="259055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5" name="Explosion: 8 Points 29">
            <a:extLst>
              <a:ext uri="{FF2B5EF4-FFF2-40B4-BE49-F238E27FC236}">
                <a16:creationId xmlns:a16="http://schemas.microsoft.com/office/drawing/2014/main" id="{399C18CC-B2BF-0EFF-46C2-D25CDC223E21}"/>
              </a:ext>
            </a:extLst>
          </p:cNvPr>
          <p:cNvSpPr/>
          <p:nvPr/>
        </p:nvSpPr>
        <p:spPr>
          <a:xfrm>
            <a:off x="3425745" y="4717510"/>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3FAC8843-5864-9D4D-08D2-FB4A3028A408}"/>
              </a:ext>
            </a:extLst>
          </p:cNvPr>
          <p:cNvSpPr/>
          <p:nvPr/>
        </p:nvSpPr>
        <p:spPr>
          <a:xfrm>
            <a:off x="7580051" y="529786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7" name="Explosion: 8 Points 37">
            <a:extLst>
              <a:ext uri="{FF2B5EF4-FFF2-40B4-BE49-F238E27FC236}">
                <a16:creationId xmlns:a16="http://schemas.microsoft.com/office/drawing/2014/main" id="{A79D6435-66F9-6035-2ADA-3B937807F089}"/>
              </a:ext>
            </a:extLst>
          </p:cNvPr>
          <p:cNvSpPr/>
          <p:nvPr/>
        </p:nvSpPr>
        <p:spPr>
          <a:xfrm>
            <a:off x="3868347" y="289159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8" name="Explosion: 8 Points 37">
            <a:extLst>
              <a:ext uri="{FF2B5EF4-FFF2-40B4-BE49-F238E27FC236}">
                <a16:creationId xmlns:a16="http://schemas.microsoft.com/office/drawing/2014/main" id="{98F2241D-DB14-3B0B-0F0C-BE7709CD2048}"/>
              </a:ext>
            </a:extLst>
          </p:cNvPr>
          <p:cNvSpPr/>
          <p:nvPr/>
        </p:nvSpPr>
        <p:spPr>
          <a:xfrm>
            <a:off x="3978053" y="227469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9" name="Explosion: 8 Points 37">
            <a:extLst>
              <a:ext uri="{FF2B5EF4-FFF2-40B4-BE49-F238E27FC236}">
                <a16:creationId xmlns:a16="http://schemas.microsoft.com/office/drawing/2014/main" id="{A5593A3F-0348-91AE-E70A-FE0571E30C33}"/>
              </a:ext>
            </a:extLst>
          </p:cNvPr>
          <p:cNvSpPr/>
          <p:nvPr/>
        </p:nvSpPr>
        <p:spPr>
          <a:xfrm>
            <a:off x="4921337" y="390949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0" name="Explosion: 8 Points 31">
            <a:extLst>
              <a:ext uri="{FF2B5EF4-FFF2-40B4-BE49-F238E27FC236}">
                <a16:creationId xmlns:a16="http://schemas.microsoft.com/office/drawing/2014/main" id="{2DAB2F53-FD4A-CA80-B266-A66A2EA75B28}"/>
              </a:ext>
            </a:extLst>
          </p:cNvPr>
          <p:cNvSpPr/>
          <p:nvPr/>
        </p:nvSpPr>
        <p:spPr>
          <a:xfrm>
            <a:off x="6609006" y="2302755"/>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37">
            <a:extLst>
              <a:ext uri="{FF2B5EF4-FFF2-40B4-BE49-F238E27FC236}">
                <a16:creationId xmlns:a16="http://schemas.microsoft.com/office/drawing/2014/main" id="{9F3EC398-6080-E353-C67E-7E1B2FF61DF4}"/>
              </a:ext>
            </a:extLst>
          </p:cNvPr>
          <p:cNvSpPr/>
          <p:nvPr/>
        </p:nvSpPr>
        <p:spPr>
          <a:xfrm>
            <a:off x="5346275" y="224262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2" name="Title 1">
            <a:extLst>
              <a:ext uri="{FF2B5EF4-FFF2-40B4-BE49-F238E27FC236}">
                <a16:creationId xmlns:a16="http://schemas.microsoft.com/office/drawing/2014/main" id="{F259BF7B-1AC5-5AA4-D587-8A415E46CC4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Visualization Challenge</a:t>
            </a:r>
            <a:endParaRPr lang="en-US"/>
          </a:p>
        </p:txBody>
      </p:sp>
      <p:sp>
        <p:nvSpPr>
          <p:cNvPr id="2" name="Text Placeholder 5">
            <a:extLst>
              <a:ext uri="{FF2B5EF4-FFF2-40B4-BE49-F238E27FC236}">
                <a16:creationId xmlns:a16="http://schemas.microsoft.com/office/drawing/2014/main" id="{7460401C-75DB-3634-2D0E-3878A41E4D38}"/>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131105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84554-3389-D21F-A05E-F32B4270F129}"/>
            </a:ext>
          </a:extLst>
        </p:cNvPr>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F0DC9408-AFB4-9A0D-D886-D6262F5822D6}"/>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3BCC4CE2-FC75-E80A-453F-3E6E30C6E7E0}"/>
              </a:ext>
            </a:extLst>
          </p:cNvPr>
          <p:cNvSpPr>
            <a:spLocks noGrp="1"/>
          </p:cNvSpPr>
          <p:nvPr>
            <p:ph type="sldNum" sz="quarter" idx="10"/>
          </p:nvPr>
        </p:nvSpPr>
        <p:spPr/>
        <p:txBody>
          <a:bodyPr/>
          <a:lstStyle/>
          <a:p>
            <a:fld id="{72E20F18-833A-4542-A439-FC39BC210022}" type="slidenum">
              <a:rPr lang="en-US" smtClean="0"/>
              <a:pPr/>
              <a:t>43</a:t>
            </a:fld>
            <a:endParaRPr lang="en-US"/>
          </a:p>
        </p:txBody>
      </p:sp>
      <p:sp>
        <p:nvSpPr>
          <p:cNvPr id="4" name="Footer Placeholder 3">
            <a:extLst>
              <a:ext uri="{FF2B5EF4-FFF2-40B4-BE49-F238E27FC236}">
                <a16:creationId xmlns:a16="http://schemas.microsoft.com/office/drawing/2014/main" id="{745C61A0-A5F2-E37B-02AC-0D08604C3D56}"/>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094F8824-0B04-91B8-97CB-3303C89BC09A}"/>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CE132CAF-3A8A-9AEF-A2AC-76DE5EFFC877}"/>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C1A01410-4980-E46E-24FD-43F7BEEEF005}"/>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45BCB9C6-CDB8-BF18-4619-70D1E2F56548}"/>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780A06-8AA4-B0DC-F68C-1286964135A2}"/>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18B532A4-B6AF-3254-6243-C84C9D4E902D}"/>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Visualization Challenge</a:t>
            </a:r>
            <a:endParaRPr lang="en-US"/>
          </a:p>
        </p:txBody>
      </p:sp>
      <p:sp>
        <p:nvSpPr>
          <p:cNvPr id="2" name="Text Placeholder 5">
            <a:extLst>
              <a:ext uri="{FF2B5EF4-FFF2-40B4-BE49-F238E27FC236}">
                <a16:creationId xmlns:a16="http://schemas.microsoft.com/office/drawing/2014/main" id="{C13C3CFE-101D-1066-6110-EDD2937E1BBB}"/>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18342171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4"/>
          <a:stretch>
            <a:fillRect/>
          </a:stretch>
        </p:blipFill>
        <p:spPr>
          <a:xfrm>
            <a:off x="7142986" y="1267264"/>
            <a:ext cx="1261351" cy="1432416"/>
          </a:xfrm>
          <a:prstGeom prst="rect">
            <a:avLst/>
          </a:prstGeom>
        </p:spPr>
      </p:pic>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44</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ghts On outline">
            <a:extLst>
              <a:ext uri="{FF2B5EF4-FFF2-40B4-BE49-F238E27FC236}">
                <a16:creationId xmlns:a16="http://schemas.microsoft.com/office/drawing/2014/main" id="{3866B797-82E2-0627-073E-13B2FEF53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0655" y="3196845"/>
            <a:ext cx="1211765" cy="1211765"/>
          </a:xfrm>
          <a:prstGeom prst="rect">
            <a:avLst/>
          </a:prstGeom>
        </p:spPr>
      </p:pic>
      <p:sp>
        <p:nvSpPr>
          <p:cNvPr id="2" name="Rectangle 1">
            <a:extLst>
              <a:ext uri="{FF2B5EF4-FFF2-40B4-BE49-F238E27FC236}">
                <a16:creationId xmlns:a16="http://schemas.microsoft.com/office/drawing/2014/main" id="{F693F189-AE68-8E15-576D-937C393FB77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9862AE4-7E95-3CC8-4601-144A37E2F145}"/>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BCB4495-7A66-EA8C-2CDD-D25E85785304}"/>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3B73092B-C9C3-594F-BB48-9DA59E5D76D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UV Light Visualization Solution</a:t>
            </a:r>
            <a:endParaRPr lang="en-US"/>
          </a:p>
        </p:txBody>
      </p:sp>
      <p:sp>
        <p:nvSpPr>
          <p:cNvPr id="26" name="Flowchart: Manual Operation 25">
            <a:extLst>
              <a:ext uri="{FF2B5EF4-FFF2-40B4-BE49-F238E27FC236}">
                <a16:creationId xmlns:a16="http://schemas.microsoft.com/office/drawing/2014/main" id="{8D3FDEAD-C03E-50C6-9478-200648F6C18B}"/>
              </a:ext>
            </a:extLst>
          </p:cNvPr>
          <p:cNvSpPr/>
          <p:nvPr/>
        </p:nvSpPr>
        <p:spPr>
          <a:xfrm rot="5400000" flipH="1">
            <a:off x="3680191" y="621862"/>
            <a:ext cx="3619849" cy="6386061"/>
          </a:xfrm>
          <a:prstGeom prst="flowChartManualOperation">
            <a:avLst/>
          </a:prstGeom>
          <a:solidFill>
            <a:srgbClr val="3E00FF">
              <a:alpha val="23922"/>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2FC7299E-CDF9-649F-3287-62705080813D}"/>
              </a:ext>
            </a:extLst>
          </p:cNvPr>
          <p:cNvGrpSpPr/>
          <p:nvPr/>
        </p:nvGrpSpPr>
        <p:grpSpPr>
          <a:xfrm>
            <a:off x="3043044" y="2290335"/>
            <a:ext cx="5393470" cy="3150839"/>
            <a:chOff x="3043044" y="2290335"/>
            <a:chExt cx="5393470" cy="3150839"/>
          </a:xfrm>
          <a:solidFill>
            <a:srgbClr val="00B050"/>
          </a:solidFill>
        </p:grpSpPr>
        <p:sp>
          <p:nvSpPr>
            <p:cNvPr id="11" name="Oval 10">
              <a:extLst>
                <a:ext uri="{FF2B5EF4-FFF2-40B4-BE49-F238E27FC236}">
                  <a16:creationId xmlns:a16="http://schemas.microsoft.com/office/drawing/2014/main" id="{9C0D0911-D428-6F07-5A1B-E2E7636A35D5}"/>
                </a:ext>
              </a:extLst>
            </p:cNvPr>
            <p:cNvSpPr/>
            <p:nvPr/>
          </p:nvSpPr>
          <p:spPr>
            <a:xfrm>
              <a:off x="3774068" y="2290335"/>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EB96B1-8DB2-9EAE-2570-1B52E9B2628D}"/>
                </a:ext>
              </a:extLst>
            </p:cNvPr>
            <p:cNvSpPr/>
            <p:nvPr/>
          </p:nvSpPr>
          <p:spPr>
            <a:xfrm>
              <a:off x="5124604" y="2476187"/>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5A78A8-858E-BBD5-2E1D-091ED4F4B8BD}"/>
                </a:ext>
              </a:extLst>
            </p:cNvPr>
            <p:cNvSpPr/>
            <p:nvPr/>
          </p:nvSpPr>
          <p:spPr>
            <a:xfrm>
              <a:off x="6320263" y="2575310"/>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235D83-3A34-715A-D421-654544F1C934}"/>
                </a:ext>
              </a:extLst>
            </p:cNvPr>
            <p:cNvSpPr/>
            <p:nvPr/>
          </p:nvSpPr>
          <p:spPr>
            <a:xfrm>
              <a:off x="3043044" y="4545358"/>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DEC2BF-7176-919E-853C-2042250B6EDC}"/>
                </a:ext>
              </a:extLst>
            </p:cNvPr>
            <p:cNvSpPr/>
            <p:nvPr/>
          </p:nvSpPr>
          <p:spPr>
            <a:xfrm>
              <a:off x="5725532" y="5251603"/>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061926-3764-4438-78E2-CE3C51233013}"/>
                </a:ext>
              </a:extLst>
            </p:cNvPr>
            <p:cNvSpPr/>
            <p:nvPr/>
          </p:nvSpPr>
          <p:spPr>
            <a:xfrm>
              <a:off x="5490117" y="3411652"/>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65BE1F-0D8B-F48A-AA6D-07A74F328B6D}"/>
                </a:ext>
              </a:extLst>
            </p:cNvPr>
            <p:cNvSpPr/>
            <p:nvPr/>
          </p:nvSpPr>
          <p:spPr>
            <a:xfrm>
              <a:off x="6586653" y="3306334"/>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543E1B-A7E1-D19E-E6DC-8FB921A3D015}"/>
                </a:ext>
              </a:extLst>
            </p:cNvPr>
            <p:cNvSpPr/>
            <p:nvPr/>
          </p:nvSpPr>
          <p:spPr>
            <a:xfrm>
              <a:off x="5130799" y="4334724"/>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02FF9A-1868-1A87-F210-8AC7D75EB794}"/>
                </a:ext>
              </a:extLst>
            </p:cNvPr>
            <p:cNvSpPr/>
            <p:nvPr/>
          </p:nvSpPr>
          <p:spPr>
            <a:xfrm>
              <a:off x="6115824" y="3963017"/>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DCDE69-938C-0217-BA34-F12717DDE30A}"/>
                </a:ext>
              </a:extLst>
            </p:cNvPr>
            <p:cNvSpPr/>
            <p:nvPr/>
          </p:nvSpPr>
          <p:spPr>
            <a:xfrm>
              <a:off x="3049239" y="2891261"/>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8E861E4-33A0-7ECF-BB37-D636A60513F1}"/>
                </a:ext>
              </a:extLst>
            </p:cNvPr>
            <p:cNvSpPr/>
            <p:nvPr/>
          </p:nvSpPr>
          <p:spPr>
            <a:xfrm>
              <a:off x="4505093" y="4972822"/>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D7F59F-5459-565B-7FB5-D14422EBC91E}"/>
                </a:ext>
              </a:extLst>
            </p:cNvPr>
            <p:cNvSpPr/>
            <p:nvPr/>
          </p:nvSpPr>
          <p:spPr>
            <a:xfrm>
              <a:off x="6487531" y="4805553"/>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4CD79F-3CAA-2EB0-D809-E6B49345D4B2}"/>
                </a:ext>
              </a:extLst>
            </p:cNvPr>
            <p:cNvSpPr/>
            <p:nvPr/>
          </p:nvSpPr>
          <p:spPr>
            <a:xfrm>
              <a:off x="7856652" y="5158674"/>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80F320-8E71-AF98-5473-4F91ADA931C9}"/>
                </a:ext>
              </a:extLst>
            </p:cNvPr>
            <p:cNvSpPr/>
            <p:nvPr/>
          </p:nvSpPr>
          <p:spPr>
            <a:xfrm>
              <a:off x="8234554" y="2643454"/>
              <a:ext cx="201960" cy="189571"/>
            </a:xfrm>
            <a:prstGeom prst="ellipse">
              <a:avLst/>
            </a:prstGeom>
            <a:grp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 Placeholder 5">
            <a:extLst>
              <a:ext uri="{FF2B5EF4-FFF2-40B4-BE49-F238E27FC236}">
                <a16:creationId xmlns:a16="http://schemas.microsoft.com/office/drawing/2014/main" id="{3D57DC2E-317C-3618-7C66-1422E96CFA89}"/>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1132400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09031-13FB-47FE-92FA-4D3E3D3B7576}"/>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9D160D-A355-1CF9-5B88-2AAF81733049}"/>
              </a:ext>
            </a:extLst>
          </p:cNvPr>
          <p:cNvSpPr>
            <a:spLocks noGrp="1"/>
          </p:cNvSpPr>
          <p:nvPr>
            <p:ph type="sldNum" sz="quarter" idx="10"/>
          </p:nvPr>
        </p:nvSpPr>
        <p:spPr/>
        <p:txBody>
          <a:bodyPr/>
          <a:lstStyle/>
          <a:p>
            <a:fld id="{72E20F18-833A-4542-A439-FC39BC210022}" type="slidenum">
              <a:rPr lang="en-US" smtClean="0"/>
              <a:pPr/>
              <a:t>45</a:t>
            </a:fld>
            <a:endParaRPr lang="en-US"/>
          </a:p>
        </p:txBody>
      </p:sp>
      <p:sp>
        <p:nvSpPr>
          <p:cNvPr id="4" name="Footer Placeholder 3">
            <a:extLst>
              <a:ext uri="{FF2B5EF4-FFF2-40B4-BE49-F238E27FC236}">
                <a16:creationId xmlns:a16="http://schemas.microsoft.com/office/drawing/2014/main" id="{EE5FE730-3837-7384-6EDB-BD1BDC021AA8}"/>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29" name="Explosion: 8 Points 28">
            <a:extLst>
              <a:ext uri="{FF2B5EF4-FFF2-40B4-BE49-F238E27FC236}">
                <a16:creationId xmlns:a16="http://schemas.microsoft.com/office/drawing/2014/main" id="{21EBF0CD-131C-3D37-2BFC-16CEC64318F2}"/>
              </a:ext>
            </a:extLst>
          </p:cNvPr>
          <p:cNvSpPr/>
          <p:nvPr/>
        </p:nvSpPr>
        <p:spPr>
          <a:xfrm>
            <a:off x="6506367" y="271990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E845150C-8928-DD3A-FB04-FD13F8E2FAB7}"/>
              </a:ext>
            </a:extLst>
          </p:cNvPr>
          <p:cNvSpPr/>
          <p:nvPr/>
        </p:nvSpPr>
        <p:spPr>
          <a:xfrm>
            <a:off x="7701522" y="3571143"/>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C0DF5153-1E70-7F50-4F32-596160EB6A51}"/>
              </a:ext>
            </a:extLst>
          </p:cNvPr>
          <p:cNvSpPr/>
          <p:nvPr/>
        </p:nvSpPr>
        <p:spPr>
          <a:xfrm>
            <a:off x="6822819" y="4278224"/>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F807DC97-0B11-7C9E-D0B2-A6076D2EA8B4}"/>
              </a:ext>
            </a:extLst>
          </p:cNvPr>
          <p:cNvSpPr/>
          <p:nvPr/>
        </p:nvSpPr>
        <p:spPr>
          <a:xfrm>
            <a:off x="7488713" y="230114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1" name="Oval 10">
            <a:extLst>
              <a:ext uri="{FF2B5EF4-FFF2-40B4-BE49-F238E27FC236}">
                <a16:creationId xmlns:a16="http://schemas.microsoft.com/office/drawing/2014/main" id="{91F607D0-AF7B-4064-DA51-3B314204A6BA}"/>
              </a:ext>
            </a:extLst>
          </p:cNvPr>
          <p:cNvSpPr/>
          <p:nvPr/>
        </p:nvSpPr>
        <p:spPr>
          <a:xfrm>
            <a:off x="3057497" y="257305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BA60AA-AA7D-F20F-9626-5391DF0F1C70}"/>
              </a:ext>
            </a:extLst>
          </p:cNvPr>
          <p:cNvSpPr/>
          <p:nvPr/>
        </p:nvSpPr>
        <p:spPr>
          <a:xfrm>
            <a:off x="3259457" y="3647615"/>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10A6586-B5A5-4FCF-01E3-D7D8944B8FAC}"/>
              </a:ext>
            </a:extLst>
          </p:cNvPr>
          <p:cNvSpPr/>
          <p:nvPr/>
        </p:nvSpPr>
        <p:spPr>
          <a:xfrm>
            <a:off x="3636867" y="2784894"/>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0241EA2-67B4-04AA-58D7-33A8EB6FD15D}"/>
              </a:ext>
            </a:extLst>
          </p:cNvPr>
          <p:cNvSpPr/>
          <p:nvPr/>
        </p:nvSpPr>
        <p:spPr>
          <a:xfrm>
            <a:off x="2799541" y="3062039"/>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2687B30-155E-407A-D791-2598CB94C75B}"/>
              </a:ext>
            </a:extLst>
          </p:cNvPr>
          <p:cNvSpPr/>
          <p:nvPr/>
        </p:nvSpPr>
        <p:spPr>
          <a:xfrm>
            <a:off x="3457501" y="410393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C5B62F-1795-E616-2ABE-478F1B20BD94}"/>
              </a:ext>
            </a:extLst>
          </p:cNvPr>
          <p:cNvSpPr/>
          <p:nvPr/>
        </p:nvSpPr>
        <p:spPr>
          <a:xfrm>
            <a:off x="2698561" y="360571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903CA82-3983-8E9A-01DD-3E2F29F9955B}"/>
              </a:ext>
            </a:extLst>
          </p:cNvPr>
          <p:cNvSpPr/>
          <p:nvPr/>
        </p:nvSpPr>
        <p:spPr>
          <a:xfrm>
            <a:off x="2852847" y="4148736"/>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70B21AA-FA64-7C8C-E320-E8242E5C74D1}"/>
              </a:ext>
            </a:extLst>
          </p:cNvPr>
          <p:cNvSpPr/>
          <p:nvPr/>
        </p:nvSpPr>
        <p:spPr>
          <a:xfrm>
            <a:off x="3794909" y="3289468"/>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80486B2-8886-9A3E-09D9-D617723201B6}"/>
              </a:ext>
            </a:extLst>
          </p:cNvPr>
          <p:cNvSpPr/>
          <p:nvPr/>
        </p:nvSpPr>
        <p:spPr>
          <a:xfrm>
            <a:off x="3820353" y="383384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0816248-2CF5-1103-4FAC-F0A924A05400}"/>
              </a:ext>
            </a:extLst>
          </p:cNvPr>
          <p:cNvSpPr/>
          <p:nvPr/>
        </p:nvSpPr>
        <p:spPr>
          <a:xfrm>
            <a:off x="2577887" y="246342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9FFCE19-50C3-8312-893D-02C7F6816D8A}"/>
              </a:ext>
            </a:extLst>
          </p:cNvPr>
          <p:cNvSpPr/>
          <p:nvPr/>
        </p:nvSpPr>
        <p:spPr>
          <a:xfrm>
            <a:off x="3310594" y="3103953"/>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41A7706-6350-C4A7-1EFE-7A349194E05A}"/>
              </a:ext>
            </a:extLst>
          </p:cNvPr>
          <p:cNvSpPr/>
          <p:nvPr/>
        </p:nvSpPr>
        <p:spPr>
          <a:xfrm>
            <a:off x="2319130" y="3967988"/>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320F0C6-BBCF-84CB-64B5-C6E8CA1DEA08}"/>
              </a:ext>
            </a:extLst>
          </p:cNvPr>
          <p:cNvSpPr/>
          <p:nvPr/>
        </p:nvSpPr>
        <p:spPr>
          <a:xfrm>
            <a:off x="2274587" y="303233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5ECAA73-DEB0-B031-6027-AA5C6721FF63}"/>
              </a:ext>
            </a:extLst>
          </p:cNvPr>
          <p:cNvSpPr/>
          <p:nvPr/>
        </p:nvSpPr>
        <p:spPr>
          <a:xfrm>
            <a:off x="3444763" y="2397041"/>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8">
            <a:extLst>
              <a:ext uri="{FF2B5EF4-FFF2-40B4-BE49-F238E27FC236}">
                <a16:creationId xmlns:a16="http://schemas.microsoft.com/office/drawing/2014/main" id="{F132F004-39E2-0EF0-8AEB-10D40B649908}"/>
              </a:ext>
            </a:extLst>
          </p:cNvPr>
          <p:cNvSpPr/>
          <p:nvPr/>
        </p:nvSpPr>
        <p:spPr>
          <a:xfrm>
            <a:off x="6506367" y="271990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9">
            <a:extLst>
              <a:ext uri="{FF2B5EF4-FFF2-40B4-BE49-F238E27FC236}">
                <a16:creationId xmlns:a16="http://schemas.microsoft.com/office/drawing/2014/main" id="{FFB869B5-6434-FE7A-13AF-D79C11E7B4FA}"/>
              </a:ext>
            </a:extLst>
          </p:cNvPr>
          <p:cNvSpPr/>
          <p:nvPr/>
        </p:nvSpPr>
        <p:spPr>
          <a:xfrm>
            <a:off x="7701522" y="3571143"/>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36">
            <a:extLst>
              <a:ext uri="{FF2B5EF4-FFF2-40B4-BE49-F238E27FC236}">
                <a16:creationId xmlns:a16="http://schemas.microsoft.com/office/drawing/2014/main" id="{22CE5C9D-FDE7-0822-50D3-B89CF67B4731}"/>
              </a:ext>
            </a:extLst>
          </p:cNvPr>
          <p:cNvSpPr/>
          <p:nvPr/>
        </p:nvSpPr>
        <p:spPr>
          <a:xfrm>
            <a:off x="6822819" y="4278224"/>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F300C830-82C5-F3D7-E200-DA8A98A752A2}"/>
              </a:ext>
            </a:extLst>
          </p:cNvPr>
          <p:cNvSpPr/>
          <p:nvPr/>
        </p:nvSpPr>
        <p:spPr>
          <a:xfrm>
            <a:off x="7488713" y="230114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9" name="Explosion: 8 Points 27">
            <a:extLst>
              <a:ext uri="{FF2B5EF4-FFF2-40B4-BE49-F238E27FC236}">
                <a16:creationId xmlns:a16="http://schemas.microsoft.com/office/drawing/2014/main" id="{B8A41F7F-A97B-8A3F-A681-E4ACF03FD03B}"/>
              </a:ext>
            </a:extLst>
          </p:cNvPr>
          <p:cNvSpPr/>
          <p:nvPr/>
        </p:nvSpPr>
        <p:spPr>
          <a:xfrm>
            <a:off x="6917737" y="232168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8">
            <a:extLst>
              <a:ext uri="{FF2B5EF4-FFF2-40B4-BE49-F238E27FC236}">
                <a16:creationId xmlns:a16="http://schemas.microsoft.com/office/drawing/2014/main" id="{E07CD400-121C-22CA-E9DC-06FE9EFFA163}"/>
              </a:ext>
            </a:extLst>
          </p:cNvPr>
          <p:cNvSpPr/>
          <p:nvPr/>
        </p:nvSpPr>
        <p:spPr>
          <a:xfrm>
            <a:off x="6684823" y="356977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9">
            <a:extLst>
              <a:ext uri="{FF2B5EF4-FFF2-40B4-BE49-F238E27FC236}">
                <a16:creationId xmlns:a16="http://schemas.microsoft.com/office/drawing/2014/main" id="{EEAB4E1F-90E0-3AE9-E797-F0129EDF4E06}"/>
              </a:ext>
            </a:extLst>
          </p:cNvPr>
          <p:cNvSpPr/>
          <p:nvPr/>
        </p:nvSpPr>
        <p:spPr>
          <a:xfrm>
            <a:off x="7867514" y="4241096"/>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34">
            <a:extLst>
              <a:ext uri="{FF2B5EF4-FFF2-40B4-BE49-F238E27FC236}">
                <a16:creationId xmlns:a16="http://schemas.microsoft.com/office/drawing/2014/main" id="{E76865CE-0A3C-E35C-8B58-95E888BEADAF}"/>
              </a:ext>
            </a:extLst>
          </p:cNvPr>
          <p:cNvSpPr/>
          <p:nvPr/>
        </p:nvSpPr>
        <p:spPr>
          <a:xfrm>
            <a:off x="8283487" y="388181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xplosion: 8 Points 37">
            <a:extLst>
              <a:ext uri="{FF2B5EF4-FFF2-40B4-BE49-F238E27FC236}">
                <a16:creationId xmlns:a16="http://schemas.microsoft.com/office/drawing/2014/main" id="{D2206F61-30B3-37A6-B1E1-5413EBDB6015}"/>
              </a:ext>
            </a:extLst>
          </p:cNvPr>
          <p:cNvSpPr/>
          <p:nvPr/>
        </p:nvSpPr>
        <p:spPr>
          <a:xfrm>
            <a:off x="8210369" y="279325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1" name="Explosion: 8 Points 29">
            <a:extLst>
              <a:ext uri="{FF2B5EF4-FFF2-40B4-BE49-F238E27FC236}">
                <a16:creationId xmlns:a16="http://schemas.microsoft.com/office/drawing/2014/main" id="{46C33004-F383-6B9E-0898-C9C86BE13E7D}"/>
              </a:ext>
            </a:extLst>
          </p:cNvPr>
          <p:cNvSpPr/>
          <p:nvPr/>
        </p:nvSpPr>
        <p:spPr>
          <a:xfrm>
            <a:off x="7291223" y="3922087"/>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xplosion: 8 Points 37">
            <a:extLst>
              <a:ext uri="{FF2B5EF4-FFF2-40B4-BE49-F238E27FC236}">
                <a16:creationId xmlns:a16="http://schemas.microsoft.com/office/drawing/2014/main" id="{69D8959D-6DE6-60E1-270E-22A7C2DF80CD}"/>
              </a:ext>
            </a:extLst>
          </p:cNvPr>
          <p:cNvSpPr/>
          <p:nvPr/>
        </p:nvSpPr>
        <p:spPr>
          <a:xfrm>
            <a:off x="8221518" y="331790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4" name="Explosion: 8 Points 37">
            <a:extLst>
              <a:ext uri="{FF2B5EF4-FFF2-40B4-BE49-F238E27FC236}">
                <a16:creationId xmlns:a16="http://schemas.microsoft.com/office/drawing/2014/main" id="{205BF0B6-3DD6-D8C4-EC9A-F2EE4152C456}"/>
              </a:ext>
            </a:extLst>
          </p:cNvPr>
          <p:cNvSpPr/>
          <p:nvPr/>
        </p:nvSpPr>
        <p:spPr>
          <a:xfrm>
            <a:off x="7778054" y="304649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5" name="Explosion: 8 Points 37">
            <a:extLst>
              <a:ext uri="{FF2B5EF4-FFF2-40B4-BE49-F238E27FC236}">
                <a16:creationId xmlns:a16="http://schemas.microsoft.com/office/drawing/2014/main" id="{0EE4F82C-20B5-C69E-1111-13BDAE6E3054}"/>
              </a:ext>
            </a:extLst>
          </p:cNvPr>
          <p:cNvSpPr/>
          <p:nvPr/>
        </p:nvSpPr>
        <p:spPr>
          <a:xfrm>
            <a:off x="7192537" y="334414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6" name="Explosion: 8 Points 37">
            <a:extLst>
              <a:ext uri="{FF2B5EF4-FFF2-40B4-BE49-F238E27FC236}">
                <a16:creationId xmlns:a16="http://schemas.microsoft.com/office/drawing/2014/main" id="{F4E3228F-ACA4-DC3F-671D-E9ACBE7EA189}"/>
              </a:ext>
            </a:extLst>
          </p:cNvPr>
          <p:cNvSpPr/>
          <p:nvPr/>
        </p:nvSpPr>
        <p:spPr>
          <a:xfrm>
            <a:off x="7025259" y="290224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0" name="Explosion: 8 Points 37">
            <a:extLst>
              <a:ext uri="{FF2B5EF4-FFF2-40B4-BE49-F238E27FC236}">
                <a16:creationId xmlns:a16="http://schemas.microsoft.com/office/drawing/2014/main" id="{66151178-2594-77BE-0711-BC912A807564}"/>
              </a:ext>
            </a:extLst>
          </p:cNvPr>
          <p:cNvSpPr/>
          <p:nvPr/>
        </p:nvSpPr>
        <p:spPr>
          <a:xfrm>
            <a:off x="7367758" y="447875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2" name="Explosion: 8 Points 37">
            <a:extLst>
              <a:ext uri="{FF2B5EF4-FFF2-40B4-BE49-F238E27FC236}">
                <a16:creationId xmlns:a16="http://schemas.microsoft.com/office/drawing/2014/main" id="{54F095FC-7C79-A198-242C-AA4EE05DE2B4}"/>
              </a:ext>
            </a:extLst>
          </p:cNvPr>
          <p:cNvSpPr/>
          <p:nvPr/>
        </p:nvSpPr>
        <p:spPr>
          <a:xfrm>
            <a:off x="6382888" y="404543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3" name="Explosion: 8 Points 37">
            <a:extLst>
              <a:ext uri="{FF2B5EF4-FFF2-40B4-BE49-F238E27FC236}">
                <a16:creationId xmlns:a16="http://schemas.microsoft.com/office/drawing/2014/main" id="{DFA11D8C-EBA8-2EB7-6C1A-027517BA4C47}"/>
              </a:ext>
            </a:extLst>
          </p:cNvPr>
          <p:cNvSpPr/>
          <p:nvPr/>
        </p:nvSpPr>
        <p:spPr>
          <a:xfrm>
            <a:off x="7910879" y="243970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4" name="Explosion: 8 Points 37">
            <a:extLst>
              <a:ext uri="{FF2B5EF4-FFF2-40B4-BE49-F238E27FC236}">
                <a16:creationId xmlns:a16="http://schemas.microsoft.com/office/drawing/2014/main" id="{A55CC634-7AB7-37AF-CFAF-1F307B08D0DA}"/>
              </a:ext>
            </a:extLst>
          </p:cNvPr>
          <p:cNvSpPr/>
          <p:nvPr/>
        </p:nvSpPr>
        <p:spPr>
          <a:xfrm>
            <a:off x="8295877" y="452913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5" name="Explosion: 8 Points 37">
            <a:extLst>
              <a:ext uri="{FF2B5EF4-FFF2-40B4-BE49-F238E27FC236}">
                <a16:creationId xmlns:a16="http://schemas.microsoft.com/office/drawing/2014/main" id="{0F22D87A-3174-C6E3-639B-6D3CCC336B7C}"/>
              </a:ext>
            </a:extLst>
          </p:cNvPr>
          <p:cNvSpPr/>
          <p:nvPr/>
        </p:nvSpPr>
        <p:spPr>
          <a:xfrm>
            <a:off x="7477464" y="272357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1" name="Explosion: 8 Points 37">
            <a:extLst>
              <a:ext uri="{FF2B5EF4-FFF2-40B4-BE49-F238E27FC236}">
                <a16:creationId xmlns:a16="http://schemas.microsoft.com/office/drawing/2014/main" id="{26A4047B-97F0-4315-AF86-DE14ED1B96A2}"/>
              </a:ext>
            </a:extLst>
          </p:cNvPr>
          <p:cNvSpPr/>
          <p:nvPr/>
        </p:nvSpPr>
        <p:spPr>
          <a:xfrm>
            <a:off x="6620222" y="319765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3" name="Title 1">
            <a:extLst>
              <a:ext uri="{FF2B5EF4-FFF2-40B4-BE49-F238E27FC236}">
                <a16:creationId xmlns:a16="http://schemas.microsoft.com/office/drawing/2014/main" id="{AB4507CC-2FCE-A964-E130-6CDE2951DD01}"/>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Microspheres vs. Simulant</a:t>
            </a:r>
            <a:endParaRPr lang="en-US"/>
          </a:p>
        </p:txBody>
      </p:sp>
      <p:sp>
        <p:nvSpPr>
          <p:cNvPr id="7" name="Rounded Rectangle 6">
            <a:extLst>
              <a:ext uri="{FF2B5EF4-FFF2-40B4-BE49-F238E27FC236}">
                <a16:creationId xmlns:a16="http://schemas.microsoft.com/office/drawing/2014/main" id="{358961E1-8257-E711-962A-CA6C9C5F5227}"/>
              </a:ext>
            </a:extLst>
          </p:cNvPr>
          <p:cNvSpPr/>
          <p:nvPr/>
        </p:nvSpPr>
        <p:spPr>
          <a:xfrm>
            <a:off x="1714455" y="2024895"/>
            <a:ext cx="2941982" cy="287899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2A16564D-DD03-B01F-864D-75DC4E94FEB5}"/>
              </a:ext>
            </a:extLst>
          </p:cNvPr>
          <p:cNvSpPr/>
          <p:nvPr/>
        </p:nvSpPr>
        <p:spPr>
          <a:xfrm>
            <a:off x="6005478" y="2011053"/>
            <a:ext cx="2941982" cy="287899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A41D27-43CE-0B04-4D5A-9EF2DD50096E}"/>
              </a:ext>
            </a:extLst>
          </p:cNvPr>
          <p:cNvSpPr/>
          <p:nvPr/>
        </p:nvSpPr>
        <p:spPr>
          <a:xfrm>
            <a:off x="4073020" y="437174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CB324F30-6F19-88D3-F385-718E63CC4B4C}"/>
              </a:ext>
            </a:extLst>
          </p:cNvPr>
          <p:cNvSpPr/>
          <p:nvPr/>
        </p:nvSpPr>
        <p:spPr>
          <a:xfrm>
            <a:off x="1927213" y="3498354"/>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5FB6801A-D3D5-3F46-3BC6-12F993FF78C4}"/>
              </a:ext>
            </a:extLst>
          </p:cNvPr>
          <p:cNvSpPr/>
          <p:nvPr/>
        </p:nvSpPr>
        <p:spPr>
          <a:xfrm>
            <a:off x="2038939" y="2421256"/>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7F1399FD-7354-7C4D-F12E-8F8544BF2B21}"/>
              </a:ext>
            </a:extLst>
          </p:cNvPr>
          <p:cNvSpPr/>
          <p:nvPr/>
        </p:nvSpPr>
        <p:spPr>
          <a:xfrm>
            <a:off x="3950977" y="239257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16DAD2B4-74C6-801E-32EF-988943AC4304}"/>
              </a:ext>
            </a:extLst>
          </p:cNvPr>
          <p:cNvSpPr/>
          <p:nvPr/>
        </p:nvSpPr>
        <p:spPr>
          <a:xfrm>
            <a:off x="4016778" y="2974975"/>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DA77953D-3CAD-1F3E-6D8C-0100C4F2E248}"/>
              </a:ext>
            </a:extLst>
          </p:cNvPr>
          <p:cNvSpPr/>
          <p:nvPr/>
        </p:nvSpPr>
        <p:spPr>
          <a:xfrm>
            <a:off x="2123641" y="4471048"/>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0175DA22-96F3-67CF-C5BF-9958ECDAD943}"/>
              </a:ext>
            </a:extLst>
          </p:cNvPr>
          <p:cNvSpPr/>
          <p:nvPr/>
        </p:nvSpPr>
        <p:spPr>
          <a:xfrm>
            <a:off x="4243563" y="3579035"/>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268F7FC7-3F79-B97C-FE87-EBD6C4E679ED}"/>
              </a:ext>
            </a:extLst>
          </p:cNvPr>
          <p:cNvSpPr/>
          <p:nvPr/>
        </p:nvSpPr>
        <p:spPr>
          <a:xfrm>
            <a:off x="2986956" y="4555053"/>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Equal 101">
            <a:extLst>
              <a:ext uri="{FF2B5EF4-FFF2-40B4-BE49-F238E27FC236}">
                <a16:creationId xmlns:a16="http://schemas.microsoft.com/office/drawing/2014/main" id="{71075ACA-C5CD-8D2C-D8A7-51CCC04DE434}"/>
              </a:ext>
            </a:extLst>
          </p:cNvPr>
          <p:cNvSpPr/>
          <p:nvPr/>
        </p:nvSpPr>
        <p:spPr>
          <a:xfrm>
            <a:off x="4832320" y="3071182"/>
            <a:ext cx="997274" cy="786424"/>
          </a:xfrm>
          <a:prstGeom prst="mathEqual">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TextBox 102">
            <a:extLst>
              <a:ext uri="{FF2B5EF4-FFF2-40B4-BE49-F238E27FC236}">
                <a16:creationId xmlns:a16="http://schemas.microsoft.com/office/drawing/2014/main" id="{5CC63F4D-3ED4-C7F5-2007-DBF4AB5BD614}"/>
              </a:ext>
            </a:extLst>
          </p:cNvPr>
          <p:cNvSpPr txBox="1"/>
          <p:nvPr/>
        </p:nvSpPr>
        <p:spPr>
          <a:xfrm>
            <a:off x="1700985" y="4889294"/>
            <a:ext cx="3219218" cy="461665"/>
          </a:xfrm>
          <a:prstGeom prst="rect">
            <a:avLst/>
          </a:prstGeom>
          <a:noFill/>
        </p:spPr>
        <p:txBody>
          <a:bodyPr wrap="square" rtlCol="0">
            <a:spAutoFit/>
          </a:bodyPr>
          <a:lstStyle/>
          <a:p>
            <a:r>
              <a:rPr lang="en-US" sz="2400" b="1">
                <a:cs typeface="Arial" panose="020B0604020202020204" pitchFamily="34" charset="0"/>
              </a:rPr>
              <a:t>Microsphere Density</a:t>
            </a:r>
          </a:p>
        </p:txBody>
      </p:sp>
      <p:sp>
        <p:nvSpPr>
          <p:cNvPr id="104" name="TextBox 103">
            <a:extLst>
              <a:ext uri="{FF2B5EF4-FFF2-40B4-BE49-F238E27FC236}">
                <a16:creationId xmlns:a16="http://schemas.microsoft.com/office/drawing/2014/main" id="{E5E6A778-BD59-B2F7-389F-C7A448AC6F79}"/>
              </a:ext>
            </a:extLst>
          </p:cNvPr>
          <p:cNvSpPr txBox="1"/>
          <p:nvPr/>
        </p:nvSpPr>
        <p:spPr>
          <a:xfrm>
            <a:off x="6367105" y="4901387"/>
            <a:ext cx="2580355" cy="461665"/>
          </a:xfrm>
          <a:prstGeom prst="rect">
            <a:avLst/>
          </a:prstGeom>
          <a:noFill/>
        </p:spPr>
        <p:txBody>
          <a:bodyPr wrap="square" rtlCol="0">
            <a:spAutoFit/>
          </a:bodyPr>
          <a:lstStyle/>
          <a:p>
            <a:r>
              <a:rPr lang="en-US" sz="2400" b="1">
                <a:cs typeface="Arial" panose="020B0604020202020204" pitchFamily="34" charset="0"/>
              </a:rPr>
              <a:t>Simulant Density</a:t>
            </a:r>
          </a:p>
        </p:txBody>
      </p:sp>
      <p:sp>
        <p:nvSpPr>
          <p:cNvPr id="2" name="Text Placeholder 5">
            <a:extLst>
              <a:ext uri="{FF2B5EF4-FFF2-40B4-BE49-F238E27FC236}">
                <a16:creationId xmlns:a16="http://schemas.microsoft.com/office/drawing/2014/main" id="{722D7F21-5C8F-C57F-3746-86B0F158C7B2}"/>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2046100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EACEA-1AB1-EDE9-4E54-C2AF99A29B42}"/>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7509F3FD-086F-02FC-1D88-ADD35B7FCD2B}"/>
              </a:ext>
            </a:extLst>
          </p:cNvPr>
          <p:cNvSpPr/>
          <p:nvPr/>
        </p:nvSpPr>
        <p:spPr>
          <a:xfrm>
            <a:off x="1714455" y="2024895"/>
            <a:ext cx="2941982" cy="287899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06E4C51E-5024-5B0A-52A9-A9BB8D1C6629}"/>
              </a:ext>
            </a:extLst>
          </p:cNvPr>
          <p:cNvSpPr>
            <a:spLocks noGrp="1"/>
          </p:cNvSpPr>
          <p:nvPr>
            <p:ph type="sldNum" sz="quarter" idx="10"/>
          </p:nvPr>
        </p:nvSpPr>
        <p:spPr/>
        <p:txBody>
          <a:bodyPr/>
          <a:lstStyle/>
          <a:p>
            <a:fld id="{72E20F18-833A-4542-A439-FC39BC210022}" type="slidenum">
              <a:rPr lang="en-US" smtClean="0"/>
              <a:pPr/>
              <a:t>46</a:t>
            </a:fld>
            <a:endParaRPr lang="en-US"/>
          </a:p>
        </p:txBody>
      </p:sp>
      <p:sp>
        <p:nvSpPr>
          <p:cNvPr id="4" name="Footer Placeholder 3">
            <a:extLst>
              <a:ext uri="{FF2B5EF4-FFF2-40B4-BE49-F238E27FC236}">
                <a16:creationId xmlns:a16="http://schemas.microsoft.com/office/drawing/2014/main" id="{86A15AAF-9D5E-40F1-B350-EB2B3B4F8B2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29" name="Explosion: 8 Points 28">
            <a:extLst>
              <a:ext uri="{FF2B5EF4-FFF2-40B4-BE49-F238E27FC236}">
                <a16:creationId xmlns:a16="http://schemas.microsoft.com/office/drawing/2014/main" id="{F03E66A2-31B9-338C-62FC-DEFFA2CA4F8C}"/>
              </a:ext>
            </a:extLst>
          </p:cNvPr>
          <p:cNvSpPr/>
          <p:nvPr/>
        </p:nvSpPr>
        <p:spPr>
          <a:xfrm>
            <a:off x="6506367" y="271990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696F4B35-183A-D560-B39F-32EEAF76E9C7}"/>
              </a:ext>
            </a:extLst>
          </p:cNvPr>
          <p:cNvSpPr/>
          <p:nvPr/>
        </p:nvSpPr>
        <p:spPr>
          <a:xfrm>
            <a:off x="7701522" y="3571143"/>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9B3D5BC2-B847-BBC0-445A-AC9240DB6447}"/>
              </a:ext>
            </a:extLst>
          </p:cNvPr>
          <p:cNvSpPr/>
          <p:nvPr/>
        </p:nvSpPr>
        <p:spPr>
          <a:xfrm>
            <a:off x="6822819" y="4278224"/>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30FCD476-9701-9800-9569-BADC93F9C0E7}"/>
              </a:ext>
            </a:extLst>
          </p:cNvPr>
          <p:cNvSpPr/>
          <p:nvPr/>
        </p:nvSpPr>
        <p:spPr>
          <a:xfrm>
            <a:off x="7488713" y="230114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1" name="Oval 10">
            <a:extLst>
              <a:ext uri="{FF2B5EF4-FFF2-40B4-BE49-F238E27FC236}">
                <a16:creationId xmlns:a16="http://schemas.microsoft.com/office/drawing/2014/main" id="{E3141CA6-75D0-DE0F-E2AC-4F003A2D7D47}"/>
              </a:ext>
            </a:extLst>
          </p:cNvPr>
          <p:cNvSpPr/>
          <p:nvPr/>
        </p:nvSpPr>
        <p:spPr>
          <a:xfrm>
            <a:off x="3057497" y="257305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F004B84-BC4C-2951-377E-D97B5B2070AC}"/>
              </a:ext>
            </a:extLst>
          </p:cNvPr>
          <p:cNvSpPr/>
          <p:nvPr/>
        </p:nvSpPr>
        <p:spPr>
          <a:xfrm>
            <a:off x="3259457" y="3647615"/>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DEB391E-52CD-DEB8-AC87-424F651D3EF3}"/>
              </a:ext>
            </a:extLst>
          </p:cNvPr>
          <p:cNvSpPr/>
          <p:nvPr/>
        </p:nvSpPr>
        <p:spPr>
          <a:xfrm>
            <a:off x="3636867" y="2784894"/>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27DD84F7-5A50-08FA-00E1-3C161A25A4EF}"/>
              </a:ext>
            </a:extLst>
          </p:cNvPr>
          <p:cNvSpPr/>
          <p:nvPr/>
        </p:nvSpPr>
        <p:spPr>
          <a:xfrm>
            <a:off x="2799541" y="3062039"/>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3A05C1E-1D05-15FC-93D7-99B498354416}"/>
              </a:ext>
            </a:extLst>
          </p:cNvPr>
          <p:cNvSpPr/>
          <p:nvPr/>
        </p:nvSpPr>
        <p:spPr>
          <a:xfrm>
            <a:off x="3457501" y="410393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990F0B5-96AD-BF5F-2DE9-D8053B67F4B6}"/>
              </a:ext>
            </a:extLst>
          </p:cNvPr>
          <p:cNvSpPr/>
          <p:nvPr/>
        </p:nvSpPr>
        <p:spPr>
          <a:xfrm>
            <a:off x="2698561" y="360571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FA3B6EA-91C3-1B48-4AB1-2FC50EB01FB9}"/>
              </a:ext>
            </a:extLst>
          </p:cNvPr>
          <p:cNvSpPr/>
          <p:nvPr/>
        </p:nvSpPr>
        <p:spPr>
          <a:xfrm>
            <a:off x="2852847" y="4148736"/>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3D6DC10-6112-7555-BDBF-73EF7A787A3D}"/>
              </a:ext>
            </a:extLst>
          </p:cNvPr>
          <p:cNvSpPr/>
          <p:nvPr/>
        </p:nvSpPr>
        <p:spPr>
          <a:xfrm>
            <a:off x="3794909" y="3289468"/>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CA4BD14-8B9D-D975-4FB1-21302C73390C}"/>
              </a:ext>
            </a:extLst>
          </p:cNvPr>
          <p:cNvSpPr/>
          <p:nvPr/>
        </p:nvSpPr>
        <p:spPr>
          <a:xfrm>
            <a:off x="3820353" y="383384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E21CF1-F05E-58D8-D5F7-E5513E545F25}"/>
              </a:ext>
            </a:extLst>
          </p:cNvPr>
          <p:cNvSpPr/>
          <p:nvPr/>
        </p:nvSpPr>
        <p:spPr>
          <a:xfrm>
            <a:off x="2577887" y="246342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D6E749A-60FB-D80D-845D-4AD3DE97125F}"/>
              </a:ext>
            </a:extLst>
          </p:cNvPr>
          <p:cNvSpPr/>
          <p:nvPr/>
        </p:nvSpPr>
        <p:spPr>
          <a:xfrm>
            <a:off x="3310594" y="3103953"/>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6D503FF-F9E4-EAEF-9E1F-71B3F6F496B4}"/>
              </a:ext>
            </a:extLst>
          </p:cNvPr>
          <p:cNvSpPr/>
          <p:nvPr/>
        </p:nvSpPr>
        <p:spPr>
          <a:xfrm>
            <a:off x="2319130" y="3967988"/>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D9F441BD-01DF-5F06-7F38-333C1EFBF652}"/>
              </a:ext>
            </a:extLst>
          </p:cNvPr>
          <p:cNvSpPr/>
          <p:nvPr/>
        </p:nvSpPr>
        <p:spPr>
          <a:xfrm>
            <a:off x="2274587" y="3032332"/>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64E642F7-3BBB-DF19-FE6E-F4B37E7BA337}"/>
              </a:ext>
            </a:extLst>
          </p:cNvPr>
          <p:cNvSpPr/>
          <p:nvPr/>
        </p:nvSpPr>
        <p:spPr>
          <a:xfrm>
            <a:off x="3444763" y="2397041"/>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8">
            <a:extLst>
              <a:ext uri="{FF2B5EF4-FFF2-40B4-BE49-F238E27FC236}">
                <a16:creationId xmlns:a16="http://schemas.microsoft.com/office/drawing/2014/main" id="{C665D330-FF10-631D-E216-07A9AE055552}"/>
              </a:ext>
            </a:extLst>
          </p:cNvPr>
          <p:cNvSpPr/>
          <p:nvPr/>
        </p:nvSpPr>
        <p:spPr>
          <a:xfrm>
            <a:off x="6506367" y="271990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9">
            <a:extLst>
              <a:ext uri="{FF2B5EF4-FFF2-40B4-BE49-F238E27FC236}">
                <a16:creationId xmlns:a16="http://schemas.microsoft.com/office/drawing/2014/main" id="{CC1285B7-AB37-9B62-1668-329339F96E49}"/>
              </a:ext>
            </a:extLst>
          </p:cNvPr>
          <p:cNvSpPr/>
          <p:nvPr/>
        </p:nvSpPr>
        <p:spPr>
          <a:xfrm>
            <a:off x="7701522" y="3571143"/>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36">
            <a:extLst>
              <a:ext uri="{FF2B5EF4-FFF2-40B4-BE49-F238E27FC236}">
                <a16:creationId xmlns:a16="http://schemas.microsoft.com/office/drawing/2014/main" id="{1FA6C541-1BDD-780D-1C6F-8C0EC615DF60}"/>
              </a:ext>
            </a:extLst>
          </p:cNvPr>
          <p:cNvSpPr/>
          <p:nvPr/>
        </p:nvSpPr>
        <p:spPr>
          <a:xfrm>
            <a:off x="6822819" y="4278224"/>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08CCA0FC-3540-EE3B-DF8D-13385F9E1D48}"/>
              </a:ext>
            </a:extLst>
          </p:cNvPr>
          <p:cNvSpPr/>
          <p:nvPr/>
        </p:nvSpPr>
        <p:spPr>
          <a:xfrm>
            <a:off x="7488713" y="230114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9" name="Explosion: 8 Points 27">
            <a:extLst>
              <a:ext uri="{FF2B5EF4-FFF2-40B4-BE49-F238E27FC236}">
                <a16:creationId xmlns:a16="http://schemas.microsoft.com/office/drawing/2014/main" id="{E24FC9B3-4D4F-B506-5805-46CB390E7AD7}"/>
              </a:ext>
            </a:extLst>
          </p:cNvPr>
          <p:cNvSpPr/>
          <p:nvPr/>
        </p:nvSpPr>
        <p:spPr>
          <a:xfrm>
            <a:off x="6917737" y="232168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8">
            <a:extLst>
              <a:ext uri="{FF2B5EF4-FFF2-40B4-BE49-F238E27FC236}">
                <a16:creationId xmlns:a16="http://schemas.microsoft.com/office/drawing/2014/main" id="{8E3B409A-EA78-767A-A56E-7B683A563FEE}"/>
              </a:ext>
            </a:extLst>
          </p:cNvPr>
          <p:cNvSpPr/>
          <p:nvPr/>
        </p:nvSpPr>
        <p:spPr>
          <a:xfrm>
            <a:off x="6684823" y="356977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9">
            <a:extLst>
              <a:ext uri="{FF2B5EF4-FFF2-40B4-BE49-F238E27FC236}">
                <a16:creationId xmlns:a16="http://schemas.microsoft.com/office/drawing/2014/main" id="{DB4D7138-0D71-0EB0-922A-2B4FDD9FA7C1}"/>
              </a:ext>
            </a:extLst>
          </p:cNvPr>
          <p:cNvSpPr/>
          <p:nvPr/>
        </p:nvSpPr>
        <p:spPr>
          <a:xfrm>
            <a:off x="7867514" y="4241096"/>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34">
            <a:extLst>
              <a:ext uri="{FF2B5EF4-FFF2-40B4-BE49-F238E27FC236}">
                <a16:creationId xmlns:a16="http://schemas.microsoft.com/office/drawing/2014/main" id="{58145EFF-C1FD-3358-27EA-0F80BAF0AC7E}"/>
              </a:ext>
            </a:extLst>
          </p:cNvPr>
          <p:cNvSpPr/>
          <p:nvPr/>
        </p:nvSpPr>
        <p:spPr>
          <a:xfrm>
            <a:off x="8283487" y="388181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xplosion: 8 Points 37">
            <a:extLst>
              <a:ext uri="{FF2B5EF4-FFF2-40B4-BE49-F238E27FC236}">
                <a16:creationId xmlns:a16="http://schemas.microsoft.com/office/drawing/2014/main" id="{B7DBB1E4-AF0F-9C93-E483-40B1EB85B51F}"/>
              </a:ext>
            </a:extLst>
          </p:cNvPr>
          <p:cNvSpPr/>
          <p:nvPr/>
        </p:nvSpPr>
        <p:spPr>
          <a:xfrm>
            <a:off x="8210369" y="279325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1" name="Explosion: 8 Points 29">
            <a:extLst>
              <a:ext uri="{FF2B5EF4-FFF2-40B4-BE49-F238E27FC236}">
                <a16:creationId xmlns:a16="http://schemas.microsoft.com/office/drawing/2014/main" id="{3DA2CDC9-E71A-798E-42FF-3A490FFE72A2}"/>
              </a:ext>
            </a:extLst>
          </p:cNvPr>
          <p:cNvSpPr/>
          <p:nvPr/>
        </p:nvSpPr>
        <p:spPr>
          <a:xfrm>
            <a:off x="7291223" y="3922087"/>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xplosion: 8 Points 37">
            <a:extLst>
              <a:ext uri="{FF2B5EF4-FFF2-40B4-BE49-F238E27FC236}">
                <a16:creationId xmlns:a16="http://schemas.microsoft.com/office/drawing/2014/main" id="{76ED4B21-D45F-4213-8C87-05952053975A}"/>
              </a:ext>
            </a:extLst>
          </p:cNvPr>
          <p:cNvSpPr/>
          <p:nvPr/>
        </p:nvSpPr>
        <p:spPr>
          <a:xfrm>
            <a:off x="8221518" y="331790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4" name="Explosion: 8 Points 37">
            <a:extLst>
              <a:ext uri="{FF2B5EF4-FFF2-40B4-BE49-F238E27FC236}">
                <a16:creationId xmlns:a16="http://schemas.microsoft.com/office/drawing/2014/main" id="{F99B72BC-946B-38DF-3AE6-4E477FCBA1DD}"/>
              </a:ext>
            </a:extLst>
          </p:cNvPr>
          <p:cNvSpPr/>
          <p:nvPr/>
        </p:nvSpPr>
        <p:spPr>
          <a:xfrm>
            <a:off x="7778054" y="304649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5" name="Explosion: 8 Points 37">
            <a:extLst>
              <a:ext uri="{FF2B5EF4-FFF2-40B4-BE49-F238E27FC236}">
                <a16:creationId xmlns:a16="http://schemas.microsoft.com/office/drawing/2014/main" id="{539C45AA-89B8-AE9F-3B59-38856ECBC4AB}"/>
              </a:ext>
            </a:extLst>
          </p:cNvPr>
          <p:cNvSpPr/>
          <p:nvPr/>
        </p:nvSpPr>
        <p:spPr>
          <a:xfrm>
            <a:off x="7192537" y="334414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6" name="Explosion: 8 Points 37">
            <a:extLst>
              <a:ext uri="{FF2B5EF4-FFF2-40B4-BE49-F238E27FC236}">
                <a16:creationId xmlns:a16="http://schemas.microsoft.com/office/drawing/2014/main" id="{13566ADE-16B9-F630-7338-C46E9C236467}"/>
              </a:ext>
            </a:extLst>
          </p:cNvPr>
          <p:cNvSpPr/>
          <p:nvPr/>
        </p:nvSpPr>
        <p:spPr>
          <a:xfrm>
            <a:off x="7025259" y="290224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0" name="Explosion: 8 Points 37">
            <a:extLst>
              <a:ext uri="{FF2B5EF4-FFF2-40B4-BE49-F238E27FC236}">
                <a16:creationId xmlns:a16="http://schemas.microsoft.com/office/drawing/2014/main" id="{136E0761-5242-055B-13BE-6A5E2713F43C}"/>
              </a:ext>
            </a:extLst>
          </p:cNvPr>
          <p:cNvSpPr/>
          <p:nvPr/>
        </p:nvSpPr>
        <p:spPr>
          <a:xfrm>
            <a:off x="7367758" y="447875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2" name="Explosion: 8 Points 37">
            <a:extLst>
              <a:ext uri="{FF2B5EF4-FFF2-40B4-BE49-F238E27FC236}">
                <a16:creationId xmlns:a16="http://schemas.microsoft.com/office/drawing/2014/main" id="{B4A6EE12-172C-FC36-1C42-17DD828DBBC3}"/>
              </a:ext>
            </a:extLst>
          </p:cNvPr>
          <p:cNvSpPr/>
          <p:nvPr/>
        </p:nvSpPr>
        <p:spPr>
          <a:xfrm>
            <a:off x="6382888" y="404543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3" name="Explosion: 8 Points 37">
            <a:extLst>
              <a:ext uri="{FF2B5EF4-FFF2-40B4-BE49-F238E27FC236}">
                <a16:creationId xmlns:a16="http://schemas.microsoft.com/office/drawing/2014/main" id="{44FE0189-4596-5BBE-D350-B8161F4888BF}"/>
              </a:ext>
            </a:extLst>
          </p:cNvPr>
          <p:cNvSpPr/>
          <p:nvPr/>
        </p:nvSpPr>
        <p:spPr>
          <a:xfrm>
            <a:off x="7910879" y="243970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4" name="Explosion: 8 Points 37">
            <a:extLst>
              <a:ext uri="{FF2B5EF4-FFF2-40B4-BE49-F238E27FC236}">
                <a16:creationId xmlns:a16="http://schemas.microsoft.com/office/drawing/2014/main" id="{0ABB006C-CF43-5277-625B-4A16D33F5D58}"/>
              </a:ext>
            </a:extLst>
          </p:cNvPr>
          <p:cNvSpPr/>
          <p:nvPr/>
        </p:nvSpPr>
        <p:spPr>
          <a:xfrm>
            <a:off x="8295877" y="452913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5" name="Explosion: 8 Points 37">
            <a:extLst>
              <a:ext uri="{FF2B5EF4-FFF2-40B4-BE49-F238E27FC236}">
                <a16:creationId xmlns:a16="http://schemas.microsoft.com/office/drawing/2014/main" id="{7B7FEE3C-9B79-58E9-E173-D5FDC49319AB}"/>
              </a:ext>
            </a:extLst>
          </p:cNvPr>
          <p:cNvSpPr/>
          <p:nvPr/>
        </p:nvSpPr>
        <p:spPr>
          <a:xfrm>
            <a:off x="7477464" y="272357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1" name="Explosion: 8 Points 37">
            <a:extLst>
              <a:ext uri="{FF2B5EF4-FFF2-40B4-BE49-F238E27FC236}">
                <a16:creationId xmlns:a16="http://schemas.microsoft.com/office/drawing/2014/main" id="{F7280188-1DD9-1244-36B2-99253BCEDA4E}"/>
              </a:ext>
            </a:extLst>
          </p:cNvPr>
          <p:cNvSpPr/>
          <p:nvPr/>
        </p:nvSpPr>
        <p:spPr>
          <a:xfrm>
            <a:off x="6620222" y="319765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3" name="Title 1">
            <a:extLst>
              <a:ext uri="{FF2B5EF4-FFF2-40B4-BE49-F238E27FC236}">
                <a16:creationId xmlns:a16="http://schemas.microsoft.com/office/drawing/2014/main" id="{80530430-C7FA-C8C2-F675-D50EA9AD50F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Microspheres vs. Simulant</a:t>
            </a:r>
            <a:endParaRPr lang="en-US"/>
          </a:p>
        </p:txBody>
      </p:sp>
      <p:sp>
        <p:nvSpPr>
          <p:cNvPr id="41" name="Rounded Rectangle 40">
            <a:extLst>
              <a:ext uri="{FF2B5EF4-FFF2-40B4-BE49-F238E27FC236}">
                <a16:creationId xmlns:a16="http://schemas.microsoft.com/office/drawing/2014/main" id="{A41EB69F-20FE-5BF3-F772-ED90F9125368}"/>
              </a:ext>
            </a:extLst>
          </p:cNvPr>
          <p:cNvSpPr/>
          <p:nvPr/>
        </p:nvSpPr>
        <p:spPr>
          <a:xfrm>
            <a:off x="6005478" y="2011053"/>
            <a:ext cx="2941982" cy="287899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CDEC7FF-FAC6-ED12-9507-1D52FF59261A}"/>
              </a:ext>
            </a:extLst>
          </p:cNvPr>
          <p:cNvSpPr/>
          <p:nvPr/>
        </p:nvSpPr>
        <p:spPr>
          <a:xfrm>
            <a:off x="4073020" y="437174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2A7A16F9-E440-B824-2393-E9FA555365D8}"/>
              </a:ext>
            </a:extLst>
          </p:cNvPr>
          <p:cNvSpPr/>
          <p:nvPr/>
        </p:nvSpPr>
        <p:spPr>
          <a:xfrm>
            <a:off x="1927213" y="3498354"/>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97A41828-2FE8-E08E-876B-D742BD2A85E6}"/>
              </a:ext>
            </a:extLst>
          </p:cNvPr>
          <p:cNvSpPr/>
          <p:nvPr/>
        </p:nvSpPr>
        <p:spPr>
          <a:xfrm>
            <a:off x="2038939" y="2421256"/>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34F7D87-00B5-6001-94C7-5CB825462E16}"/>
              </a:ext>
            </a:extLst>
          </p:cNvPr>
          <p:cNvSpPr/>
          <p:nvPr/>
        </p:nvSpPr>
        <p:spPr>
          <a:xfrm>
            <a:off x="3950977" y="2392577"/>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A64AB43C-0782-1AA7-AA04-C789D2EB7ECC}"/>
              </a:ext>
            </a:extLst>
          </p:cNvPr>
          <p:cNvSpPr/>
          <p:nvPr/>
        </p:nvSpPr>
        <p:spPr>
          <a:xfrm>
            <a:off x="4016778" y="2974975"/>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E863BB5E-F520-1D88-5988-488A45AB8907}"/>
              </a:ext>
            </a:extLst>
          </p:cNvPr>
          <p:cNvSpPr/>
          <p:nvPr/>
        </p:nvSpPr>
        <p:spPr>
          <a:xfrm>
            <a:off x="2123641" y="4471048"/>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4FBBA1A4-22E4-0407-E62D-1182BA06C94C}"/>
              </a:ext>
            </a:extLst>
          </p:cNvPr>
          <p:cNvSpPr/>
          <p:nvPr/>
        </p:nvSpPr>
        <p:spPr>
          <a:xfrm>
            <a:off x="4243563" y="3579035"/>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7411F730-5504-9504-FAE5-35243A2EF39E}"/>
              </a:ext>
            </a:extLst>
          </p:cNvPr>
          <p:cNvSpPr/>
          <p:nvPr/>
        </p:nvSpPr>
        <p:spPr>
          <a:xfrm>
            <a:off x="2986956" y="4555053"/>
            <a:ext cx="137160" cy="137160"/>
          </a:xfrm>
          <a:prstGeom prst="ellipse">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Equal 101">
            <a:extLst>
              <a:ext uri="{FF2B5EF4-FFF2-40B4-BE49-F238E27FC236}">
                <a16:creationId xmlns:a16="http://schemas.microsoft.com/office/drawing/2014/main" id="{DAD82E48-B83F-D87B-D208-EE32892C99B0}"/>
              </a:ext>
            </a:extLst>
          </p:cNvPr>
          <p:cNvSpPr/>
          <p:nvPr/>
        </p:nvSpPr>
        <p:spPr>
          <a:xfrm>
            <a:off x="4832320" y="3071182"/>
            <a:ext cx="997274" cy="786424"/>
          </a:xfrm>
          <a:prstGeom prst="mathEqual">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Graphic 5" descr="Question Mark with solid fill">
            <a:extLst>
              <a:ext uri="{FF2B5EF4-FFF2-40B4-BE49-F238E27FC236}">
                <a16:creationId xmlns:a16="http://schemas.microsoft.com/office/drawing/2014/main" id="{AC60A521-7B22-801B-4A9A-B83D289CDC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5457" y="2341510"/>
            <a:ext cx="2155364" cy="2155364"/>
          </a:xfrm>
          <a:prstGeom prst="rect">
            <a:avLst/>
          </a:prstGeom>
        </p:spPr>
      </p:pic>
      <p:sp>
        <p:nvSpPr>
          <p:cNvPr id="8" name="Not Equal 7">
            <a:extLst>
              <a:ext uri="{FF2B5EF4-FFF2-40B4-BE49-F238E27FC236}">
                <a16:creationId xmlns:a16="http://schemas.microsoft.com/office/drawing/2014/main" id="{AE91A3B1-B304-FF64-4E12-5B722FB8141B}"/>
              </a:ext>
            </a:extLst>
          </p:cNvPr>
          <p:cNvSpPr/>
          <p:nvPr/>
        </p:nvSpPr>
        <p:spPr>
          <a:xfrm>
            <a:off x="4832320" y="3043555"/>
            <a:ext cx="1011176" cy="838263"/>
          </a:xfrm>
          <a:prstGeom prst="mathNotEqual">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005ED3C5-F586-8300-CBBE-7E2EAA47B1CC}"/>
              </a:ext>
            </a:extLst>
          </p:cNvPr>
          <p:cNvSpPr txBox="1"/>
          <p:nvPr/>
        </p:nvSpPr>
        <p:spPr>
          <a:xfrm>
            <a:off x="1700985" y="4889294"/>
            <a:ext cx="3219218" cy="461665"/>
          </a:xfrm>
          <a:prstGeom prst="rect">
            <a:avLst/>
          </a:prstGeom>
          <a:noFill/>
        </p:spPr>
        <p:txBody>
          <a:bodyPr wrap="square" rtlCol="0">
            <a:spAutoFit/>
          </a:bodyPr>
          <a:lstStyle/>
          <a:p>
            <a:r>
              <a:rPr lang="en-US" sz="2400" b="1">
                <a:cs typeface="Arial" panose="020B0604020202020204" pitchFamily="34" charset="0"/>
              </a:rPr>
              <a:t>Microsphere Density</a:t>
            </a:r>
          </a:p>
        </p:txBody>
      </p:sp>
      <p:sp>
        <p:nvSpPr>
          <p:cNvPr id="5" name="Text Placeholder 5">
            <a:extLst>
              <a:ext uri="{FF2B5EF4-FFF2-40B4-BE49-F238E27FC236}">
                <a16:creationId xmlns:a16="http://schemas.microsoft.com/office/drawing/2014/main" id="{F24D566B-524D-DD78-6A9A-F4A152F116B6}"/>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
        <p:nvSpPr>
          <p:cNvPr id="10" name="TextBox 9">
            <a:extLst>
              <a:ext uri="{FF2B5EF4-FFF2-40B4-BE49-F238E27FC236}">
                <a16:creationId xmlns:a16="http://schemas.microsoft.com/office/drawing/2014/main" id="{232E3D77-AA58-B05F-60A1-D8A814B49D9D}"/>
              </a:ext>
            </a:extLst>
          </p:cNvPr>
          <p:cNvSpPr txBox="1"/>
          <p:nvPr/>
        </p:nvSpPr>
        <p:spPr>
          <a:xfrm>
            <a:off x="6367105" y="4901387"/>
            <a:ext cx="2580355" cy="461665"/>
          </a:xfrm>
          <a:prstGeom prst="rect">
            <a:avLst/>
          </a:prstGeom>
          <a:noFill/>
        </p:spPr>
        <p:txBody>
          <a:bodyPr wrap="square" rtlCol="0">
            <a:spAutoFit/>
          </a:bodyPr>
          <a:lstStyle/>
          <a:p>
            <a:r>
              <a:rPr lang="en-US" sz="2400" b="1">
                <a:cs typeface="Arial" panose="020B0604020202020204" pitchFamily="34" charset="0"/>
              </a:rPr>
              <a:t>Simulant Density</a:t>
            </a:r>
          </a:p>
        </p:txBody>
      </p:sp>
    </p:spTree>
    <p:extLst>
      <p:ext uri="{BB962C8B-B14F-4D97-AF65-F5344CB8AC3E}">
        <p14:creationId xmlns:p14="http://schemas.microsoft.com/office/powerpoint/2010/main" val="2155460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4FD58-E3FE-CEE2-4AA2-BF2E9C3E0AE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A50030-4589-E389-B82A-37D21FB416BF}"/>
              </a:ext>
            </a:extLst>
          </p:cNvPr>
          <p:cNvSpPr>
            <a:spLocks noGrp="1"/>
          </p:cNvSpPr>
          <p:nvPr>
            <p:ph type="sldNum" sz="quarter" idx="10"/>
          </p:nvPr>
        </p:nvSpPr>
        <p:spPr/>
        <p:txBody>
          <a:bodyPr/>
          <a:lstStyle/>
          <a:p>
            <a:fld id="{72E20F18-833A-4542-A439-FC39BC210022}" type="slidenum">
              <a:rPr lang="en-US" smtClean="0"/>
              <a:pPr/>
              <a:t>47</a:t>
            </a:fld>
            <a:endParaRPr lang="en-US"/>
          </a:p>
        </p:txBody>
      </p:sp>
      <p:sp>
        <p:nvSpPr>
          <p:cNvPr id="4" name="Footer Placeholder 3">
            <a:extLst>
              <a:ext uri="{FF2B5EF4-FFF2-40B4-BE49-F238E27FC236}">
                <a16:creationId xmlns:a16="http://schemas.microsoft.com/office/drawing/2014/main" id="{B807EA78-5CBB-B33E-F54C-AAEE4817AC6E}"/>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3" name="Title 1">
            <a:extLst>
              <a:ext uri="{FF2B5EF4-FFF2-40B4-BE49-F238E27FC236}">
                <a16:creationId xmlns:a16="http://schemas.microsoft.com/office/drawing/2014/main" id="{4623D424-2965-9393-7EEC-3100126048D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Microspheres vs. Simulant</a:t>
            </a:r>
            <a:endParaRPr lang="en-US"/>
          </a:p>
        </p:txBody>
      </p:sp>
      <p:grpSp>
        <p:nvGrpSpPr>
          <p:cNvPr id="5" name="Group 4">
            <a:extLst>
              <a:ext uri="{FF2B5EF4-FFF2-40B4-BE49-F238E27FC236}">
                <a16:creationId xmlns:a16="http://schemas.microsoft.com/office/drawing/2014/main" id="{1F7A38A2-4CF3-3602-CE3F-77CBAC843CD6}"/>
              </a:ext>
            </a:extLst>
          </p:cNvPr>
          <p:cNvGrpSpPr/>
          <p:nvPr/>
        </p:nvGrpSpPr>
        <p:grpSpPr>
          <a:xfrm>
            <a:off x="2705714" y="2551071"/>
            <a:ext cx="4985732" cy="1975864"/>
            <a:chOff x="1866231" y="1362864"/>
            <a:chExt cx="7233005" cy="2892841"/>
          </a:xfrm>
        </p:grpSpPr>
        <p:sp>
          <p:nvSpPr>
            <p:cNvPr id="29" name="Explosion: 8 Points 28">
              <a:extLst>
                <a:ext uri="{FF2B5EF4-FFF2-40B4-BE49-F238E27FC236}">
                  <a16:creationId xmlns:a16="http://schemas.microsoft.com/office/drawing/2014/main" id="{97DA8378-1589-4758-AA54-8ECEC6C70516}"/>
                </a:ext>
              </a:extLst>
            </p:cNvPr>
            <p:cNvSpPr/>
            <p:nvPr/>
          </p:nvSpPr>
          <p:spPr>
            <a:xfrm>
              <a:off x="6658143" y="2071711"/>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74AC9CE0-C090-78CA-1F26-DCE380329DBB}"/>
                </a:ext>
              </a:extLst>
            </p:cNvPr>
            <p:cNvSpPr/>
            <p:nvPr/>
          </p:nvSpPr>
          <p:spPr>
            <a:xfrm>
              <a:off x="7853298" y="2922954"/>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B9F525F7-2E18-1C43-191B-D1A57D460901}"/>
                </a:ext>
              </a:extLst>
            </p:cNvPr>
            <p:cNvSpPr/>
            <p:nvPr/>
          </p:nvSpPr>
          <p:spPr>
            <a:xfrm>
              <a:off x="6974595" y="3630035"/>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8A319981-A9FC-5636-1A1F-24212F4FCC98}"/>
                </a:ext>
              </a:extLst>
            </p:cNvPr>
            <p:cNvSpPr/>
            <p:nvPr/>
          </p:nvSpPr>
          <p:spPr>
            <a:xfrm>
              <a:off x="7640489" y="165295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1" name="Oval 10">
              <a:extLst>
                <a:ext uri="{FF2B5EF4-FFF2-40B4-BE49-F238E27FC236}">
                  <a16:creationId xmlns:a16="http://schemas.microsoft.com/office/drawing/2014/main" id="{53AE31E0-8A3C-B875-901F-8010DBADCF54}"/>
                </a:ext>
              </a:extLst>
            </p:cNvPr>
            <p:cNvSpPr/>
            <p:nvPr/>
          </p:nvSpPr>
          <p:spPr>
            <a:xfrm>
              <a:off x="3209273" y="1924868"/>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6A776DA-CCF4-D181-413B-D3908AE49E4F}"/>
                </a:ext>
              </a:extLst>
            </p:cNvPr>
            <p:cNvSpPr/>
            <p:nvPr/>
          </p:nvSpPr>
          <p:spPr>
            <a:xfrm>
              <a:off x="3411233" y="2999426"/>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ADC22C-6FAF-905B-5351-74F03078374B}"/>
                </a:ext>
              </a:extLst>
            </p:cNvPr>
            <p:cNvSpPr/>
            <p:nvPr/>
          </p:nvSpPr>
          <p:spPr>
            <a:xfrm>
              <a:off x="3788643" y="2136705"/>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8FD281-932E-08DD-3C97-03128FC95196}"/>
                </a:ext>
              </a:extLst>
            </p:cNvPr>
            <p:cNvSpPr/>
            <p:nvPr/>
          </p:nvSpPr>
          <p:spPr>
            <a:xfrm>
              <a:off x="2951317" y="2413850"/>
              <a:ext cx="182880" cy="18288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892ED77-04E7-33EE-1078-8B51E0D24DA6}"/>
                </a:ext>
              </a:extLst>
            </p:cNvPr>
            <p:cNvSpPr/>
            <p:nvPr/>
          </p:nvSpPr>
          <p:spPr>
            <a:xfrm>
              <a:off x="3609277" y="3455743"/>
              <a:ext cx="182880" cy="18288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818FE97-BE0E-907E-4484-921328228FA1}"/>
                </a:ext>
              </a:extLst>
            </p:cNvPr>
            <p:cNvSpPr/>
            <p:nvPr/>
          </p:nvSpPr>
          <p:spPr>
            <a:xfrm>
              <a:off x="2850337" y="2957523"/>
              <a:ext cx="228600" cy="2286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342AB02-974E-7A57-BD4E-BD454376C3FE}"/>
                </a:ext>
              </a:extLst>
            </p:cNvPr>
            <p:cNvSpPr/>
            <p:nvPr/>
          </p:nvSpPr>
          <p:spPr>
            <a:xfrm>
              <a:off x="3004623" y="3500547"/>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E6806E0-8ED1-7BDD-3EF7-9926CC2BC07A}"/>
                </a:ext>
              </a:extLst>
            </p:cNvPr>
            <p:cNvSpPr/>
            <p:nvPr/>
          </p:nvSpPr>
          <p:spPr>
            <a:xfrm>
              <a:off x="3946685" y="2641279"/>
              <a:ext cx="182880" cy="18288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535F55F-8A40-4B32-3D58-F41BC25DA7C3}"/>
                </a:ext>
              </a:extLst>
            </p:cNvPr>
            <p:cNvSpPr/>
            <p:nvPr/>
          </p:nvSpPr>
          <p:spPr>
            <a:xfrm>
              <a:off x="3972129" y="3185658"/>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66AB77C-FB02-B761-B37A-F789F6C6B53D}"/>
                </a:ext>
              </a:extLst>
            </p:cNvPr>
            <p:cNvSpPr/>
            <p:nvPr/>
          </p:nvSpPr>
          <p:spPr>
            <a:xfrm>
              <a:off x="2729663" y="1815233"/>
              <a:ext cx="228600" cy="2286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9A7899E-58E6-FC1C-ED73-CD14DDB8DA9F}"/>
                </a:ext>
              </a:extLst>
            </p:cNvPr>
            <p:cNvSpPr/>
            <p:nvPr/>
          </p:nvSpPr>
          <p:spPr>
            <a:xfrm>
              <a:off x="3462370" y="2455764"/>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1E024C1-976F-AE76-56B0-83D89D2F1F14}"/>
                </a:ext>
              </a:extLst>
            </p:cNvPr>
            <p:cNvSpPr/>
            <p:nvPr/>
          </p:nvSpPr>
          <p:spPr>
            <a:xfrm>
              <a:off x="2470906" y="3319799"/>
              <a:ext cx="182880" cy="18288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4FD5B4C-5DAB-6C97-44EF-821E1C57ABCA}"/>
                </a:ext>
              </a:extLst>
            </p:cNvPr>
            <p:cNvSpPr/>
            <p:nvPr/>
          </p:nvSpPr>
          <p:spPr>
            <a:xfrm>
              <a:off x="2426363" y="2384143"/>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EE18B4D-655C-7B99-33C8-1181266BDD0A}"/>
                </a:ext>
              </a:extLst>
            </p:cNvPr>
            <p:cNvSpPr/>
            <p:nvPr/>
          </p:nvSpPr>
          <p:spPr>
            <a:xfrm>
              <a:off x="3596539" y="1748852"/>
              <a:ext cx="182880" cy="18288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8">
              <a:extLst>
                <a:ext uri="{FF2B5EF4-FFF2-40B4-BE49-F238E27FC236}">
                  <a16:creationId xmlns:a16="http://schemas.microsoft.com/office/drawing/2014/main" id="{0344BDFD-7C4B-81CC-44B9-5EB472E20B66}"/>
                </a:ext>
              </a:extLst>
            </p:cNvPr>
            <p:cNvSpPr/>
            <p:nvPr/>
          </p:nvSpPr>
          <p:spPr>
            <a:xfrm>
              <a:off x="6658143" y="2071711"/>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9">
              <a:extLst>
                <a:ext uri="{FF2B5EF4-FFF2-40B4-BE49-F238E27FC236}">
                  <a16:creationId xmlns:a16="http://schemas.microsoft.com/office/drawing/2014/main" id="{053609C7-A2BA-D376-0C40-52B795EA19AB}"/>
                </a:ext>
              </a:extLst>
            </p:cNvPr>
            <p:cNvSpPr/>
            <p:nvPr/>
          </p:nvSpPr>
          <p:spPr>
            <a:xfrm>
              <a:off x="7853298" y="2922954"/>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36">
              <a:extLst>
                <a:ext uri="{FF2B5EF4-FFF2-40B4-BE49-F238E27FC236}">
                  <a16:creationId xmlns:a16="http://schemas.microsoft.com/office/drawing/2014/main" id="{42091D1F-EFDD-69C9-8A4B-CA0149CC0538}"/>
                </a:ext>
              </a:extLst>
            </p:cNvPr>
            <p:cNvSpPr/>
            <p:nvPr/>
          </p:nvSpPr>
          <p:spPr>
            <a:xfrm>
              <a:off x="6974595" y="3630035"/>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2F521C15-109F-7DAC-060E-CEF77F9D3729}"/>
                </a:ext>
              </a:extLst>
            </p:cNvPr>
            <p:cNvSpPr/>
            <p:nvPr/>
          </p:nvSpPr>
          <p:spPr>
            <a:xfrm>
              <a:off x="7640489" y="165295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9" name="Explosion: 8 Points 27">
              <a:extLst>
                <a:ext uri="{FF2B5EF4-FFF2-40B4-BE49-F238E27FC236}">
                  <a16:creationId xmlns:a16="http://schemas.microsoft.com/office/drawing/2014/main" id="{081E459A-2E45-CA11-48D3-840CA5F1BDF9}"/>
                </a:ext>
              </a:extLst>
            </p:cNvPr>
            <p:cNvSpPr/>
            <p:nvPr/>
          </p:nvSpPr>
          <p:spPr>
            <a:xfrm>
              <a:off x="7069513" y="167349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8">
              <a:extLst>
                <a:ext uri="{FF2B5EF4-FFF2-40B4-BE49-F238E27FC236}">
                  <a16:creationId xmlns:a16="http://schemas.microsoft.com/office/drawing/2014/main" id="{A40E9139-0D14-72AF-614F-98BEE19E97EC}"/>
                </a:ext>
              </a:extLst>
            </p:cNvPr>
            <p:cNvSpPr/>
            <p:nvPr/>
          </p:nvSpPr>
          <p:spPr>
            <a:xfrm>
              <a:off x="6836599" y="2921586"/>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9">
              <a:extLst>
                <a:ext uri="{FF2B5EF4-FFF2-40B4-BE49-F238E27FC236}">
                  <a16:creationId xmlns:a16="http://schemas.microsoft.com/office/drawing/2014/main" id="{55A20433-96D0-70BD-1035-A5579B165E4B}"/>
                </a:ext>
              </a:extLst>
            </p:cNvPr>
            <p:cNvSpPr/>
            <p:nvPr/>
          </p:nvSpPr>
          <p:spPr>
            <a:xfrm>
              <a:off x="8019290" y="3592907"/>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34">
              <a:extLst>
                <a:ext uri="{FF2B5EF4-FFF2-40B4-BE49-F238E27FC236}">
                  <a16:creationId xmlns:a16="http://schemas.microsoft.com/office/drawing/2014/main" id="{C6E7B234-9A4B-016C-B4FF-C11A98AE5034}"/>
                </a:ext>
              </a:extLst>
            </p:cNvPr>
            <p:cNvSpPr/>
            <p:nvPr/>
          </p:nvSpPr>
          <p:spPr>
            <a:xfrm>
              <a:off x="8435263" y="3233629"/>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xplosion: 8 Points 37">
              <a:extLst>
                <a:ext uri="{FF2B5EF4-FFF2-40B4-BE49-F238E27FC236}">
                  <a16:creationId xmlns:a16="http://schemas.microsoft.com/office/drawing/2014/main" id="{8F34F3F6-C7C5-BCE6-4DAC-830DB9356866}"/>
                </a:ext>
              </a:extLst>
            </p:cNvPr>
            <p:cNvSpPr/>
            <p:nvPr/>
          </p:nvSpPr>
          <p:spPr>
            <a:xfrm>
              <a:off x="8362145" y="214506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1" name="Explosion: 8 Points 29">
              <a:extLst>
                <a:ext uri="{FF2B5EF4-FFF2-40B4-BE49-F238E27FC236}">
                  <a16:creationId xmlns:a16="http://schemas.microsoft.com/office/drawing/2014/main" id="{CF9FD3E5-14CD-99ED-440E-D3F0D4D64CC6}"/>
                </a:ext>
              </a:extLst>
            </p:cNvPr>
            <p:cNvSpPr/>
            <p:nvPr/>
          </p:nvSpPr>
          <p:spPr>
            <a:xfrm>
              <a:off x="7442999" y="327389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xplosion: 8 Points 37">
              <a:extLst>
                <a:ext uri="{FF2B5EF4-FFF2-40B4-BE49-F238E27FC236}">
                  <a16:creationId xmlns:a16="http://schemas.microsoft.com/office/drawing/2014/main" id="{52ADB2D7-2D42-3536-520D-F8A6B1BB490C}"/>
                </a:ext>
              </a:extLst>
            </p:cNvPr>
            <p:cNvSpPr/>
            <p:nvPr/>
          </p:nvSpPr>
          <p:spPr>
            <a:xfrm>
              <a:off x="8373294" y="266971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4" name="Explosion: 8 Points 37">
              <a:extLst>
                <a:ext uri="{FF2B5EF4-FFF2-40B4-BE49-F238E27FC236}">
                  <a16:creationId xmlns:a16="http://schemas.microsoft.com/office/drawing/2014/main" id="{02F6E962-8674-7BB4-5C20-9FBB5FA3E70A}"/>
                </a:ext>
              </a:extLst>
            </p:cNvPr>
            <p:cNvSpPr/>
            <p:nvPr/>
          </p:nvSpPr>
          <p:spPr>
            <a:xfrm>
              <a:off x="7929830" y="239830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5" name="Explosion: 8 Points 37">
              <a:extLst>
                <a:ext uri="{FF2B5EF4-FFF2-40B4-BE49-F238E27FC236}">
                  <a16:creationId xmlns:a16="http://schemas.microsoft.com/office/drawing/2014/main" id="{E98D89AF-1560-711A-CAA1-1D106B48A368}"/>
                </a:ext>
              </a:extLst>
            </p:cNvPr>
            <p:cNvSpPr/>
            <p:nvPr/>
          </p:nvSpPr>
          <p:spPr>
            <a:xfrm>
              <a:off x="7344313" y="269595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6" name="Explosion: 8 Points 37">
              <a:extLst>
                <a:ext uri="{FF2B5EF4-FFF2-40B4-BE49-F238E27FC236}">
                  <a16:creationId xmlns:a16="http://schemas.microsoft.com/office/drawing/2014/main" id="{7B83EC08-FC0E-CF48-9DC6-4B5AB75C52E8}"/>
                </a:ext>
              </a:extLst>
            </p:cNvPr>
            <p:cNvSpPr/>
            <p:nvPr/>
          </p:nvSpPr>
          <p:spPr>
            <a:xfrm>
              <a:off x="7177035" y="2254060"/>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0" name="Explosion: 8 Points 37">
              <a:extLst>
                <a:ext uri="{FF2B5EF4-FFF2-40B4-BE49-F238E27FC236}">
                  <a16:creationId xmlns:a16="http://schemas.microsoft.com/office/drawing/2014/main" id="{C94578BF-DA8B-BAE6-8AA2-A3E2257B10C1}"/>
                </a:ext>
              </a:extLst>
            </p:cNvPr>
            <p:cNvSpPr/>
            <p:nvPr/>
          </p:nvSpPr>
          <p:spPr>
            <a:xfrm>
              <a:off x="7519534" y="3830570"/>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2" name="Explosion: 8 Points 37">
              <a:extLst>
                <a:ext uri="{FF2B5EF4-FFF2-40B4-BE49-F238E27FC236}">
                  <a16:creationId xmlns:a16="http://schemas.microsoft.com/office/drawing/2014/main" id="{41696B66-2D8A-3B92-FA2C-923A7BD5EF51}"/>
                </a:ext>
              </a:extLst>
            </p:cNvPr>
            <p:cNvSpPr/>
            <p:nvPr/>
          </p:nvSpPr>
          <p:spPr>
            <a:xfrm>
              <a:off x="6534664" y="339724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3" name="Explosion: 8 Points 37">
              <a:extLst>
                <a:ext uri="{FF2B5EF4-FFF2-40B4-BE49-F238E27FC236}">
                  <a16:creationId xmlns:a16="http://schemas.microsoft.com/office/drawing/2014/main" id="{D8BC78EC-E10D-8C7D-7D43-2A8B12E5D3E6}"/>
                </a:ext>
              </a:extLst>
            </p:cNvPr>
            <p:cNvSpPr/>
            <p:nvPr/>
          </p:nvSpPr>
          <p:spPr>
            <a:xfrm>
              <a:off x="8062655" y="179151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4" name="Explosion: 8 Points 37">
              <a:extLst>
                <a:ext uri="{FF2B5EF4-FFF2-40B4-BE49-F238E27FC236}">
                  <a16:creationId xmlns:a16="http://schemas.microsoft.com/office/drawing/2014/main" id="{56EFECBD-B616-AAFE-ED45-19BF661FDF58}"/>
                </a:ext>
              </a:extLst>
            </p:cNvPr>
            <p:cNvSpPr/>
            <p:nvPr/>
          </p:nvSpPr>
          <p:spPr>
            <a:xfrm>
              <a:off x="8447653" y="388094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5" name="Explosion: 8 Points 37">
              <a:extLst>
                <a:ext uri="{FF2B5EF4-FFF2-40B4-BE49-F238E27FC236}">
                  <a16:creationId xmlns:a16="http://schemas.microsoft.com/office/drawing/2014/main" id="{9561BC33-22F6-7062-399A-26587B2881E6}"/>
                </a:ext>
              </a:extLst>
            </p:cNvPr>
            <p:cNvSpPr/>
            <p:nvPr/>
          </p:nvSpPr>
          <p:spPr>
            <a:xfrm>
              <a:off x="7629240" y="207538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1" name="Explosion: 8 Points 37">
              <a:extLst>
                <a:ext uri="{FF2B5EF4-FFF2-40B4-BE49-F238E27FC236}">
                  <a16:creationId xmlns:a16="http://schemas.microsoft.com/office/drawing/2014/main" id="{BEE6788E-CAF4-15B5-4388-6E091BA9A9F4}"/>
                </a:ext>
              </a:extLst>
            </p:cNvPr>
            <p:cNvSpPr/>
            <p:nvPr/>
          </p:nvSpPr>
          <p:spPr>
            <a:xfrm>
              <a:off x="6771998" y="254946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 name="Rounded Rectangle 6">
              <a:extLst>
                <a:ext uri="{FF2B5EF4-FFF2-40B4-BE49-F238E27FC236}">
                  <a16:creationId xmlns:a16="http://schemas.microsoft.com/office/drawing/2014/main" id="{27C19F19-4F65-4632-AA00-ECD271F48E5C}"/>
                </a:ext>
              </a:extLst>
            </p:cNvPr>
            <p:cNvSpPr/>
            <p:nvPr/>
          </p:nvSpPr>
          <p:spPr>
            <a:xfrm>
              <a:off x="1866231" y="1376706"/>
              <a:ext cx="2941982" cy="287899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7257A015-CC5D-F495-8E38-E250B5C61E3D}"/>
                </a:ext>
              </a:extLst>
            </p:cNvPr>
            <p:cNvSpPr/>
            <p:nvPr/>
          </p:nvSpPr>
          <p:spPr>
            <a:xfrm>
              <a:off x="6157254" y="1362864"/>
              <a:ext cx="2941982" cy="2878999"/>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729F6612-7CCB-138A-B76C-C410C5019BDE}"/>
                </a:ext>
              </a:extLst>
            </p:cNvPr>
            <p:cNvSpPr/>
            <p:nvPr/>
          </p:nvSpPr>
          <p:spPr>
            <a:xfrm>
              <a:off x="4224796" y="3723558"/>
              <a:ext cx="228600" cy="2286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10E7FA93-A6DC-6C61-2897-20772956F1DA}"/>
                </a:ext>
              </a:extLst>
            </p:cNvPr>
            <p:cNvSpPr/>
            <p:nvPr/>
          </p:nvSpPr>
          <p:spPr>
            <a:xfrm>
              <a:off x="2078989" y="2850165"/>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a:extLst>
                <a:ext uri="{FF2B5EF4-FFF2-40B4-BE49-F238E27FC236}">
                  <a16:creationId xmlns:a16="http://schemas.microsoft.com/office/drawing/2014/main" id="{A71BF0FC-123D-6EB0-55A1-2123F8AF80E4}"/>
                </a:ext>
              </a:extLst>
            </p:cNvPr>
            <p:cNvSpPr/>
            <p:nvPr/>
          </p:nvSpPr>
          <p:spPr>
            <a:xfrm>
              <a:off x="2190715" y="1773067"/>
              <a:ext cx="182880" cy="18288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212A5415-E762-E80A-7016-10D470DDD2F1}"/>
                </a:ext>
              </a:extLst>
            </p:cNvPr>
            <p:cNvSpPr/>
            <p:nvPr/>
          </p:nvSpPr>
          <p:spPr>
            <a:xfrm>
              <a:off x="4102753" y="1744388"/>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1E72F0F-676A-CE4E-B78F-DBBC3D0A4C4C}"/>
                </a:ext>
              </a:extLst>
            </p:cNvPr>
            <p:cNvSpPr/>
            <p:nvPr/>
          </p:nvSpPr>
          <p:spPr>
            <a:xfrm>
              <a:off x="4168554" y="2326786"/>
              <a:ext cx="228600" cy="22860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725F5391-6D97-5233-754C-176238A3BB7E}"/>
                </a:ext>
              </a:extLst>
            </p:cNvPr>
            <p:cNvSpPr/>
            <p:nvPr/>
          </p:nvSpPr>
          <p:spPr>
            <a:xfrm>
              <a:off x="2275417" y="3822859"/>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AB233783-E023-7D0C-49A5-9EB44BBA066B}"/>
                </a:ext>
              </a:extLst>
            </p:cNvPr>
            <p:cNvSpPr/>
            <p:nvPr/>
          </p:nvSpPr>
          <p:spPr>
            <a:xfrm>
              <a:off x="4395339" y="2930846"/>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a:extLst>
                <a:ext uri="{FF2B5EF4-FFF2-40B4-BE49-F238E27FC236}">
                  <a16:creationId xmlns:a16="http://schemas.microsoft.com/office/drawing/2014/main" id="{B4A80EF8-94A9-4310-BEE2-C184B2346E86}"/>
                </a:ext>
              </a:extLst>
            </p:cNvPr>
            <p:cNvSpPr/>
            <p:nvPr/>
          </p:nvSpPr>
          <p:spPr>
            <a:xfrm>
              <a:off x="3138732" y="3906864"/>
              <a:ext cx="137160" cy="137160"/>
            </a:xfrm>
            <a:prstGeom prst="ellips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Equal 101">
              <a:extLst>
                <a:ext uri="{FF2B5EF4-FFF2-40B4-BE49-F238E27FC236}">
                  <a16:creationId xmlns:a16="http://schemas.microsoft.com/office/drawing/2014/main" id="{008FA184-D057-C947-44A7-C51E9D8ABBA8}"/>
                </a:ext>
              </a:extLst>
            </p:cNvPr>
            <p:cNvSpPr/>
            <p:nvPr/>
          </p:nvSpPr>
          <p:spPr>
            <a:xfrm>
              <a:off x="4984096" y="2422993"/>
              <a:ext cx="997274" cy="786424"/>
            </a:xfrm>
            <a:prstGeom prst="mathEqual">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3" name="TextBox 102">
            <a:extLst>
              <a:ext uri="{FF2B5EF4-FFF2-40B4-BE49-F238E27FC236}">
                <a16:creationId xmlns:a16="http://schemas.microsoft.com/office/drawing/2014/main" id="{BED1C195-4A9F-7D08-F9EA-91C6CE5F315D}"/>
              </a:ext>
            </a:extLst>
          </p:cNvPr>
          <p:cNvSpPr txBox="1"/>
          <p:nvPr/>
        </p:nvSpPr>
        <p:spPr>
          <a:xfrm>
            <a:off x="311554" y="1995536"/>
            <a:ext cx="2309136" cy="830997"/>
          </a:xfrm>
          <a:prstGeom prst="rect">
            <a:avLst/>
          </a:prstGeom>
          <a:noFill/>
        </p:spPr>
        <p:txBody>
          <a:bodyPr wrap="square" rtlCol="0">
            <a:spAutoFit/>
          </a:bodyPr>
          <a:lstStyle/>
          <a:p>
            <a:r>
              <a:rPr lang="en-US" sz="2400" b="1">
                <a:cs typeface="Arial" panose="020B0604020202020204" pitchFamily="34" charset="0"/>
              </a:rPr>
              <a:t>Microsphere Settling Velocity</a:t>
            </a:r>
          </a:p>
        </p:txBody>
      </p:sp>
      <p:sp>
        <p:nvSpPr>
          <p:cNvPr id="104" name="TextBox 103">
            <a:extLst>
              <a:ext uri="{FF2B5EF4-FFF2-40B4-BE49-F238E27FC236}">
                <a16:creationId xmlns:a16="http://schemas.microsoft.com/office/drawing/2014/main" id="{AB187767-6F15-3889-3DC5-FE72235C6AE9}"/>
              </a:ext>
            </a:extLst>
          </p:cNvPr>
          <p:cNvSpPr txBox="1"/>
          <p:nvPr/>
        </p:nvSpPr>
        <p:spPr>
          <a:xfrm>
            <a:off x="7816138" y="1980113"/>
            <a:ext cx="2851575" cy="830997"/>
          </a:xfrm>
          <a:prstGeom prst="rect">
            <a:avLst/>
          </a:prstGeom>
          <a:noFill/>
        </p:spPr>
        <p:txBody>
          <a:bodyPr wrap="square" rtlCol="0">
            <a:spAutoFit/>
          </a:bodyPr>
          <a:lstStyle/>
          <a:p>
            <a:r>
              <a:rPr lang="en-US" sz="2400" b="1">
                <a:cs typeface="Arial" panose="020B0604020202020204" pitchFamily="34" charset="0"/>
              </a:rPr>
              <a:t>Simulant Settling Velocity</a:t>
            </a:r>
          </a:p>
        </p:txBody>
      </p:sp>
      <p:grpSp>
        <p:nvGrpSpPr>
          <p:cNvPr id="8" name="Group 7">
            <a:extLst>
              <a:ext uri="{FF2B5EF4-FFF2-40B4-BE49-F238E27FC236}">
                <a16:creationId xmlns:a16="http://schemas.microsoft.com/office/drawing/2014/main" id="{AE6F726A-790F-D555-BEB9-AF9335D5CBBD}"/>
              </a:ext>
            </a:extLst>
          </p:cNvPr>
          <p:cNvGrpSpPr/>
          <p:nvPr/>
        </p:nvGrpSpPr>
        <p:grpSpPr>
          <a:xfrm>
            <a:off x="311254" y="2940263"/>
            <a:ext cx="3500931" cy="1203478"/>
            <a:chOff x="375830" y="2888602"/>
            <a:chExt cx="3500931" cy="1203478"/>
          </a:xfrm>
        </p:grpSpPr>
        <p:sp>
          <p:nvSpPr>
            <p:cNvPr id="10" name="TextBox 9">
              <a:extLst>
                <a:ext uri="{FF2B5EF4-FFF2-40B4-BE49-F238E27FC236}">
                  <a16:creationId xmlns:a16="http://schemas.microsoft.com/office/drawing/2014/main" id="{A393AAE3-BF32-E1A4-24C1-C5045F2636A5}"/>
                </a:ext>
              </a:extLst>
            </p:cNvPr>
            <p:cNvSpPr txBox="1"/>
            <p:nvPr/>
          </p:nvSpPr>
          <p:spPr>
            <a:xfrm>
              <a:off x="699011" y="2889951"/>
              <a:ext cx="1924971" cy="707886"/>
            </a:xfrm>
            <a:prstGeom prst="rect">
              <a:avLst/>
            </a:prstGeom>
            <a:noFill/>
          </p:spPr>
          <p:txBody>
            <a:bodyPr wrap="square" rtlCol="0">
              <a:spAutoFit/>
            </a:bodyPr>
            <a:lstStyle/>
            <a:p>
              <a:r>
                <a:rPr lang="en-US" sz="2000">
                  <a:cs typeface="Arial" panose="020B0604020202020204" pitchFamily="34" charset="0"/>
                </a:rPr>
                <a:t>Larger particle size distribution</a:t>
              </a:r>
            </a:p>
          </p:txBody>
        </p:sp>
        <p:sp>
          <p:nvSpPr>
            <p:cNvPr id="25" name="Up Arrow 24">
              <a:extLst>
                <a:ext uri="{FF2B5EF4-FFF2-40B4-BE49-F238E27FC236}">
                  <a16:creationId xmlns:a16="http://schemas.microsoft.com/office/drawing/2014/main" id="{5F5E1050-9029-0384-F68F-577B2450A055}"/>
                </a:ext>
              </a:extLst>
            </p:cNvPr>
            <p:cNvSpPr/>
            <p:nvPr/>
          </p:nvSpPr>
          <p:spPr>
            <a:xfrm>
              <a:off x="375830" y="2888602"/>
              <a:ext cx="323181" cy="50292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02C6522-C60B-E863-0AC4-C50DD8C4FE68}"/>
                </a:ext>
              </a:extLst>
            </p:cNvPr>
            <p:cNvSpPr txBox="1"/>
            <p:nvPr/>
          </p:nvSpPr>
          <p:spPr>
            <a:xfrm>
              <a:off x="699011" y="3560463"/>
              <a:ext cx="3177750" cy="400110"/>
            </a:xfrm>
            <a:prstGeom prst="rect">
              <a:avLst/>
            </a:prstGeom>
            <a:noFill/>
          </p:spPr>
          <p:txBody>
            <a:bodyPr wrap="square" rtlCol="0">
              <a:spAutoFit/>
            </a:bodyPr>
            <a:lstStyle/>
            <a:p>
              <a:r>
                <a:rPr lang="en-US" sz="2000">
                  <a:cs typeface="Arial" panose="020B0604020202020204" pitchFamily="34" charset="0"/>
                </a:rPr>
                <a:t>Smaller density</a:t>
              </a:r>
            </a:p>
          </p:txBody>
        </p:sp>
        <p:sp>
          <p:nvSpPr>
            <p:cNvPr id="27" name="Down Arrow 26">
              <a:extLst>
                <a:ext uri="{FF2B5EF4-FFF2-40B4-BE49-F238E27FC236}">
                  <a16:creationId xmlns:a16="http://schemas.microsoft.com/office/drawing/2014/main" id="{98FC296C-54FD-FF04-E9C9-1D4637D4FE43}"/>
                </a:ext>
              </a:extLst>
            </p:cNvPr>
            <p:cNvSpPr/>
            <p:nvPr/>
          </p:nvSpPr>
          <p:spPr>
            <a:xfrm>
              <a:off x="375830" y="3589160"/>
              <a:ext cx="323181" cy="50292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AF38820D-4EEE-13BE-95E0-E9C3520FEA5E}"/>
              </a:ext>
            </a:extLst>
          </p:cNvPr>
          <p:cNvGrpSpPr/>
          <p:nvPr/>
        </p:nvGrpSpPr>
        <p:grpSpPr>
          <a:xfrm>
            <a:off x="7939260" y="2821646"/>
            <a:ext cx="3493748" cy="1203290"/>
            <a:chOff x="7784277" y="2899138"/>
            <a:chExt cx="3493748" cy="1203290"/>
          </a:xfrm>
        </p:grpSpPr>
        <p:sp>
          <p:nvSpPr>
            <p:cNvPr id="28" name="TextBox 27">
              <a:extLst>
                <a:ext uri="{FF2B5EF4-FFF2-40B4-BE49-F238E27FC236}">
                  <a16:creationId xmlns:a16="http://schemas.microsoft.com/office/drawing/2014/main" id="{2D0B3B02-1B39-C191-7964-0A365F5E12BF}"/>
                </a:ext>
              </a:extLst>
            </p:cNvPr>
            <p:cNvSpPr txBox="1"/>
            <p:nvPr/>
          </p:nvSpPr>
          <p:spPr>
            <a:xfrm>
              <a:off x="8100275" y="2899138"/>
              <a:ext cx="3177750" cy="707886"/>
            </a:xfrm>
            <a:prstGeom prst="rect">
              <a:avLst/>
            </a:prstGeom>
            <a:noFill/>
          </p:spPr>
          <p:txBody>
            <a:bodyPr wrap="square" rtlCol="0">
              <a:spAutoFit/>
            </a:bodyPr>
            <a:lstStyle/>
            <a:p>
              <a:r>
                <a:rPr lang="en-US" sz="2000">
                  <a:cs typeface="Arial" panose="020B0604020202020204" pitchFamily="34" charset="0"/>
                </a:rPr>
                <a:t>Smaller particle size distribution</a:t>
              </a:r>
            </a:p>
          </p:txBody>
        </p:sp>
        <p:sp>
          <p:nvSpPr>
            <p:cNvPr id="31" name="Up Arrow 30">
              <a:extLst>
                <a:ext uri="{FF2B5EF4-FFF2-40B4-BE49-F238E27FC236}">
                  <a16:creationId xmlns:a16="http://schemas.microsoft.com/office/drawing/2014/main" id="{590542F2-9ABB-7ED7-47D1-0139BEAFE359}"/>
                </a:ext>
              </a:extLst>
            </p:cNvPr>
            <p:cNvSpPr/>
            <p:nvPr/>
          </p:nvSpPr>
          <p:spPr>
            <a:xfrm>
              <a:off x="7784277" y="3599508"/>
              <a:ext cx="323181" cy="502920"/>
            </a:xfrm>
            <a:prstGeom prst="up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87B2887-23C5-80E3-0496-883EB520F58E}"/>
                </a:ext>
              </a:extLst>
            </p:cNvPr>
            <p:cNvSpPr txBox="1"/>
            <p:nvPr/>
          </p:nvSpPr>
          <p:spPr>
            <a:xfrm>
              <a:off x="8100275" y="3582565"/>
              <a:ext cx="3177750" cy="400110"/>
            </a:xfrm>
            <a:prstGeom prst="rect">
              <a:avLst/>
            </a:prstGeom>
            <a:noFill/>
          </p:spPr>
          <p:txBody>
            <a:bodyPr wrap="square" rtlCol="0">
              <a:spAutoFit/>
            </a:bodyPr>
            <a:lstStyle/>
            <a:p>
              <a:r>
                <a:rPr lang="en-US" sz="2000">
                  <a:cs typeface="Arial" panose="020B0604020202020204" pitchFamily="34" charset="0"/>
                </a:rPr>
                <a:t>Larger density</a:t>
              </a:r>
            </a:p>
          </p:txBody>
        </p:sp>
        <p:sp>
          <p:nvSpPr>
            <p:cNvPr id="33" name="Down Arrow 32">
              <a:extLst>
                <a:ext uri="{FF2B5EF4-FFF2-40B4-BE49-F238E27FC236}">
                  <a16:creationId xmlns:a16="http://schemas.microsoft.com/office/drawing/2014/main" id="{3DAABB5D-0BD0-DEF3-20E0-6FC79ACDC627}"/>
                </a:ext>
              </a:extLst>
            </p:cNvPr>
            <p:cNvSpPr/>
            <p:nvPr/>
          </p:nvSpPr>
          <p:spPr>
            <a:xfrm>
              <a:off x="7784277" y="2997863"/>
              <a:ext cx="323181" cy="502920"/>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Placeholder 5">
            <a:extLst>
              <a:ext uri="{FF2B5EF4-FFF2-40B4-BE49-F238E27FC236}">
                <a16:creationId xmlns:a16="http://schemas.microsoft.com/office/drawing/2014/main" id="{ACE15199-F66D-2474-6E71-FD6DC1BBDBAB}"/>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3382624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06400-9877-C93A-4086-6C23406299A9}"/>
            </a:ext>
          </a:extLst>
        </p:cNvPr>
        <p:cNvGrpSpPr/>
        <p:nvPr/>
      </p:nvGrpSpPr>
      <p:grpSpPr>
        <a:xfrm>
          <a:off x="0" y="0"/>
          <a:ext cx="0" cy="0"/>
          <a:chOff x="0" y="0"/>
          <a:chExt cx="0" cy="0"/>
        </a:xfrm>
      </p:grpSpPr>
      <p:sp>
        <p:nvSpPr>
          <p:cNvPr id="5" name="Flowchart: Connector 4">
            <a:extLst>
              <a:ext uri="{FF2B5EF4-FFF2-40B4-BE49-F238E27FC236}">
                <a16:creationId xmlns:a16="http://schemas.microsoft.com/office/drawing/2014/main" id="{E0A29F4D-C4B0-63C9-AC99-6A3BC3C7E839}"/>
              </a:ext>
            </a:extLst>
          </p:cNvPr>
          <p:cNvSpPr/>
          <p:nvPr/>
        </p:nvSpPr>
        <p:spPr>
          <a:xfrm>
            <a:off x="3396487" y="3143227"/>
            <a:ext cx="457200" cy="457200"/>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D5F58A1-4572-FEE7-65FB-603BF2951912}"/>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48</a:t>
            </a:fld>
            <a:endParaRPr lang="en-US"/>
          </a:p>
        </p:txBody>
      </p:sp>
      <p:sp>
        <p:nvSpPr>
          <p:cNvPr id="13" name="Footer Placeholder 3">
            <a:extLst>
              <a:ext uri="{FF2B5EF4-FFF2-40B4-BE49-F238E27FC236}">
                <a16:creationId xmlns:a16="http://schemas.microsoft.com/office/drawing/2014/main" id="{2FEE3999-1199-9796-9228-AB64115236F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636A086D-32FF-28B2-09F2-C1D56C068FCD}"/>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38" name="Title 18">
            <a:extLst>
              <a:ext uri="{FF2B5EF4-FFF2-40B4-BE49-F238E27FC236}">
                <a16:creationId xmlns:a16="http://schemas.microsoft.com/office/drawing/2014/main" id="{FDBB3085-5C1E-8451-B94B-C31541A00E06}"/>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Microsphere vs. Simulant Ratio</a:t>
            </a:r>
          </a:p>
        </p:txBody>
      </p:sp>
      <p:sp>
        <p:nvSpPr>
          <p:cNvPr id="2" name="Text Placeholder 5">
            <a:extLst>
              <a:ext uri="{FF2B5EF4-FFF2-40B4-BE49-F238E27FC236}">
                <a16:creationId xmlns:a16="http://schemas.microsoft.com/office/drawing/2014/main" id="{E6F349BD-4452-4FE0-A7F0-62288FF223EB}"/>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
        <p:nvSpPr>
          <p:cNvPr id="11" name="Explosion: 8 Points 27">
            <a:extLst>
              <a:ext uri="{FF2B5EF4-FFF2-40B4-BE49-F238E27FC236}">
                <a16:creationId xmlns:a16="http://schemas.microsoft.com/office/drawing/2014/main" id="{EE9F756F-C667-F097-294A-311A51A6926F}"/>
              </a:ext>
            </a:extLst>
          </p:cNvPr>
          <p:cNvSpPr/>
          <p:nvPr/>
        </p:nvSpPr>
        <p:spPr>
          <a:xfrm>
            <a:off x="7272941" y="4052308"/>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27">
            <a:extLst>
              <a:ext uri="{FF2B5EF4-FFF2-40B4-BE49-F238E27FC236}">
                <a16:creationId xmlns:a16="http://schemas.microsoft.com/office/drawing/2014/main" id="{3038305D-51CF-FF0D-BFAF-BC3543C08AF3}"/>
              </a:ext>
            </a:extLst>
          </p:cNvPr>
          <p:cNvSpPr/>
          <p:nvPr/>
        </p:nvSpPr>
        <p:spPr>
          <a:xfrm>
            <a:off x="6390190" y="373611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8 Points 27">
            <a:extLst>
              <a:ext uri="{FF2B5EF4-FFF2-40B4-BE49-F238E27FC236}">
                <a16:creationId xmlns:a16="http://schemas.microsoft.com/office/drawing/2014/main" id="{7EDB8258-7D8E-623B-455F-2ECE5A19A3F8}"/>
              </a:ext>
            </a:extLst>
          </p:cNvPr>
          <p:cNvSpPr/>
          <p:nvPr/>
        </p:nvSpPr>
        <p:spPr>
          <a:xfrm rot="10166544">
            <a:off x="7151749" y="389767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8 Points 27">
            <a:extLst>
              <a:ext uri="{FF2B5EF4-FFF2-40B4-BE49-F238E27FC236}">
                <a16:creationId xmlns:a16="http://schemas.microsoft.com/office/drawing/2014/main" id="{7A3D387C-02BE-F24D-8916-CEBB4520B8C5}"/>
              </a:ext>
            </a:extLst>
          </p:cNvPr>
          <p:cNvSpPr/>
          <p:nvPr/>
        </p:nvSpPr>
        <p:spPr>
          <a:xfrm rot="19279045">
            <a:off x="7562775" y="367722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8 Points 27">
            <a:extLst>
              <a:ext uri="{FF2B5EF4-FFF2-40B4-BE49-F238E27FC236}">
                <a16:creationId xmlns:a16="http://schemas.microsoft.com/office/drawing/2014/main" id="{4F072537-544D-A817-6B18-60E884DC704C}"/>
              </a:ext>
            </a:extLst>
          </p:cNvPr>
          <p:cNvSpPr/>
          <p:nvPr/>
        </p:nvSpPr>
        <p:spPr>
          <a:xfrm>
            <a:off x="7334601" y="349741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xplosion: 8 Points 27">
            <a:extLst>
              <a:ext uri="{FF2B5EF4-FFF2-40B4-BE49-F238E27FC236}">
                <a16:creationId xmlns:a16="http://schemas.microsoft.com/office/drawing/2014/main" id="{0384D725-4021-B15E-7A4B-6D5F1CEC7F49}"/>
              </a:ext>
            </a:extLst>
          </p:cNvPr>
          <p:cNvSpPr/>
          <p:nvPr/>
        </p:nvSpPr>
        <p:spPr>
          <a:xfrm>
            <a:off x="6633864" y="315743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8 Points 27">
            <a:extLst>
              <a:ext uri="{FF2B5EF4-FFF2-40B4-BE49-F238E27FC236}">
                <a16:creationId xmlns:a16="http://schemas.microsoft.com/office/drawing/2014/main" id="{38D16204-9366-FFE9-F4B2-AAE99A6A872E}"/>
              </a:ext>
            </a:extLst>
          </p:cNvPr>
          <p:cNvSpPr/>
          <p:nvPr/>
        </p:nvSpPr>
        <p:spPr>
          <a:xfrm rot="10166544">
            <a:off x="7018284" y="368652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8 Points 27">
            <a:extLst>
              <a:ext uri="{FF2B5EF4-FFF2-40B4-BE49-F238E27FC236}">
                <a16:creationId xmlns:a16="http://schemas.microsoft.com/office/drawing/2014/main" id="{FA6493D5-4884-8750-1959-7B600EEF05C6}"/>
              </a:ext>
            </a:extLst>
          </p:cNvPr>
          <p:cNvSpPr/>
          <p:nvPr/>
        </p:nvSpPr>
        <p:spPr>
          <a:xfrm rot="10166544">
            <a:off x="7213211" y="3607733"/>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8 Points 27">
            <a:extLst>
              <a:ext uri="{FF2B5EF4-FFF2-40B4-BE49-F238E27FC236}">
                <a16:creationId xmlns:a16="http://schemas.microsoft.com/office/drawing/2014/main" id="{5EBEE4EC-F541-7F00-1493-8425E20BA963}"/>
              </a:ext>
            </a:extLst>
          </p:cNvPr>
          <p:cNvSpPr/>
          <p:nvPr/>
        </p:nvSpPr>
        <p:spPr>
          <a:xfrm rot="19279045">
            <a:off x="7369819" y="3307819"/>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8 Points 27">
            <a:extLst>
              <a:ext uri="{FF2B5EF4-FFF2-40B4-BE49-F238E27FC236}">
                <a16:creationId xmlns:a16="http://schemas.microsoft.com/office/drawing/2014/main" id="{460F8C19-4999-609C-A114-4B02436CC252}"/>
              </a:ext>
            </a:extLst>
          </p:cNvPr>
          <p:cNvSpPr/>
          <p:nvPr/>
        </p:nvSpPr>
        <p:spPr>
          <a:xfrm>
            <a:off x="6765878" y="429288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7">
            <a:extLst>
              <a:ext uri="{FF2B5EF4-FFF2-40B4-BE49-F238E27FC236}">
                <a16:creationId xmlns:a16="http://schemas.microsoft.com/office/drawing/2014/main" id="{822A7C91-FA19-0551-B115-EEE38C7822ED}"/>
              </a:ext>
            </a:extLst>
          </p:cNvPr>
          <p:cNvSpPr/>
          <p:nvPr/>
        </p:nvSpPr>
        <p:spPr>
          <a:xfrm rot="2754738">
            <a:off x="7062100" y="3507900"/>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7">
            <a:extLst>
              <a:ext uri="{FF2B5EF4-FFF2-40B4-BE49-F238E27FC236}">
                <a16:creationId xmlns:a16="http://schemas.microsoft.com/office/drawing/2014/main" id="{411F97E3-E2D6-B95B-2D89-CC400BADE589}"/>
              </a:ext>
            </a:extLst>
          </p:cNvPr>
          <p:cNvSpPr/>
          <p:nvPr/>
        </p:nvSpPr>
        <p:spPr>
          <a:xfrm>
            <a:off x="6790520" y="330508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27">
            <a:extLst>
              <a:ext uri="{FF2B5EF4-FFF2-40B4-BE49-F238E27FC236}">
                <a16:creationId xmlns:a16="http://schemas.microsoft.com/office/drawing/2014/main" id="{5FE273B6-50E9-44D4-3ECD-EC764E28AC40}"/>
              </a:ext>
            </a:extLst>
          </p:cNvPr>
          <p:cNvSpPr/>
          <p:nvPr/>
        </p:nvSpPr>
        <p:spPr>
          <a:xfrm rot="10166544">
            <a:off x="7450273" y="360368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27">
            <a:extLst>
              <a:ext uri="{FF2B5EF4-FFF2-40B4-BE49-F238E27FC236}">
                <a16:creationId xmlns:a16="http://schemas.microsoft.com/office/drawing/2014/main" id="{CBFCB5BF-F1BD-2560-4469-E489E022ACFF}"/>
              </a:ext>
            </a:extLst>
          </p:cNvPr>
          <p:cNvSpPr/>
          <p:nvPr/>
        </p:nvSpPr>
        <p:spPr>
          <a:xfrm>
            <a:off x="6686466" y="412574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27">
            <a:extLst>
              <a:ext uri="{FF2B5EF4-FFF2-40B4-BE49-F238E27FC236}">
                <a16:creationId xmlns:a16="http://schemas.microsoft.com/office/drawing/2014/main" id="{D021A352-9277-4050-C3B0-ED2CF587F6E9}"/>
              </a:ext>
            </a:extLst>
          </p:cNvPr>
          <p:cNvSpPr/>
          <p:nvPr/>
        </p:nvSpPr>
        <p:spPr>
          <a:xfrm>
            <a:off x="6837654" y="415858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27">
            <a:extLst>
              <a:ext uri="{FF2B5EF4-FFF2-40B4-BE49-F238E27FC236}">
                <a16:creationId xmlns:a16="http://schemas.microsoft.com/office/drawing/2014/main" id="{ADD53ACD-18B6-E115-9010-6D246414F35A}"/>
              </a:ext>
            </a:extLst>
          </p:cNvPr>
          <p:cNvSpPr/>
          <p:nvPr/>
        </p:nvSpPr>
        <p:spPr>
          <a:xfrm>
            <a:off x="7194853" y="3263178"/>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27">
            <a:extLst>
              <a:ext uri="{FF2B5EF4-FFF2-40B4-BE49-F238E27FC236}">
                <a16:creationId xmlns:a16="http://schemas.microsoft.com/office/drawing/2014/main" id="{81117FA6-8A95-108E-DBB5-1555BD9156D2}"/>
              </a:ext>
            </a:extLst>
          </p:cNvPr>
          <p:cNvSpPr/>
          <p:nvPr/>
        </p:nvSpPr>
        <p:spPr>
          <a:xfrm>
            <a:off x="7440701" y="346390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27">
            <a:extLst>
              <a:ext uri="{FF2B5EF4-FFF2-40B4-BE49-F238E27FC236}">
                <a16:creationId xmlns:a16="http://schemas.microsoft.com/office/drawing/2014/main" id="{3EB8AB08-2E26-60DF-AFE6-9A70D052AF39}"/>
              </a:ext>
            </a:extLst>
          </p:cNvPr>
          <p:cNvSpPr/>
          <p:nvPr/>
        </p:nvSpPr>
        <p:spPr>
          <a:xfrm rot="19279045">
            <a:off x="7316927" y="423479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Explosion: 8 Points 27">
            <a:extLst>
              <a:ext uri="{FF2B5EF4-FFF2-40B4-BE49-F238E27FC236}">
                <a16:creationId xmlns:a16="http://schemas.microsoft.com/office/drawing/2014/main" id="{430CB371-FE9F-E7B3-5C4A-F83845DF9BAB}"/>
              </a:ext>
            </a:extLst>
          </p:cNvPr>
          <p:cNvSpPr/>
          <p:nvPr/>
        </p:nvSpPr>
        <p:spPr>
          <a:xfrm rot="19279045">
            <a:off x="7260282" y="4038960"/>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27">
            <a:extLst>
              <a:ext uri="{FF2B5EF4-FFF2-40B4-BE49-F238E27FC236}">
                <a16:creationId xmlns:a16="http://schemas.microsoft.com/office/drawing/2014/main" id="{FBFD4032-3ABD-82C1-70F4-7F4667C94453}"/>
              </a:ext>
            </a:extLst>
          </p:cNvPr>
          <p:cNvSpPr/>
          <p:nvPr/>
        </p:nvSpPr>
        <p:spPr>
          <a:xfrm>
            <a:off x="6914705" y="378116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Explosion: 8 Points 27">
            <a:extLst>
              <a:ext uri="{FF2B5EF4-FFF2-40B4-BE49-F238E27FC236}">
                <a16:creationId xmlns:a16="http://schemas.microsoft.com/office/drawing/2014/main" id="{65CCC143-0AE1-468D-66D7-E9AE982C830E}"/>
              </a:ext>
            </a:extLst>
          </p:cNvPr>
          <p:cNvSpPr/>
          <p:nvPr/>
        </p:nvSpPr>
        <p:spPr>
          <a:xfrm>
            <a:off x="6960855" y="3969243"/>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Explosion: 8 Points 27">
            <a:extLst>
              <a:ext uri="{FF2B5EF4-FFF2-40B4-BE49-F238E27FC236}">
                <a16:creationId xmlns:a16="http://schemas.microsoft.com/office/drawing/2014/main" id="{5862FBB0-BC94-1702-11F0-1DC312297152}"/>
              </a:ext>
            </a:extLst>
          </p:cNvPr>
          <p:cNvSpPr/>
          <p:nvPr/>
        </p:nvSpPr>
        <p:spPr>
          <a:xfrm>
            <a:off x="7131659" y="301579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7">
            <a:extLst>
              <a:ext uri="{FF2B5EF4-FFF2-40B4-BE49-F238E27FC236}">
                <a16:creationId xmlns:a16="http://schemas.microsoft.com/office/drawing/2014/main" id="{6EED1250-6F14-A344-690E-F4D525EF2E7B}"/>
              </a:ext>
            </a:extLst>
          </p:cNvPr>
          <p:cNvSpPr/>
          <p:nvPr/>
        </p:nvSpPr>
        <p:spPr>
          <a:xfrm rot="19279045">
            <a:off x="7224734" y="376643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7">
            <a:extLst>
              <a:ext uri="{FF2B5EF4-FFF2-40B4-BE49-F238E27FC236}">
                <a16:creationId xmlns:a16="http://schemas.microsoft.com/office/drawing/2014/main" id="{5477BD79-741F-AEC6-6C86-5BD6A7E428B0}"/>
              </a:ext>
            </a:extLst>
          </p:cNvPr>
          <p:cNvSpPr/>
          <p:nvPr/>
        </p:nvSpPr>
        <p:spPr>
          <a:xfrm rot="19279045">
            <a:off x="6926702" y="421230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48">
            <a:extLst>
              <a:ext uri="{FF2B5EF4-FFF2-40B4-BE49-F238E27FC236}">
                <a16:creationId xmlns:a16="http://schemas.microsoft.com/office/drawing/2014/main" id="{CD816F79-EAC9-F2E7-4613-0F360A6BE8BF}"/>
              </a:ext>
            </a:extLst>
          </p:cNvPr>
          <p:cNvSpPr/>
          <p:nvPr/>
        </p:nvSpPr>
        <p:spPr>
          <a:xfrm>
            <a:off x="6645809" y="3997328"/>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27">
            <a:extLst>
              <a:ext uri="{FF2B5EF4-FFF2-40B4-BE49-F238E27FC236}">
                <a16:creationId xmlns:a16="http://schemas.microsoft.com/office/drawing/2014/main" id="{D51B7CC6-40F9-D5EB-ABE3-03338F19F0C1}"/>
              </a:ext>
            </a:extLst>
          </p:cNvPr>
          <p:cNvSpPr/>
          <p:nvPr/>
        </p:nvSpPr>
        <p:spPr>
          <a:xfrm rot="20338695">
            <a:off x="7440701" y="385084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27">
            <a:extLst>
              <a:ext uri="{FF2B5EF4-FFF2-40B4-BE49-F238E27FC236}">
                <a16:creationId xmlns:a16="http://schemas.microsoft.com/office/drawing/2014/main" id="{60CF9172-569D-ED2E-9260-81311CE5672E}"/>
              </a:ext>
            </a:extLst>
          </p:cNvPr>
          <p:cNvSpPr/>
          <p:nvPr/>
        </p:nvSpPr>
        <p:spPr>
          <a:xfrm rot="2012028">
            <a:off x="6800503" y="367342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xplosion: 8 Points 27">
            <a:extLst>
              <a:ext uri="{FF2B5EF4-FFF2-40B4-BE49-F238E27FC236}">
                <a16:creationId xmlns:a16="http://schemas.microsoft.com/office/drawing/2014/main" id="{3783E5D9-D5B7-EFBB-B06E-6AF3779BF328}"/>
              </a:ext>
            </a:extLst>
          </p:cNvPr>
          <p:cNvSpPr/>
          <p:nvPr/>
        </p:nvSpPr>
        <p:spPr>
          <a:xfrm>
            <a:off x="6826081" y="299745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xplosion: 8 Points 27">
            <a:extLst>
              <a:ext uri="{FF2B5EF4-FFF2-40B4-BE49-F238E27FC236}">
                <a16:creationId xmlns:a16="http://schemas.microsoft.com/office/drawing/2014/main" id="{A8929A01-2142-9EFF-E6EE-260303BC0C03}"/>
              </a:ext>
            </a:extLst>
          </p:cNvPr>
          <p:cNvSpPr/>
          <p:nvPr/>
        </p:nvSpPr>
        <p:spPr>
          <a:xfrm>
            <a:off x="6768120" y="3888398"/>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27">
            <a:extLst>
              <a:ext uri="{FF2B5EF4-FFF2-40B4-BE49-F238E27FC236}">
                <a16:creationId xmlns:a16="http://schemas.microsoft.com/office/drawing/2014/main" id="{33812CC5-C5B8-FF40-C57F-E25B477FD07C}"/>
              </a:ext>
            </a:extLst>
          </p:cNvPr>
          <p:cNvSpPr/>
          <p:nvPr/>
        </p:nvSpPr>
        <p:spPr>
          <a:xfrm>
            <a:off x="6548613" y="3743243"/>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27">
            <a:extLst>
              <a:ext uri="{FF2B5EF4-FFF2-40B4-BE49-F238E27FC236}">
                <a16:creationId xmlns:a16="http://schemas.microsoft.com/office/drawing/2014/main" id="{FA8EC4F3-9A35-77BB-E4DE-32367E03B0C1}"/>
              </a:ext>
            </a:extLst>
          </p:cNvPr>
          <p:cNvSpPr/>
          <p:nvPr/>
        </p:nvSpPr>
        <p:spPr>
          <a:xfrm>
            <a:off x="6769615" y="339199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Explosion: 8 Points 27">
            <a:extLst>
              <a:ext uri="{FF2B5EF4-FFF2-40B4-BE49-F238E27FC236}">
                <a16:creationId xmlns:a16="http://schemas.microsoft.com/office/drawing/2014/main" id="{1B511225-3614-541A-2EE9-7C0318946235}"/>
              </a:ext>
            </a:extLst>
          </p:cNvPr>
          <p:cNvSpPr/>
          <p:nvPr/>
        </p:nvSpPr>
        <p:spPr>
          <a:xfrm>
            <a:off x="6872177" y="3536023"/>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27">
            <a:extLst>
              <a:ext uri="{FF2B5EF4-FFF2-40B4-BE49-F238E27FC236}">
                <a16:creationId xmlns:a16="http://schemas.microsoft.com/office/drawing/2014/main" id="{0944A21B-9D1E-290D-FB84-19FF6F9E2C7C}"/>
              </a:ext>
            </a:extLst>
          </p:cNvPr>
          <p:cNvSpPr/>
          <p:nvPr/>
        </p:nvSpPr>
        <p:spPr>
          <a:xfrm>
            <a:off x="7016162" y="403764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27">
            <a:extLst>
              <a:ext uri="{FF2B5EF4-FFF2-40B4-BE49-F238E27FC236}">
                <a16:creationId xmlns:a16="http://schemas.microsoft.com/office/drawing/2014/main" id="{2CA29A2D-CF62-D5D1-FFCB-BC92503A86EF}"/>
              </a:ext>
            </a:extLst>
          </p:cNvPr>
          <p:cNvSpPr/>
          <p:nvPr/>
        </p:nvSpPr>
        <p:spPr>
          <a:xfrm>
            <a:off x="6942863" y="3845123"/>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7">
            <a:extLst>
              <a:ext uri="{FF2B5EF4-FFF2-40B4-BE49-F238E27FC236}">
                <a16:creationId xmlns:a16="http://schemas.microsoft.com/office/drawing/2014/main" id="{FF76AE65-246C-8E34-B62A-8832C48A6958}"/>
              </a:ext>
            </a:extLst>
          </p:cNvPr>
          <p:cNvSpPr/>
          <p:nvPr/>
        </p:nvSpPr>
        <p:spPr>
          <a:xfrm>
            <a:off x="6248335" y="405607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7">
            <a:extLst>
              <a:ext uri="{FF2B5EF4-FFF2-40B4-BE49-F238E27FC236}">
                <a16:creationId xmlns:a16="http://schemas.microsoft.com/office/drawing/2014/main" id="{D94DE141-FF50-6B2D-6406-1C43053DB3BE}"/>
              </a:ext>
            </a:extLst>
          </p:cNvPr>
          <p:cNvSpPr/>
          <p:nvPr/>
        </p:nvSpPr>
        <p:spPr>
          <a:xfrm>
            <a:off x="7563625" y="4244510"/>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27">
            <a:extLst>
              <a:ext uri="{FF2B5EF4-FFF2-40B4-BE49-F238E27FC236}">
                <a16:creationId xmlns:a16="http://schemas.microsoft.com/office/drawing/2014/main" id="{AEE0B365-9467-311D-BA86-ED86D1DAB358}"/>
              </a:ext>
            </a:extLst>
          </p:cNvPr>
          <p:cNvSpPr/>
          <p:nvPr/>
        </p:nvSpPr>
        <p:spPr>
          <a:xfrm>
            <a:off x="7132907" y="410456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27">
            <a:extLst>
              <a:ext uri="{FF2B5EF4-FFF2-40B4-BE49-F238E27FC236}">
                <a16:creationId xmlns:a16="http://schemas.microsoft.com/office/drawing/2014/main" id="{2D1A4326-25B3-D165-B06A-F042454BF3BD}"/>
              </a:ext>
            </a:extLst>
          </p:cNvPr>
          <p:cNvSpPr/>
          <p:nvPr/>
        </p:nvSpPr>
        <p:spPr>
          <a:xfrm>
            <a:off x="6826081" y="3129360"/>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27">
            <a:extLst>
              <a:ext uri="{FF2B5EF4-FFF2-40B4-BE49-F238E27FC236}">
                <a16:creationId xmlns:a16="http://schemas.microsoft.com/office/drawing/2014/main" id="{7B5B7B0D-2AB7-D856-29D5-C5E9F1FFDDED}"/>
              </a:ext>
            </a:extLst>
          </p:cNvPr>
          <p:cNvSpPr/>
          <p:nvPr/>
        </p:nvSpPr>
        <p:spPr>
          <a:xfrm>
            <a:off x="6949005" y="333008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27">
            <a:extLst>
              <a:ext uri="{FF2B5EF4-FFF2-40B4-BE49-F238E27FC236}">
                <a16:creationId xmlns:a16="http://schemas.microsoft.com/office/drawing/2014/main" id="{B6CE96DF-7EFC-B5C1-AD69-A5DAA68F8508}"/>
              </a:ext>
            </a:extLst>
          </p:cNvPr>
          <p:cNvSpPr/>
          <p:nvPr/>
        </p:nvSpPr>
        <p:spPr>
          <a:xfrm>
            <a:off x="7154507" y="341315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27">
            <a:extLst>
              <a:ext uri="{FF2B5EF4-FFF2-40B4-BE49-F238E27FC236}">
                <a16:creationId xmlns:a16="http://schemas.microsoft.com/office/drawing/2014/main" id="{B5EFD5DE-9B67-9124-3D9B-D4B21250F40B}"/>
              </a:ext>
            </a:extLst>
          </p:cNvPr>
          <p:cNvSpPr/>
          <p:nvPr/>
        </p:nvSpPr>
        <p:spPr>
          <a:xfrm>
            <a:off x="7409970" y="373154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xplosion: 8 Points 27">
            <a:extLst>
              <a:ext uri="{FF2B5EF4-FFF2-40B4-BE49-F238E27FC236}">
                <a16:creationId xmlns:a16="http://schemas.microsoft.com/office/drawing/2014/main" id="{F2F73411-8D17-4AB8-538B-BA1CADFE8FA0}"/>
              </a:ext>
            </a:extLst>
          </p:cNvPr>
          <p:cNvSpPr/>
          <p:nvPr/>
        </p:nvSpPr>
        <p:spPr>
          <a:xfrm>
            <a:off x="6599724" y="387133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Explosion: 8 Points 27">
            <a:extLst>
              <a:ext uri="{FF2B5EF4-FFF2-40B4-BE49-F238E27FC236}">
                <a16:creationId xmlns:a16="http://schemas.microsoft.com/office/drawing/2014/main" id="{98355D24-DB8F-8121-A654-D3DE10287605}"/>
              </a:ext>
            </a:extLst>
          </p:cNvPr>
          <p:cNvSpPr/>
          <p:nvPr/>
        </p:nvSpPr>
        <p:spPr>
          <a:xfrm rot="19279045">
            <a:off x="7162514" y="4375948"/>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Explosion: 8 Points 27">
            <a:extLst>
              <a:ext uri="{FF2B5EF4-FFF2-40B4-BE49-F238E27FC236}">
                <a16:creationId xmlns:a16="http://schemas.microsoft.com/office/drawing/2014/main" id="{7D2E52E1-8C8A-6058-9095-32F0FDC0267C}"/>
              </a:ext>
            </a:extLst>
          </p:cNvPr>
          <p:cNvSpPr/>
          <p:nvPr/>
        </p:nvSpPr>
        <p:spPr>
          <a:xfrm rot="19279045">
            <a:off x="6511902" y="391683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Explosion: 8 Points 27">
            <a:extLst>
              <a:ext uri="{FF2B5EF4-FFF2-40B4-BE49-F238E27FC236}">
                <a16:creationId xmlns:a16="http://schemas.microsoft.com/office/drawing/2014/main" id="{07483EA3-46A1-FB9E-579D-CF51533DCFD0}"/>
              </a:ext>
            </a:extLst>
          </p:cNvPr>
          <p:cNvSpPr/>
          <p:nvPr/>
        </p:nvSpPr>
        <p:spPr>
          <a:xfrm>
            <a:off x="7631462" y="396565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Explosion: 8 Points 27">
            <a:extLst>
              <a:ext uri="{FF2B5EF4-FFF2-40B4-BE49-F238E27FC236}">
                <a16:creationId xmlns:a16="http://schemas.microsoft.com/office/drawing/2014/main" id="{3D1D961C-0F9D-BC55-4EAD-F15D5DF7948F}"/>
              </a:ext>
            </a:extLst>
          </p:cNvPr>
          <p:cNvSpPr/>
          <p:nvPr/>
        </p:nvSpPr>
        <p:spPr>
          <a:xfrm>
            <a:off x="6564451" y="3362968"/>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Explosion: 8 Points 27">
            <a:extLst>
              <a:ext uri="{FF2B5EF4-FFF2-40B4-BE49-F238E27FC236}">
                <a16:creationId xmlns:a16="http://schemas.microsoft.com/office/drawing/2014/main" id="{B3A87E80-2B62-567E-E875-9EAB69F235BE}"/>
              </a:ext>
            </a:extLst>
          </p:cNvPr>
          <p:cNvSpPr/>
          <p:nvPr/>
        </p:nvSpPr>
        <p:spPr>
          <a:xfrm>
            <a:off x="6426578" y="362002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Explosion: 8 Points 27">
            <a:extLst>
              <a:ext uri="{FF2B5EF4-FFF2-40B4-BE49-F238E27FC236}">
                <a16:creationId xmlns:a16="http://schemas.microsoft.com/office/drawing/2014/main" id="{6E431792-8A8B-489B-5947-1C93B6A5A552}"/>
              </a:ext>
            </a:extLst>
          </p:cNvPr>
          <p:cNvSpPr/>
          <p:nvPr/>
        </p:nvSpPr>
        <p:spPr>
          <a:xfrm>
            <a:off x="6628573" y="434376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Explosion: 8 Points 27">
            <a:extLst>
              <a:ext uri="{FF2B5EF4-FFF2-40B4-BE49-F238E27FC236}">
                <a16:creationId xmlns:a16="http://schemas.microsoft.com/office/drawing/2014/main" id="{FC940154-C7CD-EB9B-9EC9-7A6486D9116F}"/>
              </a:ext>
            </a:extLst>
          </p:cNvPr>
          <p:cNvSpPr/>
          <p:nvPr/>
        </p:nvSpPr>
        <p:spPr>
          <a:xfrm>
            <a:off x="6321893" y="390224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Explosion: 8 Points 27">
            <a:extLst>
              <a:ext uri="{FF2B5EF4-FFF2-40B4-BE49-F238E27FC236}">
                <a16:creationId xmlns:a16="http://schemas.microsoft.com/office/drawing/2014/main" id="{B590E37B-9C8E-ACB1-3897-38F5CF42994B}"/>
              </a:ext>
            </a:extLst>
          </p:cNvPr>
          <p:cNvSpPr/>
          <p:nvPr/>
        </p:nvSpPr>
        <p:spPr>
          <a:xfrm>
            <a:off x="6457309" y="440063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Explosion: 8 Points 27">
            <a:extLst>
              <a:ext uri="{FF2B5EF4-FFF2-40B4-BE49-F238E27FC236}">
                <a16:creationId xmlns:a16="http://schemas.microsoft.com/office/drawing/2014/main" id="{6E15697A-D1B6-679D-BDC9-C79168C95EF8}"/>
              </a:ext>
            </a:extLst>
          </p:cNvPr>
          <p:cNvSpPr/>
          <p:nvPr/>
        </p:nvSpPr>
        <p:spPr>
          <a:xfrm>
            <a:off x="6549502" y="422220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Explosion: 8 Points 27">
            <a:extLst>
              <a:ext uri="{FF2B5EF4-FFF2-40B4-BE49-F238E27FC236}">
                <a16:creationId xmlns:a16="http://schemas.microsoft.com/office/drawing/2014/main" id="{E500638A-7DD0-CBF4-2024-363AEA80BF7F}"/>
              </a:ext>
            </a:extLst>
          </p:cNvPr>
          <p:cNvSpPr/>
          <p:nvPr/>
        </p:nvSpPr>
        <p:spPr>
          <a:xfrm>
            <a:off x="6850406" y="395037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Explosion: 8 Points 27">
            <a:extLst>
              <a:ext uri="{FF2B5EF4-FFF2-40B4-BE49-F238E27FC236}">
                <a16:creationId xmlns:a16="http://schemas.microsoft.com/office/drawing/2014/main" id="{A03FEB76-943F-83BB-81FA-8F2555B36902}"/>
              </a:ext>
            </a:extLst>
          </p:cNvPr>
          <p:cNvSpPr/>
          <p:nvPr/>
        </p:nvSpPr>
        <p:spPr>
          <a:xfrm>
            <a:off x="6769238" y="381918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Explosion: 8 Points 27">
            <a:extLst>
              <a:ext uri="{FF2B5EF4-FFF2-40B4-BE49-F238E27FC236}">
                <a16:creationId xmlns:a16="http://schemas.microsoft.com/office/drawing/2014/main" id="{1FC8C88C-0D4A-8B2D-2ED1-5CD01CC5C65C}"/>
              </a:ext>
            </a:extLst>
          </p:cNvPr>
          <p:cNvSpPr/>
          <p:nvPr/>
        </p:nvSpPr>
        <p:spPr>
          <a:xfrm>
            <a:off x="6580233" y="350851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Explosion: 8 Points 27">
            <a:extLst>
              <a:ext uri="{FF2B5EF4-FFF2-40B4-BE49-F238E27FC236}">
                <a16:creationId xmlns:a16="http://schemas.microsoft.com/office/drawing/2014/main" id="{F47AB06C-39FE-04B9-7ED2-9660FBFCAF3F}"/>
              </a:ext>
            </a:extLst>
          </p:cNvPr>
          <p:cNvSpPr/>
          <p:nvPr/>
        </p:nvSpPr>
        <p:spPr>
          <a:xfrm>
            <a:off x="6621308" y="366352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Explosion: 8 Points 27">
            <a:extLst>
              <a:ext uri="{FF2B5EF4-FFF2-40B4-BE49-F238E27FC236}">
                <a16:creationId xmlns:a16="http://schemas.microsoft.com/office/drawing/2014/main" id="{970CE979-FA01-676A-8C63-4343FCF8CE32}"/>
              </a:ext>
            </a:extLst>
          </p:cNvPr>
          <p:cNvSpPr/>
          <p:nvPr/>
        </p:nvSpPr>
        <p:spPr>
          <a:xfrm>
            <a:off x="6456346" y="402720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Explosion: 8 Points 27">
            <a:extLst>
              <a:ext uri="{FF2B5EF4-FFF2-40B4-BE49-F238E27FC236}">
                <a16:creationId xmlns:a16="http://schemas.microsoft.com/office/drawing/2014/main" id="{73D469C0-BCA3-65CB-D12E-726C566B5EBC}"/>
              </a:ext>
            </a:extLst>
          </p:cNvPr>
          <p:cNvSpPr/>
          <p:nvPr/>
        </p:nvSpPr>
        <p:spPr>
          <a:xfrm>
            <a:off x="6795350" y="4088389"/>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Explosion: 8 Points 87">
            <a:extLst>
              <a:ext uri="{FF2B5EF4-FFF2-40B4-BE49-F238E27FC236}">
                <a16:creationId xmlns:a16="http://schemas.microsoft.com/office/drawing/2014/main" id="{8903C0C4-8DF2-9FB4-4A03-D4D2438B4BE5}"/>
              </a:ext>
            </a:extLst>
          </p:cNvPr>
          <p:cNvSpPr/>
          <p:nvPr/>
        </p:nvSpPr>
        <p:spPr>
          <a:xfrm>
            <a:off x="6856812" y="435602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Explosion: 8 Points 27">
            <a:extLst>
              <a:ext uri="{FF2B5EF4-FFF2-40B4-BE49-F238E27FC236}">
                <a16:creationId xmlns:a16="http://schemas.microsoft.com/office/drawing/2014/main" id="{0ECCAE49-0716-BF1D-54C4-9E656EE0E5DC}"/>
              </a:ext>
            </a:extLst>
          </p:cNvPr>
          <p:cNvSpPr/>
          <p:nvPr/>
        </p:nvSpPr>
        <p:spPr>
          <a:xfrm>
            <a:off x="7130610" y="422630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Explosion: 8 Points 27">
            <a:extLst>
              <a:ext uri="{FF2B5EF4-FFF2-40B4-BE49-F238E27FC236}">
                <a16:creationId xmlns:a16="http://schemas.microsoft.com/office/drawing/2014/main" id="{508FEA19-FA9D-AED2-9D04-0315A09AAB0F}"/>
              </a:ext>
            </a:extLst>
          </p:cNvPr>
          <p:cNvSpPr/>
          <p:nvPr/>
        </p:nvSpPr>
        <p:spPr>
          <a:xfrm>
            <a:off x="7476000" y="441178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Explosion: 8 Points 27">
            <a:extLst>
              <a:ext uri="{FF2B5EF4-FFF2-40B4-BE49-F238E27FC236}">
                <a16:creationId xmlns:a16="http://schemas.microsoft.com/office/drawing/2014/main" id="{3BF09296-5191-A703-2B69-B81EA473299B}"/>
              </a:ext>
            </a:extLst>
          </p:cNvPr>
          <p:cNvSpPr/>
          <p:nvPr/>
        </p:nvSpPr>
        <p:spPr>
          <a:xfrm>
            <a:off x="6745802" y="344737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Explosion: 8 Points 27">
            <a:extLst>
              <a:ext uri="{FF2B5EF4-FFF2-40B4-BE49-F238E27FC236}">
                <a16:creationId xmlns:a16="http://schemas.microsoft.com/office/drawing/2014/main" id="{4F40001D-7A5B-CD0E-69EC-78A939FA659A}"/>
              </a:ext>
            </a:extLst>
          </p:cNvPr>
          <p:cNvSpPr/>
          <p:nvPr/>
        </p:nvSpPr>
        <p:spPr>
          <a:xfrm rot="10166544">
            <a:off x="7007875" y="302899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Explosion: 8 Points 27">
            <a:extLst>
              <a:ext uri="{FF2B5EF4-FFF2-40B4-BE49-F238E27FC236}">
                <a16:creationId xmlns:a16="http://schemas.microsoft.com/office/drawing/2014/main" id="{D9804932-E3BA-441E-2FC1-E0ADEF886284}"/>
              </a:ext>
            </a:extLst>
          </p:cNvPr>
          <p:cNvSpPr/>
          <p:nvPr/>
        </p:nvSpPr>
        <p:spPr>
          <a:xfrm>
            <a:off x="7455749" y="417271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Explosion: 8 Points 27">
            <a:extLst>
              <a:ext uri="{FF2B5EF4-FFF2-40B4-BE49-F238E27FC236}">
                <a16:creationId xmlns:a16="http://schemas.microsoft.com/office/drawing/2014/main" id="{2275F3FE-C219-E52F-FD1D-DC05A3944C86}"/>
              </a:ext>
            </a:extLst>
          </p:cNvPr>
          <p:cNvSpPr/>
          <p:nvPr/>
        </p:nvSpPr>
        <p:spPr>
          <a:xfrm rot="10166544">
            <a:off x="7166783" y="3878669"/>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Explosion: 8 Points 27">
            <a:extLst>
              <a:ext uri="{FF2B5EF4-FFF2-40B4-BE49-F238E27FC236}">
                <a16:creationId xmlns:a16="http://schemas.microsoft.com/office/drawing/2014/main" id="{79F33FC4-733C-E30E-871C-200D93E71843}"/>
              </a:ext>
            </a:extLst>
          </p:cNvPr>
          <p:cNvSpPr/>
          <p:nvPr/>
        </p:nvSpPr>
        <p:spPr>
          <a:xfrm rot="10166544">
            <a:off x="7266075" y="3117707"/>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Explosion: 8 Points 27">
            <a:extLst>
              <a:ext uri="{FF2B5EF4-FFF2-40B4-BE49-F238E27FC236}">
                <a16:creationId xmlns:a16="http://schemas.microsoft.com/office/drawing/2014/main" id="{63B01EC1-F891-8D31-7FC0-42B325BBE0C0}"/>
              </a:ext>
            </a:extLst>
          </p:cNvPr>
          <p:cNvSpPr/>
          <p:nvPr/>
        </p:nvSpPr>
        <p:spPr>
          <a:xfrm rot="2562367">
            <a:off x="6649838" y="4151780"/>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Explosion: 8 Points 27">
            <a:extLst>
              <a:ext uri="{FF2B5EF4-FFF2-40B4-BE49-F238E27FC236}">
                <a16:creationId xmlns:a16="http://schemas.microsoft.com/office/drawing/2014/main" id="{1D6404F8-29DE-723E-AC32-D0043E04F87A}"/>
              </a:ext>
            </a:extLst>
          </p:cNvPr>
          <p:cNvSpPr/>
          <p:nvPr/>
        </p:nvSpPr>
        <p:spPr>
          <a:xfrm rot="18432882">
            <a:off x="6424169" y="4196742"/>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Explosion: 8 Points 27">
            <a:extLst>
              <a:ext uri="{FF2B5EF4-FFF2-40B4-BE49-F238E27FC236}">
                <a16:creationId xmlns:a16="http://schemas.microsoft.com/office/drawing/2014/main" id="{5AD6FF2D-7A6B-CBDF-DEB6-7BAE09AD1D6A}"/>
              </a:ext>
            </a:extLst>
          </p:cNvPr>
          <p:cNvSpPr/>
          <p:nvPr/>
        </p:nvSpPr>
        <p:spPr>
          <a:xfrm rot="10166544">
            <a:off x="7018940" y="316281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Explosion: 8 Points 27">
            <a:extLst>
              <a:ext uri="{FF2B5EF4-FFF2-40B4-BE49-F238E27FC236}">
                <a16:creationId xmlns:a16="http://schemas.microsoft.com/office/drawing/2014/main" id="{07637BBE-6852-3B98-2CF8-3E40A25CCE73}"/>
              </a:ext>
            </a:extLst>
          </p:cNvPr>
          <p:cNvSpPr/>
          <p:nvPr/>
        </p:nvSpPr>
        <p:spPr>
          <a:xfrm>
            <a:off x="7420107" y="401200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Explosion: 8 Points 27">
            <a:extLst>
              <a:ext uri="{FF2B5EF4-FFF2-40B4-BE49-F238E27FC236}">
                <a16:creationId xmlns:a16="http://schemas.microsoft.com/office/drawing/2014/main" id="{ED09C17A-6598-C8E7-D37F-7E6418820EA2}"/>
              </a:ext>
            </a:extLst>
          </p:cNvPr>
          <p:cNvSpPr/>
          <p:nvPr/>
        </p:nvSpPr>
        <p:spPr>
          <a:xfrm>
            <a:off x="6183721" y="4233128"/>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Explosion: 8 Points 27">
            <a:extLst>
              <a:ext uri="{FF2B5EF4-FFF2-40B4-BE49-F238E27FC236}">
                <a16:creationId xmlns:a16="http://schemas.microsoft.com/office/drawing/2014/main" id="{C1CEBD2D-C5FE-C290-A447-E5FA57DFA232}"/>
              </a:ext>
            </a:extLst>
          </p:cNvPr>
          <p:cNvSpPr/>
          <p:nvPr/>
        </p:nvSpPr>
        <p:spPr>
          <a:xfrm>
            <a:off x="7681021" y="411545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Explosion: 8 Points 27">
            <a:extLst>
              <a:ext uri="{FF2B5EF4-FFF2-40B4-BE49-F238E27FC236}">
                <a16:creationId xmlns:a16="http://schemas.microsoft.com/office/drawing/2014/main" id="{A84DE059-09B7-A9F4-21DB-2878848D6B3E}"/>
              </a:ext>
            </a:extLst>
          </p:cNvPr>
          <p:cNvSpPr/>
          <p:nvPr/>
        </p:nvSpPr>
        <p:spPr>
          <a:xfrm>
            <a:off x="7774453" y="4280303"/>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Explosion: 8 Points 27">
            <a:extLst>
              <a:ext uri="{FF2B5EF4-FFF2-40B4-BE49-F238E27FC236}">
                <a16:creationId xmlns:a16="http://schemas.microsoft.com/office/drawing/2014/main" id="{9716DF21-B6C5-12BF-5BA6-D5EFEF74B737}"/>
              </a:ext>
            </a:extLst>
          </p:cNvPr>
          <p:cNvSpPr/>
          <p:nvPr/>
        </p:nvSpPr>
        <p:spPr>
          <a:xfrm>
            <a:off x="7610358" y="3805206"/>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B4BF6225-94D0-FCE7-7097-FAE88C0EB60F}"/>
              </a:ext>
            </a:extLst>
          </p:cNvPr>
          <p:cNvSpPr txBox="1"/>
          <p:nvPr/>
        </p:nvSpPr>
        <p:spPr>
          <a:xfrm>
            <a:off x="626403" y="4057495"/>
            <a:ext cx="4130947" cy="369332"/>
          </a:xfrm>
          <a:prstGeom prst="rect">
            <a:avLst/>
          </a:prstGeom>
          <a:noFill/>
        </p:spPr>
        <p:txBody>
          <a:bodyPr wrap="square" rtlCol="0">
            <a:spAutoFit/>
          </a:bodyPr>
          <a:lstStyle/>
          <a:p>
            <a:r>
              <a:rPr lang="en-US"/>
              <a:t>1:100 microsphere to simulant ratio</a:t>
            </a:r>
          </a:p>
        </p:txBody>
      </p:sp>
      <p:sp>
        <p:nvSpPr>
          <p:cNvPr id="122" name="Flowchart: Connector 121">
            <a:extLst>
              <a:ext uri="{FF2B5EF4-FFF2-40B4-BE49-F238E27FC236}">
                <a16:creationId xmlns:a16="http://schemas.microsoft.com/office/drawing/2014/main" id="{6EBCE69C-D53D-1B85-208C-953D888E3A5B}"/>
              </a:ext>
            </a:extLst>
          </p:cNvPr>
          <p:cNvSpPr/>
          <p:nvPr/>
        </p:nvSpPr>
        <p:spPr>
          <a:xfrm>
            <a:off x="3796562" y="3227047"/>
            <a:ext cx="365760" cy="365760"/>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Connector 122">
            <a:extLst>
              <a:ext uri="{FF2B5EF4-FFF2-40B4-BE49-F238E27FC236}">
                <a16:creationId xmlns:a16="http://schemas.microsoft.com/office/drawing/2014/main" id="{7219679A-510C-9F72-C2E6-A503FF55FCCB}"/>
              </a:ext>
            </a:extLst>
          </p:cNvPr>
          <p:cNvSpPr/>
          <p:nvPr/>
        </p:nvSpPr>
        <p:spPr>
          <a:xfrm>
            <a:off x="3169652" y="3330087"/>
            <a:ext cx="274320" cy="274320"/>
          </a:xfrm>
          <a:prstGeom prst="flowChartConnector">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Of Unbalanced Scales - Rule Of Law Png Clipart - Full Size ...">
            <a:extLst>
              <a:ext uri="{FF2B5EF4-FFF2-40B4-BE49-F238E27FC236}">
                <a16:creationId xmlns:a16="http://schemas.microsoft.com/office/drawing/2014/main" id="{1BAB53F5-4235-A661-0C39-10924158EB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4364" y="1397655"/>
            <a:ext cx="5244020" cy="453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68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A1214-7953-E067-4BC3-05FBCC73D8A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9EB021-3291-59CA-00F6-29BD66416CB1}"/>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49</a:t>
            </a:fld>
            <a:endParaRPr lang="en-US"/>
          </a:p>
        </p:txBody>
      </p:sp>
      <p:sp>
        <p:nvSpPr>
          <p:cNvPr id="13" name="Footer Placeholder 3">
            <a:extLst>
              <a:ext uri="{FF2B5EF4-FFF2-40B4-BE49-F238E27FC236}">
                <a16:creationId xmlns:a16="http://schemas.microsoft.com/office/drawing/2014/main" id="{03260BB7-6E00-F0A7-BCE5-3633319C9B26}"/>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62280274-2161-F56C-DBDB-E77470671026}"/>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38" name="Title 18">
            <a:extLst>
              <a:ext uri="{FF2B5EF4-FFF2-40B4-BE49-F238E27FC236}">
                <a16:creationId xmlns:a16="http://schemas.microsoft.com/office/drawing/2014/main" id="{15B41FC3-B878-A14C-4300-2AB249638980}"/>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Microspheres</a:t>
            </a:r>
          </a:p>
        </p:txBody>
      </p:sp>
      <p:pic>
        <p:nvPicPr>
          <p:cNvPr id="4" name="Picture 3" descr="A group of green balls&#10;&#10;Description automatically generated">
            <a:extLst>
              <a:ext uri="{FF2B5EF4-FFF2-40B4-BE49-F238E27FC236}">
                <a16:creationId xmlns:a16="http://schemas.microsoft.com/office/drawing/2014/main" id="{03759F3F-0853-0141-00C1-F60215535157}"/>
              </a:ext>
            </a:extLst>
          </p:cNvPr>
          <p:cNvPicPr>
            <a:picLocks noChangeAspect="1"/>
          </p:cNvPicPr>
          <p:nvPr/>
        </p:nvPicPr>
        <p:blipFill>
          <a:blip r:embed="rId3"/>
          <a:stretch>
            <a:fillRect/>
          </a:stretch>
        </p:blipFill>
        <p:spPr>
          <a:xfrm>
            <a:off x="2940965" y="1642218"/>
            <a:ext cx="4988099" cy="3573564"/>
          </a:xfrm>
          <a:prstGeom prst="rect">
            <a:avLst/>
          </a:prstGeom>
        </p:spPr>
      </p:pic>
      <p:sp>
        <p:nvSpPr>
          <p:cNvPr id="8" name="TextBox 7">
            <a:extLst>
              <a:ext uri="{FF2B5EF4-FFF2-40B4-BE49-F238E27FC236}">
                <a16:creationId xmlns:a16="http://schemas.microsoft.com/office/drawing/2014/main" id="{004CB7C9-BF4F-8D6A-33DF-AB17CC343F9A}"/>
              </a:ext>
            </a:extLst>
          </p:cNvPr>
          <p:cNvSpPr txBox="1"/>
          <p:nvPr/>
        </p:nvSpPr>
        <p:spPr>
          <a:xfrm>
            <a:off x="2940965" y="5215782"/>
            <a:ext cx="4988099" cy="369332"/>
          </a:xfrm>
          <a:prstGeom prst="rect">
            <a:avLst/>
          </a:prstGeom>
          <a:noFill/>
        </p:spPr>
        <p:txBody>
          <a:bodyPr wrap="square" rtlCol="0">
            <a:spAutoFit/>
          </a:bodyPr>
          <a:lstStyle/>
          <a:p>
            <a:pPr algn="ctr"/>
            <a:r>
              <a:rPr lang="en-US"/>
              <a:t>Polyethylene Green Fluorescent Microspheres</a:t>
            </a:r>
          </a:p>
        </p:txBody>
      </p:sp>
      <p:sp>
        <p:nvSpPr>
          <p:cNvPr id="2" name="Text Placeholder 5">
            <a:extLst>
              <a:ext uri="{FF2B5EF4-FFF2-40B4-BE49-F238E27FC236}">
                <a16:creationId xmlns:a16="http://schemas.microsoft.com/office/drawing/2014/main" id="{8489BE3A-8BB1-DD6B-CE3B-96FA2B86F49B}"/>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629555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5426AC-BFDB-4490-25CC-0DC48583A4B3}"/>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7" name="Text Placeholder 16">
            <a:extLst>
              <a:ext uri="{FF2B5EF4-FFF2-40B4-BE49-F238E27FC236}">
                <a16:creationId xmlns:a16="http://schemas.microsoft.com/office/drawing/2014/main" id="{898A64C0-A696-EB2A-2F0F-114AD0BDA550}"/>
              </a:ext>
            </a:extLst>
          </p:cNvPr>
          <p:cNvSpPr txBox="1">
            <a:spLocks/>
          </p:cNvSpPr>
          <p:nvPr/>
        </p:nvSpPr>
        <p:spPr>
          <a:xfrm>
            <a:off x="457200" y="1715154"/>
            <a:ext cx="975360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 objective of this project is to optimize air flow to evenly distribute lunar dust simulant throughout a lunar dust glovebox.</a:t>
            </a:r>
            <a:endParaRPr lang="en-US">
              <a:ea typeface="Calibri"/>
              <a:cs typeface="Calibri"/>
            </a:endParaRPr>
          </a:p>
        </p:txBody>
      </p:sp>
      <p:pic>
        <p:nvPicPr>
          <p:cNvPr id="8" name="Graphic 7" descr="Outer Space Landscape outline">
            <a:extLst>
              <a:ext uri="{FF2B5EF4-FFF2-40B4-BE49-F238E27FC236}">
                <a16:creationId xmlns:a16="http://schemas.microsoft.com/office/drawing/2014/main" id="{F9ED0C5E-34F0-1B48-2180-C8E00C1A29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5682" y="3100668"/>
            <a:ext cx="2488827" cy="2522444"/>
          </a:xfrm>
          <a:prstGeom prst="rect">
            <a:avLst/>
          </a:prstGeom>
        </p:spPr>
      </p:pic>
      <p:pic>
        <p:nvPicPr>
          <p:cNvPr id="9" name="Graphic 8" descr="Astronaut male outline">
            <a:extLst>
              <a:ext uri="{FF2B5EF4-FFF2-40B4-BE49-F238E27FC236}">
                <a16:creationId xmlns:a16="http://schemas.microsoft.com/office/drawing/2014/main" id="{B1DC9CFD-28D1-2215-E2CD-2B281F4C9A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2343" y="3100667"/>
            <a:ext cx="2494431" cy="2522445"/>
          </a:xfrm>
          <a:prstGeom prst="rect">
            <a:avLst/>
          </a:prstGeom>
        </p:spPr>
      </p:pic>
      <p:sp>
        <p:nvSpPr>
          <p:cNvPr id="2" name="Footer Placeholder 2">
            <a:extLst>
              <a:ext uri="{FF2B5EF4-FFF2-40B4-BE49-F238E27FC236}">
                <a16:creationId xmlns:a16="http://schemas.microsoft.com/office/drawing/2014/main" id="{9B901D10-7ACF-B6E6-50EF-2DDC4C335A7F}"/>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6" name="Title 18">
            <a:extLst>
              <a:ext uri="{FF2B5EF4-FFF2-40B4-BE49-F238E27FC236}">
                <a16:creationId xmlns:a16="http://schemas.microsoft.com/office/drawing/2014/main" id="{606F2745-5E51-122C-41B4-09F38CAE42D4}"/>
              </a:ext>
            </a:extLst>
          </p:cNvPr>
          <p:cNvSpPr>
            <a:spLocks noGrp="1"/>
          </p:cNvSpPr>
          <p:nvPr/>
        </p:nvSpPr>
        <p:spPr>
          <a:xfrm>
            <a:off x="27504" y="-1251"/>
            <a:ext cx="6671031" cy="1012103"/>
          </a:xfrm>
          <a:prstGeom prst="rect">
            <a:avLst/>
          </a:prstGeom>
        </p:spPr>
        <p:txBody>
          <a:bodyPr vert="horz" lIns="0" tIns="0" rIns="0" bIns="0" rtlCol="0" anchor="b">
            <a:no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US"/>
              <a:t>Project Background:</a:t>
            </a:r>
          </a:p>
          <a:p>
            <a:pPr>
              <a:spcBef>
                <a:spcPts val="0"/>
              </a:spcBef>
            </a:pPr>
            <a:r>
              <a:rPr lang="en-US" sz="2800"/>
              <a:t>Objective Statement</a:t>
            </a:r>
          </a:p>
        </p:txBody>
      </p:sp>
      <p:sp>
        <p:nvSpPr>
          <p:cNvPr id="3" name="Text Placeholder 5">
            <a:extLst>
              <a:ext uri="{FF2B5EF4-FFF2-40B4-BE49-F238E27FC236}">
                <a16:creationId xmlns:a16="http://schemas.microsoft.com/office/drawing/2014/main" id="{A7F1C70B-69DF-3F50-C88E-83774252D60E}"/>
              </a:ext>
            </a:extLst>
          </p:cNvPr>
          <p:cNvSpPr>
            <a:spLocks noGrp="1"/>
          </p:cNvSpPr>
          <p:nvPr>
            <p:ph type="body" sz="quarter" idx="13"/>
          </p:nvPr>
        </p:nvSpPr>
        <p:spPr>
          <a:xfrm>
            <a:off x="10668000" y="0"/>
            <a:ext cx="1524000" cy="757130"/>
          </a:xfrm>
        </p:spPr>
        <p:txBody>
          <a:bodyPr/>
          <a:lstStyle/>
          <a:p>
            <a:r>
              <a:rPr lang="en-US">
                <a:ea typeface="Calibri"/>
              </a:rPr>
              <a:t>Mina Brahmbhatt</a:t>
            </a:r>
          </a:p>
        </p:txBody>
      </p:sp>
    </p:spTree>
    <p:extLst>
      <p:ext uri="{BB962C8B-B14F-4D97-AF65-F5344CB8AC3E}">
        <p14:creationId xmlns:p14="http://schemas.microsoft.com/office/powerpoint/2010/main" val="18920970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5A4E8-0D3F-4271-7772-1B40D04695D4}"/>
            </a:ext>
          </a:extLst>
        </p:cNvPr>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79FF9A90-0C08-A863-B5C4-F2FB50D6D9B6}"/>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0EE1DF35-4FDC-2106-FD65-484BDEF49CB6}"/>
              </a:ext>
            </a:extLst>
          </p:cNvPr>
          <p:cNvSpPr>
            <a:spLocks noGrp="1"/>
          </p:cNvSpPr>
          <p:nvPr>
            <p:ph type="sldNum" sz="quarter" idx="10"/>
          </p:nvPr>
        </p:nvSpPr>
        <p:spPr/>
        <p:txBody>
          <a:bodyPr/>
          <a:lstStyle/>
          <a:p>
            <a:fld id="{72E20F18-833A-4542-A439-FC39BC210022}" type="slidenum">
              <a:rPr lang="en-US" smtClean="0"/>
              <a:pPr/>
              <a:t>50</a:t>
            </a:fld>
            <a:endParaRPr lang="en-US"/>
          </a:p>
        </p:txBody>
      </p:sp>
      <p:sp>
        <p:nvSpPr>
          <p:cNvPr id="4" name="Footer Placeholder 3">
            <a:extLst>
              <a:ext uri="{FF2B5EF4-FFF2-40B4-BE49-F238E27FC236}">
                <a16:creationId xmlns:a16="http://schemas.microsoft.com/office/drawing/2014/main" id="{083522E0-E3CA-7ED0-E79F-EF65DA8ED37A}"/>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3" name="Title 1">
            <a:extLst>
              <a:ext uri="{FF2B5EF4-FFF2-40B4-BE49-F238E27FC236}">
                <a16:creationId xmlns:a16="http://schemas.microsoft.com/office/drawing/2014/main" id="{66311D56-2836-B020-BA09-66EFCA1DCC40}"/>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Front of Box Experimental Data</a:t>
            </a:r>
            <a:endParaRPr lang="en-US"/>
          </a:p>
        </p:txBody>
      </p:sp>
      <p:sp>
        <p:nvSpPr>
          <p:cNvPr id="35" name="TextBox 34">
            <a:extLst>
              <a:ext uri="{FF2B5EF4-FFF2-40B4-BE49-F238E27FC236}">
                <a16:creationId xmlns:a16="http://schemas.microsoft.com/office/drawing/2014/main" id="{1DB5E722-566B-AD30-B900-2F1DD4D81816}"/>
              </a:ext>
            </a:extLst>
          </p:cNvPr>
          <p:cNvSpPr txBox="1"/>
          <p:nvPr/>
        </p:nvSpPr>
        <p:spPr>
          <a:xfrm>
            <a:off x="82507" y="1659005"/>
            <a:ext cx="2233246" cy="369332"/>
          </a:xfrm>
          <a:prstGeom prst="rect">
            <a:avLst/>
          </a:prstGeom>
          <a:noFill/>
        </p:spPr>
        <p:txBody>
          <a:bodyPr wrap="square" rtlCol="0">
            <a:spAutoFit/>
          </a:bodyPr>
          <a:lstStyle/>
          <a:p>
            <a:r>
              <a:rPr lang="en-US" b="1">
                <a:cs typeface="Arial" panose="020B0604020202020204" pitchFamily="34" charset="0"/>
              </a:rPr>
              <a:t>Double Sided Tape </a:t>
            </a:r>
          </a:p>
        </p:txBody>
      </p:sp>
      <p:sp>
        <p:nvSpPr>
          <p:cNvPr id="37" name="Rectangle 36">
            <a:extLst>
              <a:ext uri="{FF2B5EF4-FFF2-40B4-BE49-F238E27FC236}">
                <a16:creationId xmlns:a16="http://schemas.microsoft.com/office/drawing/2014/main" id="{B72D8BF6-A09D-9EC4-B0B5-413434611C71}"/>
              </a:ext>
            </a:extLst>
          </p:cNvPr>
          <p:cNvSpPr/>
          <p:nvPr/>
        </p:nvSpPr>
        <p:spPr>
          <a:xfrm>
            <a:off x="125238" y="1629644"/>
            <a:ext cx="2290791" cy="421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7B14607A-580A-E760-10D2-FB62F625E4F3}"/>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black and white fan&#10;&#10;Description automatically generated">
            <a:extLst>
              <a:ext uri="{FF2B5EF4-FFF2-40B4-BE49-F238E27FC236}">
                <a16:creationId xmlns:a16="http://schemas.microsoft.com/office/drawing/2014/main" id="{A389AE00-6B18-A3E5-5429-3E65FEC00B40}"/>
              </a:ext>
            </a:extLst>
          </p:cNvPr>
          <p:cNvPicPr>
            <a:picLocks noChangeAspect="1"/>
          </p:cNvPicPr>
          <p:nvPr/>
        </p:nvPicPr>
        <p:blipFill>
          <a:blip r:embed="rId4"/>
          <a:stretch>
            <a:fillRect/>
          </a:stretch>
        </p:blipFill>
        <p:spPr>
          <a:xfrm>
            <a:off x="6792011" y="3305429"/>
            <a:ext cx="1474966" cy="1391234"/>
          </a:xfrm>
          <a:prstGeom prst="rect">
            <a:avLst/>
          </a:prstGeom>
        </p:spPr>
      </p:pic>
      <p:pic>
        <p:nvPicPr>
          <p:cNvPr id="58" name="Picture 57" descr="A black and white fan&#10;&#10;Description automatically generated">
            <a:extLst>
              <a:ext uri="{FF2B5EF4-FFF2-40B4-BE49-F238E27FC236}">
                <a16:creationId xmlns:a16="http://schemas.microsoft.com/office/drawing/2014/main" id="{1B1F90C8-DEA4-9DB5-2D9E-CD420C107FA7}"/>
              </a:ext>
            </a:extLst>
          </p:cNvPr>
          <p:cNvPicPr>
            <a:picLocks noChangeAspect="1"/>
          </p:cNvPicPr>
          <p:nvPr/>
        </p:nvPicPr>
        <p:blipFill>
          <a:blip r:embed="rId4"/>
          <a:stretch>
            <a:fillRect/>
          </a:stretch>
        </p:blipFill>
        <p:spPr>
          <a:xfrm>
            <a:off x="3146235" y="3187188"/>
            <a:ext cx="1461828" cy="1391234"/>
          </a:xfrm>
          <a:prstGeom prst="rect">
            <a:avLst/>
          </a:prstGeom>
        </p:spPr>
      </p:pic>
      <p:sp>
        <p:nvSpPr>
          <p:cNvPr id="59" name="Rectangle 58">
            <a:extLst>
              <a:ext uri="{FF2B5EF4-FFF2-40B4-BE49-F238E27FC236}">
                <a16:creationId xmlns:a16="http://schemas.microsoft.com/office/drawing/2014/main" id="{C02D6C8B-DBD8-2E9B-6AE8-2FFA6E5E7A45}"/>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BAE2EED9-59B7-A7F6-7BA4-A40BB55CD0B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283FBF36-D7CC-B086-A9BC-9A6AB6C07289}"/>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D874D94-B2DC-172A-21FA-8F70AD531E5E}"/>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D171787-4685-C343-4023-E34AECC0B9B5}"/>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Manual Operation 25">
            <a:extLst>
              <a:ext uri="{FF2B5EF4-FFF2-40B4-BE49-F238E27FC236}">
                <a16:creationId xmlns:a16="http://schemas.microsoft.com/office/drawing/2014/main" id="{34F3F21E-9872-8536-C884-FBE903BC3DB8}"/>
              </a:ext>
            </a:extLst>
          </p:cNvPr>
          <p:cNvSpPr/>
          <p:nvPr/>
        </p:nvSpPr>
        <p:spPr>
          <a:xfrm rot="5400000" flipH="1">
            <a:off x="3839411" y="772317"/>
            <a:ext cx="3722647" cy="607170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97"/>
              <a:gd name="connsiteY0" fmla="*/ 0 h 10000"/>
              <a:gd name="connsiteX1" fmla="*/ 10000 w 10097"/>
              <a:gd name="connsiteY1" fmla="*/ 0 h 10000"/>
              <a:gd name="connsiteX2" fmla="*/ 10097 w 10097"/>
              <a:gd name="connsiteY2" fmla="*/ 9422 h 10000"/>
              <a:gd name="connsiteX3" fmla="*/ 2000 w 10097"/>
              <a:gd name="connsiteY3" fmla="*/ 10000 h 10000"/>
              <a:gd name="connsiteX4" fmla="*/ 0 w 10097"/>
              <a:gd name="connsiteY4" fmla="*/ 0 h 10000"/>
              <a:gd name="connsiteX0" fmla="*/ 51 w 10148"/>
              <a:gd name="connsiteY0" fmla="*/ 0 h 9422"/>
              <a:gd name="connsiteX1" fmla="*/ 10051 w 10148"/>
              <a:gd name="connsiteY1" fmla="*/ 0 h 9422"/>
              <a:gd name="connsiteX2" fmla="*/ 10148 w 10148"/>
              <a:gd name="connsiteY2" fmla="*/ 9422 h 9422"/>
              <a:gd name="connsiteX3" fmla="*/ 0 w 10148"/>
              <a:gd name="connsiteY3" fmla="*/ 9402 h 9422"/>
              <a:gd name="connsiteX4" fmla="*/ 51 w 10148"/>
              <a:gd name="connsiteY4" fmla="*/ 0 h 9422"/>
              <a:gd name="connsiteX0" fmla="*/ 50 w 10069"/>
              <a:gd name="connsiteY0" fmla="*/ 77 h 10077"/>
              <a:gd name="connsiteX1" fmla="*/ 10064 w 10069"/>
              <a:gd name="connsiteY1" fmla="*/ 0 h 10077"/>
              <a:gd name="connsiteX2" fmla="*/ 10000 w 10069"/>
              <a:gd name="connsiteY2" fmla="*/ 10077 h 10077"/>
              <a:gd name="connsiteX3" fmla="*/ 0 w 10069"/>
              <a:gd name="connsiteY3" fmla="*/ 10056 h 10077"/>
              <a:gd name="connsiteX4" fmla="*/ 50 w 10069"/>
              <a:gd name="connsiteY4" fmla="*/ 77 h 10077"/>
              <a:gd name="connsiteX0" fmla="*/ 1 w 10134"/>
              <a:gd name="connsiteY0" fmla="*/ 0 h 10091"/>
              <a:gd name="connsiteX1" fmla="*/ 10129 w 10134"/>
              <a:gd name="connsiteY1" fmla="*/ 14 h 10091"/>
              <a:gd name="connsiteX2" fmla="*/ 10065 w 10134"/>
              <a:gd name="connsiteY2" fmla="*/ 10091 h 10091"/>
              <a:gd name="connsiteX3" fmla="*/ 65 w 10134"/>
              <a:gd name="connsiteY3" fmla="*/ 10070 h 10091"/>
              <a:gd name="connsiteX4" fmla="*/ 1 w 10134"/>
              <a:gd name="connsiteY4" fmla="*/ 0 h 1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4" h="10091">
                <a:moveTo>
                  <a:pt x="1" y="0"/>
                </a:moveTo>
                <a:lnTo>
                  <a:pt x="10129" y="14"/>
                </a:lnTo>
                <a:cubicBezTo>
                  <a:pt x="10161" y="3348"/>
                  <a:pt x="10033" y="6757"/>
                  <a:pt x="10065" y="10091"/>
                </a:cubicBezTo>
                <a:lnTo>
                  <a:pt x="65" y="10070"/>
                </a:lnTo>
                <a:cubicBezTo>
                  <a:pt x="82" y="6744"/>
                  <a:pt x="-16" y="3326"/>
                  <a:pt x="1" y="0"/>
                </a:cubicBezTo>
                <a:close/>
              </a:path>
            </a:pathLst>
          </a:custGeom>
          <a:solidFill>
            <a:srgbClr val="3E00FF">
              <a:alpha val="23922"/>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DB9B9C7E-C6FD-2F83-F278-DB6355D6D08F}"/>
              </a:ext>
            </a:extLst>
          </p:cNvPr>
          <p:cNvGrpSpPr/>
          <p:nvPr/>
        </p:nvGrpSpPr>
        <p:grpSpPr>
          <a:xfrm>
            <a:off x="3043044" y="2290335"/>
            <a:ext cx="5393470" cy="3150839"/>
            <a:chOff x="3043044" y="2290335"/>
            <a:chExt cx="5393470" cy="3150839"/>
          </a:xfrm>
        </p:grpSpPr>
        <p:sp>
          <p:nvSpPr>
            <p:cNvPr id="66" name="Oval 65">
              <a:extLst>
                <a:ext uri="{FF2B5EF4-FFF2-40B4-BE49-F238E27FC236}">
                  <a16:creationId xmlns:a16="http://schemas.microsoft.com/office/drawing/2014/main" id="{D69C58EE-AD08-E4CD-595E-0B6BB9FD62DA}"/>
                </a:ext>
              </a:extLst>
            </p:cNvPr>
            <p:cNvSpPr/>
            <p:nvPr/>
          </p:nvSpPr>
          <p:spPr>
            <a:xfrm>
              <a:off x="6320263" y="2575310"/>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C9698F73-4CFF-6C0A-11BE-07802DBB6410}"/>
                </a:ext>
              </a:extLst>
            </p:cNvPr>
            <p:cNvSpPr/>
            <p:nvPr/>
          </p:nvSpPr>
          <p:spPr>
            <a:xfrm>
              <a:off x="3043044" y="4545358"/>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810F1005-24BE-E2F3-91D5-B9B5B56D3462}"/>
                </a:ext>
              </a:extLst>
            </p:cNvPr>
            <p:cNvSpPr/>
            <p:nvPr/>
          </p:nvSpPr>
          <p:spPr>
            <a:xfrm>
              <a:off x="5725532" y="5251603"/>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7E64E4DB-E659-F87F-8A21-3877BBD76479}"/>
                </a:ext>
              </a:extLst>
            </p:cNvPr>
            <p:cNvSpPr/>
            <p:nvPr/>
          </p:nvSpPr>
          <p:spPr>
            <a:xfrm>
              <a:off x="5490117" y="3411652"/>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1C24B98-B19A-2E5B-1911-114712BB3DC6}"/>
                </a:ext>
              </a:extLst>
            </p:cNvPr>
            <p:cNvSpPr/>
            <p:nvPr/>
          </p:nvSpPr>
          <p:spPr>
            <a:xfrm>
              <a:off x="6586653" y="330633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93124911-6729-9B5B-6112-30A43C8ADD02}"/>
                </a:ext>
              </a:extLst>
            </p:cNvPr>
            <p:cNvSpPr/>
            <p:nvPr/>
          </p:nvSpPr>
          <p:spPr>
            <a:xfrm>
              <a:off x="5130799" y="433472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95EF287B-1EC8-1461-F63B-BE6E3A8D5F7F}"/>
                </a:ext>
              </a:extLst>
            </p:cNvPr>
            <p:cNvSpPr/>
            <p:nvPr/>
          </p:nvSpPr>
          <p:spPr>
            <a:xfrm>
              <a:off x="6115824" y="396301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E7DE714-8AF2-6B99-08FD-A81C50DD02ED}"/>
                </a:ext>
              </a:extLst>
            </p:cNvPr>
            <p:cNvSpPr/>
            <p:nvPr/>
          </p:nvSpPr>
          <p:spPr>
            <a:xfrm>
              <a:off x="4505093" y="4972822"/>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F0767CF-E55E-F35D-8A0F-E0F1DDCB8D43}"/>
                </a:ext>
              </a:extLst>
            </p:cNvPr>
            <p:cNvSpPr/>
            <p:nvPr/>
          </p:nvSpPr>
          <p:spPr>
            <a:xfrm>
              <a:off x="6487531" y="4805553"/>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FA91F51-6D81-2D14-DD98-39BB69F2D2AC}"/>
                </a:ext>
              </a:extLst>
            </p:cNvPr>
            <p:cNvSpPr/>
            <p:nvPr/>
          </p:nvSpPr>
          <p:spPr>
            <a:xfrm>
              <a:off x="7856652" y="515867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FC31A7C7-DFA4-8BC2-2123-F44865BA4190}"/>
                </a:ext>
              </a:extLst>
            </p:cNvPr>
            <p:cNvSpPr/>
            <p:nvPr/>
          </p:nvSpPr>
          <p:spPr>
            <a:xfrm>
              <a:off x="8234554" y="264345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B3FE66D-9C23-1DEA-D180-E297CAB37944}"/>
                </a:ext>
              </a:extLst>
            </p:cNvPr>
            <p:cNvSpPr/>
            <p:nvPr/>
          </p:nvSpPr>
          <p:spPr>
            <a:xfrm>
              <a:off x="3774068" y="2290335"/>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793264F-B5A4-5DE1-AD28-3B8F0BEFB5ED}"/>
                </a:ext>
              </a:extLst>
            </p:cNvPr>
            <p:cNvSpPr/>
            <p:nvPr/>
          </p:nvSpPr>
          <p:spPr>
            <a:xfrm>
              <a:off x="3049239" y="2891261"/>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2240418E-1E33-31E2-79CF-64F3C8160036}"/>
                </a:ext>
              </a:extLst>
            </p:cNvPr>
            <p:cNvSpPr/>
            <p:nvPr/>
          </p:nvSpPr>
          <p:spPr>
            <a:xfrm>
              <a:off x="5124604" y="247618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ectangle 79">
            <a:extLst>
              <a:ext uri="{FF2B5EF4-FFF2-40B4-BE49-F238E27FC236}">
                <a16:creationId xmlns:a16="http://schemas.microsoft.com/office/drawing/2014/main" id="{381A4DDA-1757-948F-0B5C-1405BB5888E6}"/>
              </a:ext>
            </a:extLst>
          </p:cNvPr>
          <p:cNvSpPr/>
          <p:nvPr/>
        </p:nvSpPr>
        <p:spPr>
          <a:xfrm>
            <a:off x="2780950" y="515867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E5D240A-757A-0050-6AFC-A2449D9F0D6D}"/>
              </a:ext>
            </a:extLst>
          </p:cNvPr>
          <p:cNvSpPr/>
          <p:nvPr/>
        </p:nvSpPr>
        <p:spPr>
          <a:xfrm>
            <a:off x="6225436" y="2475451"/>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076AA46A-EFC2-9BD8-39E7-33946153D4F4}"/>
              </a:ext>
            </a:extLst>
          </p:cNvPr>
          <p:cNvSpPr/>
          <p:nvPr/>
        </p:nvSpPr>
        <p:spPr>
          <a:xfrm>
            <a:off x="4559857" y="2926105"/>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DEA0DA68-DD46-DC47-C693-0256386B4F6E}"/>
              </a:ext>
            </a:extLst>
          </p:cNvPr>
          <p:cNvSpPr/>
          <p:nvPr/>
        </p:nvSpPr>
        <p:spPr>
          <a:xfrm>
            <a:off x="4905750" y="4280853"/>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C0465449-A2BE-F9E3-CB39-697E56681777}"/>
              </a:ext>
            </a:extLst>
          </p:cNvPr>
          <p:cNvSpPr/>
          <p:nvPr/>
        </p:nvSpPr>
        <p:spPr>
          <a:xfrm>
            <a:off x="7953903" y="515867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F8BAD292-B83C-4772-5732-A1D74176779F}"/>
              </a:ext>
            </a:extLst>
          </p:cNvPr>
          <p:cNvCxnSpPr>
            <a:cxnSpLocks/>
          </p:cNvCxnSpPr>
          <p:nvPr/>
        </p:nvCxnSpPr>
        <p:spPr>
          <a:xfrm>
            <a:off x="1883328" y="2051108"/>
            <a:ext cx="2621765" cy="91859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9C99466E-1AAA-45B7-CF60-A3D0D9C7F362}"/>
              </a:ext>
            </a:extLst>
          </p:cNvPr>
          <p:cNvSpPr txBox="1"/>
          <p:nvPr/>
        </p:nvSpPr>
        <p:spPr>
          <a:xfrm>
            <a:off x="125238" y="2290335"/>
            <a:ext cx="2290791" cy="923330"/>
          </a:xfrm>
          <a:prstGeom prst="rect">
            <a:avLst/>
          </a:prstGeom>
          <a:noFill/>
        </p:spPr>
        <p:txBody>
          <a:bodyPr wrap="square" rtlCol="0">
            <a:spAutoFit/>
          </a:bodyPr>
          <a:lstStyle/>
          <a:p>
            <a:r>
              <a:rPr lang="en-US">
                <a:cs typeface="Arial" panose="020B0604020202020204" pitchFamily="34" charset="0"/>
              </a:rPr>
              <a:t>At dead zone and high velocity locations from CFD</a:t>
            </a:r>
          </a:p>
        </p:txBody>
      </p:sp>
      <p:sp>
        <p:nvSpPr>
          <p:cNvPr id="87" name="Text Placeholder 5">
            <a:extLst>
              <a:ext uri="{FF2B5EF4-FFF2-40B4-BE49-F238E27FC236}">
                <a16:creationId xmlns:a16="http://schemas.microsoft.com/office/drawing/2014/main" id="{47BCD91B-D138-6753-D7FF-A115C085E0EB}"/>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192905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3E079-8454-EE55-9D05-85637F1C6FAD}"/>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716D90B9-BE7A-8D92-8247-C6C26AC0BBA7}"/>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white fan&#10;&#10;Description automatically generated">
            <a:extLst>
              <a:ext uri="{FF2B5EF4-FFF2-40B4-BE49-F238E27FC236}">
                <a16:creationId xmlns:a16="http://schemas.microsoft.com/office/drawing/2014/main" id="{10FEEDCF-E6C9-5E86-6513-9A6058A9EF40}"/>
              </a:ext>
            </a:extLst>
          </p:cNvPr>
          <p:cNvPicPr>
            <a:picLocks noChangeAspect="1"/>
          </p:cNvPicPr>
          <p:nvPr/>
        </p:nvPicPr>
        <p:blipFill>
          <a:blip r:embed="rId3"/>
          <a:stretch>
            <a:fillRect/>
          </a:stretch>
        </p:blipFill>
        <p:spPr>
          <a:xfrm>
            <a:off x="6792011" y="3305429"/>
            <a:ext cx="1474966" cy="1391234"/>
          </a:xfrm>
          <a:prstGeom prst="rect">
            <a:avLst/>
          </a:prstGeom>
        </p:spPr>
      </p:pic>
      <p:pic>
        <p:nvPicPr>
          <p:cNvPr id="27" name="Picture 26" descr="A black and white drawing of a funnel&#10;&#10;Description automatically generated">
            <a:extLst>
              <a:ext uri="{FF2B5EF4-FFF2-40B4-BE49-F238E27FC236}">
                <a16:creationId xmlns:a16="http://schemas.microsoft.com/office/drawing/2014/main" id="{D1D51F64-EE92-E198-CE95-BAB9B4FC7D25}"/>
              </a:ext>
            </a:extLst>
          </p:cNvPr>
          <p:cNvPicPr>
            <a:picLocks noChangeAspect="1"/>
          </p:cNvPicPr>
          <p:nvPr/>
        </p:nvPicPr>
        <p:blipFill>
          <a:blip r:embed="rId4"/>
          <a:stretch>
            <a:fillRect/>
          </a:stretch>
        </p:blipFill>
        <p:spPr>
          <a:xfrm>
            <a:off x="7142986" y="1267264"/>
            <a:ext cx="1261351" cy="1432416"/>
          </a:xfrm>
          <a:prstGeom prst="rect">
            <a:avLst/>
          </a:prstGeom>
        </p:spPr>
      </p:pic>
      <p:pic>
        <p:nvPicPr>
          <p:cNvPr id="5" name="Picture 4" descr="A black and white fan&#10;&#10;Description automatically generated">
            <a:extLst>
              <a:ext uri="{FF2B5EF4-FFF2-40B4-BE49-F238E27FC236}">
                <a16:creationId xmlns:a16="http://schemas.microsoft.com/office/drawing/2014/main" id="{86508495-9588-6A38-39BB-9F9B2757AC89}"/>
              </a:ext>
            </a:extLst>
          </p:cNvPr>
          <p:cNvPicPr>
            <a:picLocks noChangeAspect="1"/>
          </p:cNvPicPr>
          <p:nvPr/>
        </p:nvPicPr>
        <p:blipFill>
          <a:blip r:embed="rId3"/>
          <a:stretch>
            <a:fillRect/>
          </a:stretch>
        </p:blipFill>
        <p:spPr>
          <a:xfrm>
            <a:off x="3146235" y="3187188"/>
            <a:ext cx="1461828" cy="1391234"/>
          </a:xfrm>
          <a:prstGeom prst="rect">
            <a:avLst/>
          </a:prstGeom>
        </p:spPr>
      </p:pic>
      <p:sp>
        <p:nvSpPr>
          <p:cNvPr id="3" name="Slide Number Placeholder 2">
            <a:extLst>
              <a:ext uri="{FF2B5EF4-FFF2-40B4-BE49-F238E27FC236}">
                <a16:creationId xmlns:a16="http://schemas.microsoft.com/office/drawing/2014/main" id="{10A83B80-E086-A44B-1BBC-F95B61DA8D08}"/>
              </a:ext>
            </a:extLst>
          </p:cNvPr>
          <p:cNvSpPr>
            <a:spLocks noGrp="1"/>
          </p:cNvSpPr>
          <p:nvPr>
            <p:ph type="sldNum" sz="quarter" idx="10"/>
          </p:nvPr>
        </p:nvSpPr>
        <p:spPr/>
        <p:txBody>
          <a:bodyPr/>
          <a:lstStyle/>
          <a:p>
            <a:fld id="{72E20F18-833A-4542-A439-FC39BC210022}" type="slidenum">
              <a:rPr lang="en-US" smtClean="0"/>
              <a:pPr/>
              <a:t>51</a:t>
            </a:fld>
            <a:endParaRPr lang="en-US"/>
          </a:p>
        </p:txBody>
      </p:sp>
      <p:sp>
        <p:nvSpPr>
          <p:cNvPr id="4" name="Footer Placeholder 3">
            <a:extLst>
              <a:ext uri="{FF2B5EF4-FFF2-40B4-BE49-F238E27FC236}">
                <a16:creationId xmlns:a16="http://schemas.microsoft.com/office/drawing/2014/main" id="{4D3DEAD7-2FEA-9863-4F8C-C3CF1AB26F4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9" name="Rectangle 8">
            <a:extLst>
              <a:ext uri="{FF2B5EF4-FFF2-40B4-BE49-F238E27FC236}">
                <a16:creationId xmlns:a16="http://schemas.microsoft.com/office/drawing/2014/main" id="{636B98DF-904F-E311-41E9-51F2F5F17DB9}"/>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7972A8A-0CD8-750B-448B-F25959C36F7A}"/>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5193F0C-BABA-EFF9-7EE2-0680863FD4C2}"/>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23D7355-1DD3-5B38-0BA8-A1294419A8E8}"/>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0EF6263-6F71-3FE0-40E3-C553E8310CE8}"/>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itle 1">
            <a:extLst>
              <a:ext uri="{FF2B5EF4-FFF2-40B4-BE49-F238E27FC236}">
                <a16:creationId xmlns:a16="http://schemas.microsoft.com/office/drawing/2014/main" id="{EA8C731B-2630-858D-34EC-CFE7911876B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Front of Box Experimental Data</a:t>
            </a:r>
            <a:endParaRPr lang="en-US"/>
          </a:p>
        </p:txBody>
      </p:sp>
      <p:sp>
        <p:nvSpPr>
          <p:cNvPr id="26" name="Flowchart: Manual Operation 25">
            <a:extLst>
              <a:ext uri="{FF2B5EF4-FFF2-40B4-BE49-F238E27FC236}">
                <a16:creationId xmlns:a16="http://schemas.microsoft.com/office/drawing/2014/main" id="{BB22B9A0-FA75-72AC-BF78-00A6E69E227C}"/>
              </a:ext>
            </a:extLst>
          </p:cNvPr>
          <p:cNvSpPr/>
          <p:nvPr/>
        </p:nvSpPr>
        <p:spPr>
          <a:xfrm rot="5400000" flipH="1">
            <a:off x="3839411" y="772317"/>
            <a:ext cx="3722647" cy="607170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97"/>
              <a:gd name="connsiteY0" fmla="*/ 0 h 10000"/>
              <a:gd name="connsiteX1" fmla="*/ 10000 w 10097"/>
              <a:gd name="connsiteY1" fmla="*/ 0 h 10000"/>
              <a:gd name="connsiteX2" fmla="*/ 10097 w 10097"/>
              <a:gd name="connsiteY2" fmla="*/ 9422 h 10000"/>
              <a:gd name="connsiteX3" fmla="*/ 2000 w 10097"/>
              <a:gd name="connsiteY3" fmla="*/ 10000 h 10000"/>
              <a:gd name="connsiteX4" fmla="*/ 0 w 10097"/>
              <a:gd name="connsiteY4" fmla="*/ 0 h 10000"/>
              <a:gd name="connsiteX0" fmla="*/ 51 w 10148"/>
              <a:gd name="connsiteY0" fmla="*/ 0 h 9422"/>
              <a:gd name="connsiteX1" fmla="*/ 10051 w 10148"/>
              <a:gd name="connsiteY1" fmla="*/ 0 h 9422"/>
              <a:gd name="connsiteX2" fmla="*/ 10148 w 10148"/>
              <a:gd name="connsiteY2" fmla="*/ 9422 h 9422"/>
              <a:gd name="connsiteX3" fmla="*/ 0 w 10148"/>
              <a:gd name="connsiteY3" fmla="*/ 9402 h 9422"/>
              <a:gd name="connsiteX4" fmla="*/ 51 w 10148"/>
              <a:gd name="connsiteY4" fmla="*/ 0 h 9422"/>
              <a:gd name="connsiteX0" fmla="*/ 50 w 10069"/>
              <a:gd name="connsiteY0" fmla="*/ 77 h 10077"/>
              <a:gd name="connsiteX1" fmla="*/ 10064 w 10069"/>
              <a:gd name="connsiteY1" fmla="*/ 0 h 10077"/>
              <a:gd name="connsiteX2" fmla="*/ 10000 w 10069"/>
              <a:gd name="connsiteY2" fmla="*/ 10077 h 10077"/>
              <a:gd name="connsiteX3" fmla="*/ 0 w 10069"/>
              <a:gd name="connsiteY3" fmla="*/ 10056 h 10077"/>
              <a:gd name="connsiteX4" fmla="*/ 50 w 10069"/>
              <a:gd name="connsiteY4" fmla="*/ 77 h 10077"/>
              <a:gd name="connsiteX0" fmla="*/ 1 w 10134"/>
              <a:gd name="connsiteY0" fmla="*/ 0 h 10091"/>
              <a:gd name="connsiteX1" fmla="*/ 10129 w 10134"/>
              <a:gd name="connsiteY1" fmla="*/ 14 h 10091"/>
              <a:gd name="connsiteX2" fmla="*/ 10065 w 10134"/>
              <a:gd name="connsiteY2" fmla="*/ 10091 h 10091"/>
              <a:gd name="connsiteX3" fmla="*/ 65 w 10134"/>
              <a:gd name="connsiteY3" fmla="*/ 10070 h 10091"/>
              <a:gd name="connsiteX4" fmla="*/ 1 w 10134"/>
              <a:gd name="connsiteY4" fmla="*/ 0 h 1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4" h="10091">
                <a:moveTo>
                  <a:pt x="1" y="0"/>
                </a:moveTo>
                <a:lnTo>
                  <a:pt x="10129" y="14"/>
                </a:lnTo>
                <a:cubicBezTo>
                  <a:pt x="10161" y="3348"/>
                  <a:pt x="10033" y="6757"/>
                  <a:pt x="10065" y="10091"/>
                </a:cubicBezTo>
                <a:lnTo>
                  <a:pt x="65" y="10070"/>
                </a:lnTo>
                <a:cubicBezTo>
                  <a:pt x="82" y="6744"/>
                  <a:pt x="-16" y="3326"/>
                  <a:pt x="1" y="0"/>
                </a:cubicBezTo>
                <a:close/>
              </a:path>
            </a:pathLst>
          </a:custGeom>
          <a:solidFill>
            <a:srgbClr val="3E00FF">
              <a:alpha val="23922"/>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F84924A-A29D-21E1-F3A7-FD06EF280F50}"/>
              </a:ext>
            </a:extLst>
          </p:cNvPr>
          <p:cNvGrpSpPr/>
          <p:nvPr/>
        </p:nvGrpSpPr>
        <p:grpSpPr>
          <a:xfrm>
            <a:off x="3043044" y="2290335"/>
            <a:ext cx="5393470" cy="3150839"/>
            <a:chOff x="3043044" y="2290335"/>
            <a:chExt cx="5393470" cy="3150839"/>
          </a:xfrm>
        </p:grpSpPr>
        <p:sp>
          <p:nvSpPr>
            <p:cNvPr id="13" name="Oval 12">
              <a:extLst>
                <a:ext uri="{FF2B5EF4-FFF2-40B4-BE49-F238E27FC236}">
                  <a16:creationId xmlns:a16="http://schemas.microsoft.com/office/drawing/2014/main" id="{C4EEF7E9-809C-C726-8E8D-DAE546CE0665}"/>
                </a:ext>
              </a:extLst>
            </p:cNvPr>
            <p:cNvSpPr/>
            <p:nvPr/>
          </p:nvSpPr>
          <p:spPr>
            <a:xfrm>
              <a:off x="6320263" y="2575310"/>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0EEF7AF-B047-C26A-02DC-1DA979A3458B}"/>
                </a:ext>
              </a:extLst>
            </p:cNvPr>
            <p:cNvSpPr/>
            <p:nvPr/>
          </p:nvSpPr>
          <p:spPr>
            <a:xfrm>
              <a:off x="3043044" y="4545358"/>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56EC157-D35C-503F-6A6D-4AE9D458211B}"/>
                </a:ext>
              </a:extLst>
            </p:cNvPr>
            <p:cNvSpPr/>
            <p:nvPr/>
          </p:nvSpPr>
          <p:spPr>
            <a:xfrm>
              <a:off x="5725532" y="5251603"/>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5399883-BAD8-44E4-2EBC-0CBEB0B1FD70}"/>
                </a:ext>
              </a:extLst>
            </p:cNvPr>
            <p:cNvSpPr/>
            <p:nvPr/>
          </p:nvSpPr>
          <p:spPr>
            <a:xfrm>
              <a:off x="5490117" y="3411652"/>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876D8A8-C187-ED34-64CF-0DA85FD51853}"/>
                </a:ext>
              </a:extLst>
            </p:cNvPr>
            <p:cNvSpPr/>
            <p:nvPr/>
          </p:nvSpPr>
          <p:spPr>
            <a:xfrm>
              <a:off x="6586653" y="330633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980046E-AEF7-374D-5E5C-CF9E8A1F34E8}"/>
                </a:ext>
              </a:extLst>
            </p:cNvPr>
            <p:cNvSpPr/>
            <p:nvPr/>
          </p:nvSpPr>
          <p:spPr>
            <a:xfrm>
              <a:off x="5130799" y="433472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495F1CE-54CA-C6D3-7494-2E7B8045E086}"/>
                </a:ext>
              </a:extLst>
            </p:cNvPr>
            <p:cNvSpPr/>
            <p:nvPr/>
          </p:nvSpPr>
          <p:spPr>
            <a:xfrm>
              <a:off x="6115824" y="396301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A6FAE9F-2BC5-6969-3861-904BF829E688}"/>
                </a:ext>
              </a:extLst>
            </p:cNvPr>
            <p:cNvSpPr/>
            <p:nvPr/>
          </p:nvSpPr>
          <p:spPr>
            <a:xfrm>
              <a:off x="4505093" y="4972822"/>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56EDE6-33A3-8789-E55E-D9800C1FACE9}"/>
                </a:ext>
              </a:extLst>
            </p:cNvPr>
            <p:cNvSpPr/>
            <p:nvPr/>
          </p:nvSpPr>
          <p:spPr>
            <a:xfrm>
              <a:off x="6487531" y="4805553"/>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46B388-2C43-72E8-A292-371EE8B44BF9}"/>
                </a:ext>
              </a:extLst>
            </p:cNvPr>
            <p:cNvSpPr/>
            <p:nvPr/>
          </p:nvSpPr>
          <p:spPr>
            <a:xfrm>
              <a:off x="7856652" y="515867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AC3CF2-6A35-7691-59E4-341D9EE1B324}"/>
                </a:ext>
              </a:extLst>
            </p:cNvPr>
            <p:cNvSpPr/>
            <p:nvPr/>
          </p:nvSpPr>
          <p:spPr>
            <a:xfrm>
              <a:off x="8234554" y="264345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EF093F1-05B4-FEC5-CD98-88C6D5918F2F}"/>
                </a:ext>
              </a:extLst>
            </p:cNvPr>
            <p:cNvSpPr/>
            <p:nvPr/>
          </p:nvSpPr>
          <p:spPr>
            <a:xfrm>
              <a:off x="3774068" y="2290335"/>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E5F9257-CA7D-C142-9E54-ED8094C009F2}"/>
                </a:ext>
              </a:extLst>
            </p:cNvPr>
            <p:cNvSpPr/>
            <p:nvPr/>
          </p:nvSpPr>
          <p:spPr>
            <a:xfrm>
              <a:off x="3049239" y="2891261"/>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A627F7C-42D2-6681-F8ED-C9099BF97804}"/>
                </a:ext>
              </a:extLst>
            </p:cNvPr>
            <p:cNvSpPr/>
            <p:nvPr/>
          </p:nvSpPr>
          <p:spPr>
            <a:xfrm>
              <a:off x="5124604" y="247618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9BCF5A09-43CA-CCAA-05D6-0700C64AED7B}"/>
              </a:ext>
            </a:extLst>
          </p:cNvPr>
          <p:cNvSpPr/>
          <p:nvPr/>
        </p:nvSpPr>
        <p:spPr>
          <a:xfrm>
            <a:off x="2780950" y="515867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3AB272F-1CB2-5D6E-5D02-CBD0C4428B48}"/>
              </a:ext>
            </a:extLst>
          </p:cNvPr>
          <p:cNvSpPr/>
          <p:nvPr/>
        </p:nvSpPr>
        <p:spPr>
          <a:xfrm>
            <a:off x="6225436" y="2475451"/>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4779083-9965-D656-3200-5DA9FB090859}"/>
              </a:ext>
            </a:extLst>
          </p:cNvPr>
          <p:cNvSpPr/>
          <p:nvPr/>
        </p:nvSpPr>
        <p:spPr>
          <a:xfrm>
            <a:off x="4559857" y="2926105"/>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5E1FDA4-A78F-1DA6-9A08-F320043D93D8}"/>
              </a:ext>
            </a:extLst>
          </p:cNvPr>
          <p:cNvSpPr/>
          <p:nvPr/>
        </p:nvSpPr>
        <p:spPr>
          <a:xfrm>
            <a:off x="4905750" y="4280853"/>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4E4A3AF-3A08-66FB-D5DE-ED1FE9CC82B7}"/>
              </a:ext>
            </a:extLst>
          </p:cNvPr>
          <p:cNvSpPr/>
          <p:nvPr/>
        </p:nvSpPr>
        <p:spPr>
          <a:xfrm>
            <a:off x="7953903" y="515867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Camera with solid fill">
            <a:extLst>
              <a:ext uri="{FF2B5EF4-FFF2-40B4-BE49-F238E27FC236}">
                <a16:creationId xmlns:a16="http://schemas.microsoft.com/office/drawing/2014/main" id="{CDC20546-B723-472E-04FF-3AC82F3F18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1107" y="2623632"/>
            <a:ext cx="914400" cy="914400"/>
          </a:xfrm>
          <a:prstGeom prst="rect">
            <a:avLst/>
          </a:prstGeom>
        </p:spPr>
      </p:pic>
      <p:sp>
        <p:nvSpPr>
          <p:cNvPr id="33" name="Flowchart: Manual Operation 25">
            <a:extLst>
              <a:ext uri="{FF2B5EF4-FFF2-40B4-BE49-F238E27FC236}">
                <a16:creationId xmlns:a16="http://schemas.microsoft.com/office/drawing/2014/main" id="{0FC40B63-1622-E546-DB77-80E5235E827C}"/>
              </a:ext>
            </a:extLst>
          </p:cNvPr>
          <p:cNvSpPr/>
          <p:nvPr/>
        </p:nvSpPr>
        <p:spPr>
          <a:xfrm rot="16200000" flipV="1">
            <a:off x="2994980" y="1816008"/>
            <a:ext cx="468724" cy="2644007"/>
          </a:xfrm>
          <a:prstGeom prst="flowChartManualOperation">
            <a:avLst/>
          </a:prstGeom>
          <a:solidFill>
            <a:schemeClr val="tx1">
              <a:lumMod val="65000"/>
              <a:lumOff val="35000"/>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5">
            <a:extLst>
              <a:ext uri="{FF2B5EF4-FFF2-40B4-BE49-F238E27FC236}">
                <a16:creationId xmlns:a16="http://schemas.microsoft.com/office/drawing/2014/main" id="{86440FE1-80B8-6F84-ACF4-8AC4F50810F6}"/>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3467544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0F5B8-1388-CDE1-A119-5570ADE05893}"/>
            </a:ext>
          </a:extLst>
        </p:cNvPr>
        <p:cNvGrpSpPr/>
        <p:nvPr/>
      </p:nvGrpSpPr>
      <p:grpSpPr>
        <a:xfrm>
          <a:off x="0" y="0"/>
          <a:ext cx="0" cy="0"/>
          <a:chOff x="0" y="0"/>
          <a:chExt cx="0" cy="0"/>
        </a:xfrm>
      </p:grpSpPr>
      <p:sp>
        <p:nvSpPr>
          <p:cNvPr id="36" name="Flowchart: Manual Operation 25">
            <a:extLst>
              <a:ext uri="{FF2B5EF4-FFF2-40B4-BE49-F238E27FC236}">
                <a16:creationId xmlns:a16="http://schemas.microsoft.com/office/drawing/2014/main" id="{61782640-EBC7-F8B3-D9E0-4333B0199B45}"/>
              </a:ext>
            </a:extLst>
          </p:cNvPr>
          <p:cNvSpPr/>
          <p:nvPr/>
        </p:nvSpPr>
        <p:spPr>
          <a:xfrm rot="16200000" flipV="1">
            <a:off x="2179304" y="2922601"/>
            <a:ext cx="468724" cy="1641208"/>
          </a:xfrm>
          <a:prstGeom prst="flowChartManualOperation">
            <a:avLst/>
          </a:prstGeom>
          <a:solidFill>
            <a:schemeClr val="tx1">
              <a:lumMod val="65000"/>
              <a:lumOff val="35000"/>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Manual Operation 25">
            <a:extLst>
              <a:ext uri="{FF2B5EF4-FFF2-40B4-BE49-F238E27FC236}">
                <a16:creationId xmlns:a16="http://schemas.microsoft.com/office/drawing/2014/main" id="{3206301C-4BEE-10B8-4B3F-9E5E4807DFD1}"/>
              </a:ext>
            </a:extLst>
          </p:cNvPr>
          <p:cNvSpPr/>
          <p:nvPr/>
        </p:nvSpPr>
        <p:spPr>
          <a:xfrm rot="5400000" flipH="1">
            <a:off x="3336046" y="2234585"/>
            <a:ext cx="2839972" cy="304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97"/>
              <a:gd name="connsiteY0" fmla="*/ 0 h 10000"/>
              <a:gd name="connsiteX1" fmla="*/ 10000 w 10097"/>
              <a:gd name="connsiteY1" fmla="*/ 0 h 10000"/>
              <a:gd name="connsiteX2" fmla="*/ 10097 w 10097"/>
              <a:gd name="connsiteY2" fmla="*/ 9422 h 10000"/>
              <a:gd name="connsiteX3" fmla="*/ 2000 w 10097"/>
              <a:gd name="connsiteY3" fmla="*/ 10000 h 10000"/>
              <a:gd name="connsiteX4" fmla="*/ 0 w 10097"/>
              <a:gd name="connsiteY4" fmla="*/ 0 h 10000"/>
              <a:gd name="connsiteX0" fmla="*/ 51 w 10148"/>
              <a:gd name="connsiteY0" fmla="*/ 0 h 9422"/>
              <a:gd name="connsiteX1" fmla="*/ 10051 w 10148"/>
              <a:gd name="connsiteY1" fmla="*/ 0 h 9422"/>
              <a:gd name="connsiteX2" fmla="*/ 10148 w 10148"/>
              <a:gd name="connsiteY2" fmla="*/ 9422 h 9422"/>
              <a:gd name="connsiteX3" fmla="*/ 0 w 10148"/>
              <a:gd name="connsiteY3" fmla="*/ 9402 h 9422"/>
              <a:gd name="connsiteX4" fmla="*/ 51 w 10148"/>
              <a:gd name="connsiteY4" fmla="*/ 0 h 9422"/>
              <a:gd name="connsiteX0" fmla="*/ 50 w 10069"/>
              <a:gd name="connsiteY0" fmla="*/ 77 h 10077"/>
              <a:gd name="connsiteX1" fmla="*/ 10064 w 10069"/>
              <a:gd name="connsiteY1" fmla="*/ 0 h 10077"/>
              <a:gd name="connsiteX2" fmla="*/ 10000 w 10069"/>
              <a:gd name="connsiteY2" fmla="*/ 10077 h 10077"/>
              <a:gd name="connsiteX3" fmla="*/ 0 w 10069"/>
              <a:gd name="connsiteY3" fmla="*/ 10056 h 10077"/>
              <a:gd name="connsiteX4" fmla="*/ 50 w 10069"/>
              <a:gd name="connsiteY4" fmla="*/ 77 h 10077"/>
              <a:gd name="connsiteX0" fmla="*/ 1 w 10134"/>
              <a:gd name="connsiteY0" fmla="*/ 0 h 10091"/>
              <a:gd name="connsiteX1" fmla="*/ 10129 w 10134"/>
              <a:gd name="connsiteY1" fmla="*/ 14 h 10091"/>
              <a:gd name="connsiteX2" fmla="*/ 10065 w 10134"/>
              <a:gd name="connsiteY2" fmla="*/ 10091 h 10091"/>
              <a:gd name="connsiteX3" fmla="*/ 65 w 10134"/>
              <a:gd name="connsiteY3" fmla="*/ 10070 h 10091"/>
              <a:gd name="connsiteX4" fmla="*/ 1 w 10134"/>
              <a:gd name="connsiteY4" fmla="*/ 0 h 1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4" h="10091">
                <a:moveTo>
                  <a:pt x="1" y="0"/>
                </a:moveTo>
                <a:lnTo>
                  <a:pt x="10129" y="14"/>
                </a:lnTo>
                <a:cubicBezTo>
                  <a:pt x="10161" y="3348"/>
                  <a:pt x="10033" y="6757"/>
                  <a:pt x="10065" y="10091"/>
                </a:cubicBezTo>
                <a:lnTo>
                  <a:pt x="65" y="10070"/>
                </a:lnTo>
                <a:cubicBezTo>
                  <a:pt x="82" y="6744"/>
                  <a:pt x="-16" y="3326"/>
                  <a:pt x="1" y="0"/>
                </a:cubicBezTo>
                <a:close/>
              </a:path>
            </a:pathLst>
          </a:custGeom>
          <a:solidFill>
            <a:srgbClr val="3E00FF">
              <a:alpha val="23922"/>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92BF0371-2181-ACB6-4ACE-4A6AB50FD235}"/>
              </a:ext>
            </a:extLst>
          </p:cNvPr>
          <p:cNvSpPr>
            <a:spLocks noGrp="1"/>
          </p:cNvSpPr>
          <p:nvPr>
            <p:ph type="sldNum" sz="quarter" idx="10"/>
          </p:nvPr>
        </p:nvSpPr>
        <p:spPr/>
        <p:txBody>
          <a:bodyPr/>
          <a:lstStyle/>
          <a:p>
            <a:fld id="{72E20F18-833A-4542-A439-FC39BC210022}" type="slidenum">
              <a:rPr lang="en-US" smtClean="0"/>
              <a:pPr/>
              <a:t>52</a:t>
            </a:fld>
            <a:endParaRPr lang="en-US"/>
          </a:p>
        </p:txBody>
      </p:sp>
      <p:sp>
        <p:nvSpPr>
          <p:cNvPr id="4" name="Footer Placeholder 3">
            <a:extLst>
              <a:ext uri="{FF2B5EF4-FFF2-40B4-BE49-F238E27FC236}">
                <a16:creationId xmlns:a16="http://schemas.microsoft.com/office/drawing/2014/main" id="{B9F277D1-9FB6-8C30-C61D-DFEAA75CEC34}"/>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3" name="Title 1">
            <a:extLst>
              <a:ext uri="{FF2B5EF4-FFF2-40B4-BE49-F238E27FC236}">
                <a16:creationId xmlns:a16="http://schemas.microsoft.com/office/drawing/2014/main" id="{75729657-24CF-B83C-B4A9-7A190DA89672}"/>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Front of Box Experimental Data</a:t>
            </a:r>
            <a:endParaRPr lang="en-US"/>
          </a:p>
        </p:txBody>
      </p:sp>
      <p:sp>
        <p:nvSpPr>
          <p:cNvPr id="34" name="Rectangle 33">
            <a:extLst>
              <a:ext uri="{FF2B5EF4-FFF2-40B4-BE49-F238E27FC236}">
                <a16:creationId xmlns:a16="http://schemas.microsoft.com/office/drawing/2014/main" id="{10740288-A210-7963-81F1-F59172AD9FA5}"/>
              </a:ext>
            </a:extLst>
          </p:cNvPr>
          <p:cNvSpPr/>
          <p:nvPr/>
        </p:nvSpPr>
        <p:spPr>
          <a:xfrm>
            <a:off x="3234271" y="2336360"/>
            <a:ext cx="3043522" cy="2839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Camera with solid fill">
            <a:extLst>
              <a:ext uri="{FF2B5EF4-FFF2-40B4-BE49-F238E27FC236}">
                <a16:creationId xmlns:a16="http://schemas.microsoft.com/office/drawing/2014/main" id="{5B962B8F-46A8-4394-E373-FD3D932981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676" y="2955762"/>
            <a:ext cx="1481328" cy="1481328"/>
          </a:xfrm>
          <a:prstGeom prst="rect">
            <a:avLst/>
          </a:prstGeom>
        </p:spPr>
      </p:pic>
      <p:sp>
        <p:nvSpPr>
          <p:cNvPr id="37" name="Oval 36">
            <a:extLst>
              <a:ext uri="{FF2B5EF4-FFF2-40B4-BE49-F238E27FC236}">
                <a16:creationId xmlns:a16="http://schemas.microsoft.com/office/drawing/2014/main" id="{08B0D433-AA5F-2BA4-80CD-81065E9DCABB}"/>
              </a:ext>
            </a:extLst>
          </p:cNvPr>
          <p:cNvSpPr/>
          <p:nvPr/>
        </p:nvSpPr>
        <p:spPr>
          <a:xfrm>
            <a:off x="4051716" y="2817219"/>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A6AE656E-10FA-80C9-8F99-2BD52BAD1895}"/>
              </a:ext>
            </a:extLst>
          </p:cNvPr>
          <p:cNvSpPr/>
          <p:nvPr/>
        </p:nvSpPr>
        <p:spPr>
          <a:xfrm>
            <a:off x="5322648" y="341283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EB40B4A-C44E-07F0-7809-0BE7B40402D9}"/>
              </a:ext>
            </a:extLst>
          </p:cNvPr>
          <p:cNvSpPr/>
          <p:nvPr/>
        </p:nvSpPr>
        <p:spPr>
          <a:xfrm>
            <a:off x="4376090" y="473130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DC70E42-DA6B-F7E0-5B9E-6E565B0462AF}"/>
              </a:ext>
            </a:extLst>
          </p:cNvPr>
          <p:cNvSpPr txBox="1"/>
          <p:nvPr/>
        </p:nvSpPr>
        <p:spPr>
          <a:xfrm>
            <a:off x="6587067" y="2149142"/>
            <a:ext cx="4080933" cy="3139321"/>
          </a:xfrm>
          <a:prstGeom prst="rect">
            <a:avLst/>
          </a:prstGeom>
          <a:noFill/>
        </p:spPr>
        <p:txBody>
          <a:bodyPr wrap="square" lIns="91440" tIns="45720" rIns="91440" bIns="45720" rtlCol="0" anchor="t">
            <a:spAutoFit/>
          </a:bodyPr>
          <a:lstStyle/>
          <a:p>
            <a:r>
              <a:rPr lang="en-US" b="1"/>
              <a:t>Photos of Tape</a:t>
            </a:r>
          </a:p>
          <a:p>
            <a:pPr marL="342900" indent="-342900">
              <a:buBlip>
                <a:blip r:embed="rId5"/>
              </a:buBlip>
            </a:pPr>
            <a:r>
              <a:rPr lang="en-US"/>
              <a:t>Before simulant enters</a:t>
            </a:r>
            <a:endParaRPr lang="en-US">
              <a:ea typeface="Calibri"/>
              <a:cs typeface="Calibri"/>
            </a:endParaRPr>
          </a:p>
          <a:p>
            <a:pPr marL="342900" indent="-342900">
              <a:buBlip>
                <a:blip r:embed="rId5"/>
              </a:buBlip>
            </a:pPr>
            <a:r>
              <a:rPr lang="en-US">
                <a:ea typeface="Calibri"/>
                <a:cs typeface="Calibri"/>
              </a:rPr>
              <a:t>T = 0 seconds</a:t>
            </a:r>
            <a:endParaRPr lang="en-US"/>
          </a:p>
          <a:p>
            <a:pPr marL="342900" indent="-342900">
              <a:buBlip>
                <a:blip r:embed="rId5"/>
              </a:buBlip>
            </a:pPr>
            <a:r>
              <a:rPr lang="en-US"/>
              <a:t>T = 15 seconds </a:t>
            </a:r>
            <a:endParaRPr lang="en-US">
              <a:ea typeface="Calibri"/>
              <a:cs typeface="Calibri"/>
            </a:endParaRPr>
          </a:p>
          <a:p>
            <a:pPr marL="342900" indent="-342900">
              <a:buBlip>
                <a:blip r:embed="rId5"/>
              </a:buBlip>
            </a:pPr>
            <a:r>
              <a:rPr lang="en-US"/>
              <a:t>T = 1 minute</a:t>
            </a:r>
          </a:p>
          <a:p>
            <a:pPr marL="342900" indent="-342900">
              <a:buBlip>
                <a:blip r:embed="rId5"/>
              </a:buBlip>
            </a:pPr>
            <a:r>
              <a:rPr lang="en-US"/>
              <a:t>T = 2 minutes</a:t>
            </a:r>
          </a:p>
          <a:p>
            <a:pPr marL="342900" indent="-342900">
              <a:buBlip>
                <a:blip r:embed="rId5"/>
              </a:buBlip>
            </a:pPr>
            <a:r>
              <a:rPr lang="en-US"/>
              <a:t>T = 3 minutes</a:t>
            </a:r>
          </a:p>
          <a:p>
            <a:pPr marL="342900" indent="-342900">
              <a:buBlip>
                <a:blip r:embed="rId5"/>
              </a:buBlip>
            </a:pPr>
            <a:r>
              <a:rPr lang="en-US"/>
              <a:t>T = 4 minutes</a:t>
            </a:r>
          </a:p>
          <a:p>
            <a:pPr marL="342900" indent="-342900">
              <a:buBlip>
                <a:blip r:embed="rId5"/>
              </a:buBlip>
            </a:pPr>
            <a:r>
              <a:rPr lang="en-US"/>
              <a:t>T = 5 minutes</a:t>
            </a:r>
          </a:p>
          <a:p>
            <a:pPr marL="342900" indent="-342900">
              <a:buBlip>
                <a:blip r:embed="rId5"/>
              </a:buBlip>
            </a:pPr>
            <a:r>
              <a:rPr lang="en-US"/>
              <a:t>After fans turn off and simulant settled on bottom</a:t>
            </a:r>
          </a:p>
        </p:txBody>
      </p:sp>
      <p:sp>
        <p:nvSpPr>
          <p:cNvPr id="42" name="Text Placeholder 5">
            <a:extLst>
              <a:ext uri="{FF2B5EF4-FFF2-40B4-BE49-F238E27FC236}">
                <a16:creationId xmlns:a16="http://schemas.microsoft.com/office/drawing/2014/main" id="{EFB825A9-8F46-A6B8-9982-D3956CAC7802}"/>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1352338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C9F7B-7BE9-D5D9-FA74-A85DABE7671C}"/>
            </a:ext>
          </a:extLst>
        </p:cNvPr>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CCBFAAFA-B0C9-CF09-737B-497163FD441E}"/>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C1213C05-A8DB-87A1-6BA7-EBA373FC1716}"/>
              </a:ext>
            </a:extLst>
          </p:cNvPr>
          <p:cNvSpPr>
            <a:spLocks noGrp="1"/>
          </p:cNvSpPr>
          <p:nvPr>
            <p:ph type="sldNum" sz="quarter" idx="10"/>
          </p:nvPr>
        </p:nvSpPr>
        <p:spPr/>
        <p:txBody>
          <a:bodyPr/>
          <a:lstStyle/>
          <a:p>
            <a:fld id="{72E20F18-833A-4542-A439-FC39BC210022}" type="slidenum">
              <a:rPr lang="en-US" smtClean="0"/>
              <a:pPr/>
              <a:t>53</a:t>
            </a:fld>
            <a:endParaRPr lang="en-US"/>
          </a:p>
        </p:txBody>
      </p:sp>
      <p:sp>
        <p:nvSpPr>
          <p:cNvPr id="4" name="Footer Placeholder 3">
            <a:extLst>
              <a:ext uri="{FF2B5EF4-FFF2-40B4-BE49-F238E27FC236}">
                <a16:creationId xmlns:a16="http://schemas.microsoft.com/office/drawing/2014/main" id="{D741FC0B-3E68-9ED4-EF02-21C4A7D1C8C8}"/>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3" name="Title 1">
            <a:extLst>
              <a:ext uri="{FF2B5EF4-FFF2-40B4-BE49-F238E27FC236}">
                <a16:creationId xmlns:a16="http://schemas.microsoft.com/office/drawing/2014/main" id="{8AF9A3F9-9DD2-7D53-0542-DF1B416E1004}"/>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Back of Box Post-Experimental Data</a:t>
            </a:r>
            <a:endParaRPr lang="en-US"/>
          </a:p>
        </p:txBody>
      </p:sp>
      <p:sp>
        <p:nvSpPr>
          <p:cNvPr id="35" name="TextBox 34">
            <a:extLst>
              <a:ext uri="{FF2B5EF4-FFF2-40B4-BE49-F238E27FC236}">
                <a16:creationId xmlns:a16="http://schemas.microsoft.com/office/drawing/2014/main" id="{A02551CE-55C3-8FD2-8AAC-08087EF5A77C}"/>
              </a:ext>
            </a:extLst>
          </p:cNvPr>
          <p:cNvSpPr txBox="1"/>
          <p:nvPr/>
        </p:nvSpPr>
        <p:spPr>
          <a:xfrm>
            <a:off x="82507" y="1659005"/>
            <a:ext cx="2233246" cy="369332"/>
          </a:xfrm>
          <a:prstGeom prst="rect">
            <a:avLst/>
          </a:prstGeom>
          <a:noFill/>
        </p:spPr>
        <p:txBody>
          <a:bodyPr wrap="square" rtlCol="0">
            <a:spAutoFit/>
          </a:bodyPr>
          <a:lstStyle/>
          <a:p>
            <a:r>
              <a:rPr lang="en-US" b="1">
                <a:cs typeface="Arial" panose="020B0604020202020204" pitchFamily="34" charset="0"/>
              </a:rPr>
              <a:t>Double Sided Tape </a:t>
            </a:r>
          </a:p>
        </p:txBody>
      </p:sp>
      <p:sp>
        <p:nvSpPr>
          <p:cNvPr id="37" name="Rectangle 36">
            <a:extLst>
              <a:ext uri="{FF2B5EF4-FFF2-40B4-BE49-F238E27FC236}">
                <a16:creationId xmlns:a16="http://schemas.microsoft.com/office/drawing/2014/main" id="{F4E5B864-2C2B-04B9-3263-88A4320CE03D}"/>
              </a:ext>
            </a:extLst>
          </p:cNvPr>
          <p:cNvSpPr/>
          <p:nvPr/>
        </p:nvSpPr>
        <p:spPr>
          <a:xfrm>
            <a:off x="125238" y="1629644"/>
            <a:ext cx="2290791" cy="4214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FF66BD8-9DBD-BDD0-F5D4-443D1E2186D0}"/>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7" name="Picture 56" descr="A black and white fan&#10;&#10;Description automatically generated">
            <a:extLst>
              <a:ext uri="{FF2B5EF4-FFF2-40B4-BE49-F238E27FC236}">
                <a16:creationId xmlns:a16="http://schemas.microsoft.com/office/drawing/2014/main" id="{4C1AF5D8-7070-0924-6F64-43CE4C622E89}"/>
              </a:ext>
            </a:extLst>
          </p:cNvPr>
          <p:cNvPicPr>
            <a:picLocks noChangeAspect="1"/>
          </p:cNvPicPr>
          <p:nvPr/>
        </p:nvPicPr>
        <p:blipFill>
          <a:blip r:embed="rId4"/>
          <a:stretch>
            <a:fillRect/>
          </a:stretch>
        </p:blipFill>
        <p:spPr>
          <a:xfrm>
            <a:off x="6792011" y="3305429"/>
            <a:ext cx="1474966" cy="1391234"/>
          </a:xfrm>
          <a:prstGeom prst="rect">
            <a:avLst/>
          </a:prstGeom>
        </p:spPr>
      </p:pic>
      <p:pic>
        <p:nvPicPr>
          <p:cNvPr id="58" name="Picture 57" descr="A black and white fan&#10;&#10;Description automatically generated">
            <a:extLst>
              <a:ext uri="{FF2B5EF4-FFF2-40B4-BE49-F238E27FC236}">
                <a16:creationId xmlns:a16="http://schemas.microsoft.com/office/drawing/2014/main" id="{45B94A92-ACE7-F107-CBA4-CEE7CC50A198}"/>
              </a:ext>
            </a:extLst>
          </p:cNvPr>
          <p:cNvPicPr>
            <a:picLocks noChangeAspect="1"/>
          </p:cNvPicPr>
          <p:nvPr/>
        </p:nvPicPr>
        <p:blipFill>
          <a:blip r:embed="rId4"/>
          <a:stretch>
            <a:fillRect/>
          </a:stretch>
        </p:blipFill>
        <p:spPr>
          <a:xfrm>
            <a:off x="3146235" y="3187188"/>
            <a:ext cx="1461828" cy="1391234"/>
          </a:xfrm>
          <a:prstGeom prst="rect">
            <a:avLst/>
          </a:prstGeom>
        </p:spPr>
      </p:pic>
      <p:sp>
        <p:nvSpPr>
          <p:cNvPr id="59" name="Rectangle 58">
            <a:extLst>
              <a:ext uri="{FF2B5EF4-FFF2-40B4-BE49-F238E27FC236}">
                <a16:creationId xmlns:a16="http://schemas.microsoft.com/office/drawing/2014/main" id="{A3A4B65C-BDED-AC86-60A4-9AB20648B985}"/>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97B34C1-D0ED-13BD-70F5-09DB4B49F1B5}"/>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A764FDED-7C55-E4E4-B4E3-42542AF596CE}"/>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EBD96B4-7290-C2EF-BCC8-57ACD9DE75D4}"/>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FF9A7A69-587D-35E4-86CB-A303A2F723FF}"/>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63337EE0-4909-1D44-52E2-2C548CB200B1}"/>
              </a:ext>
            </a:extLst>
          </p:cNvPr>
          <p:cNvGrpSpPr/>
          <p:nvPr/>
        </p:nvGrpSpPr>
        <p:grpSpPr>
          <a:xfrm>
            <a:off x="3043044" y="2290335"/>
            <a:ext cx="5393470" cy="3150839"/>
            <a:chOff x="3043044" y="2290335"/>
            <a:chExt cx="5393470" cy="3150839"/>
          </a:xfrm>
        </p:grpSpPr>
        <p:sp>
          <p:nvSpPr>
            <p:cNvPr id="66" name="Oval 65">
              <a:extLst>
                <a:ext uri="{FF2B5EF4-FFF2-40B4-BE49-F238E27FC236}">
                  <a16:creationId xmlns:a16="http://schemas.microsoft.com/office/drawing/2014/main" id="{EE02C7CB-B608-97DA-B18B-8543C78871CC}"/>
                </a:ext>
              </a:extLst>
            </p:cNvPr>
            <p:cNvSpPr/>
            <p:nvPr/>
          </p:nvSpPr>
          <p:spPr>
            <a:xfrm>
              <a:off x="6320263" y="2575310"/>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756E54F5-0ADA-4AF0-3DFF-6A7E72348439}"/>
                </a:ext>
              </a:extLst>
            </p:cNvPr>
            <p:cNvSpPr/>
            <p:nvPr/>
          </p:nvSpPr>
          <p:spPr>
            <a:xfrm>
              <a:off x="3043044" y="4545358"/>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24D0E62D-4A9C-4CE4-8F0D-8E975061903B}"/>
                </a:ext>
              </a:extLst>
            </p:cNvPr>
            <p:cNvSpPr/>
            <p:nvPr/>
          </p:nvSpPr>
          <p:spPr>
            <a:xfrm>
              <a:off x="5725532" y="5251603"/>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29621D7-72AA-0072-E7BE-A8B15D216E5A}"/>
                </a:ext>
              </a:extLst>
            </p:cNvPr>
            <p:cNvSpPr/>
            <p:nvPr/>
          </p:nvSpPr>
          <p:spPr>
            <a:xfrm>
              <a:off x="5490117" y="3411652"/>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4F6EAA61-5985-9184-58B2-08DA3D7D26A6}"/>
                </a:ext>
              </a:extLst>
            </p:cNvPr>
            <p:cNvSpPr/>
            <p:nvPr/>
          </p:nvSpPr>
          <p:spPr>
            <a:xfrm>
              <a:off x="6586653" y="330633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F3685FBA-92E9-303C-D971-C980F927ADBC}"/>
                </a:ext>
              </a:extLst>
            </p:cNvPr>
            <p:cNvSpPr/>
            <p:nvPr/>
          </p:nvSpPr>
          <p:spPr>
            <a:xfrm>
              <a:off x="5130799" y="433472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C9481F8B-A14E-6A54-2555-0BF6757F3769}"/>
                </a:ext>
              </a:extLst>
            </p:cNvPr>
            <p:cNvSpPr/>
            <p:nvPr/>
          </p:nvSpPr>
          <p:spPr>
            <a:xfrm>
              <a:off x="6115824" y="396301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F264D7B0-D16B-D358-E6F9-EA89ED26BAB3}"/>
                </a:ext>
              </a:extLst>
            </p:cNvPr>
            <p:cNvSpPr/>
            <p:nvPr/>
          </p:nvSpPr>
          <p:spPr>
            <a:xfrm>
              <a:off x="4505093" y="4972822"/>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84C1DFA0-A4F3-FFBD-8DB4-636F19F251FF}"/>
                </a:ext>
              </a:extLst>
            </p:cNvPr>
            <p:cNvSpPr/>
            <p:nvPr/>
          </p:nvSpPr>
          <p:spPr>
            <a:xfrm>
              <a:off x="6487531" y="4805553"/>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ED40034F-E4A6-5096-C820-5DEE098D9579}"/>
                </a:ext>
              </a:extLst>
            </p:cNvPr>
            <p:cNvSpPr/>
            <p:nvPr/>
          </p:nvSpPr>
          <p:spPr>
            <a:xfrm>
              <a:off x="7856652" y="515867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C5D8B751-6DB2-D301-6DF3-B71C7903C404}"/>
                </a:ext>
              </a:extLst>
            </p:cNvPr>
            <p:cNvSpPr/>
            <p:nvPr/>
          </p:nvSpPr>
          <p:spPr>
            <a:xfrm>
              <a:off x="8234554" y="2643454"/>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F3FE3BD-6425-52D4-410D-D9A7B27E14CD}"/>
                </a:ext>
              </a:extLst>
            </p:cNvPr>
            <p:cNvSpPr/>
            <p:nvPr/>
          </p:nvSpPr>
          <p:spPr>
            <a:xfrm>
              <a:off x="3774068" y="2290335"/>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1E20F9D4-157F-275D-2249-53F1CC4E7A03}"/>
                </a:ext>
              </a:extLst>
            </p:cNvPr>
            <p:cNvSpPr/>
            <p:nvPr/>
          </p:nvSpPr>
          <p:spPr>
            <a:xfrm>
              <a:off x="3049239" y="2891261"/>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E705A2B4-918D-C56F-6B21-EB206CD278C2}"/>
                </a:ext>
              </a:extLst>
            </p:cNvPr>
            <p:cNvSpPr/>
            <p:nvPr/>
          </p:nvSpPr>
          <p:spPr>
            <a:xfrm>
              <a:off x="5124604" y="2476187"/>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ectangle 79">
            <a:extLst>
              <a:ext uri="{FF2B5EF4-FFF2-40B4-BE49-F238E27FC236}">
                <a16:creationId xmlns:a16="http://schemas.microsoft.com/office/drawing/2014/main" id="{DBA14D0D-1934-E89D-26B7-CFE28D5C5E5B}"/>
              </a:ext>
            </a:extLst>
          </p:cNvPr>
          <p:cNvSpPr/>
          <p:nvPr/>
        </p:nvSpPr>
        <p:spPr>
          <a:xfrm>
            <a:off x="6061351" y="2200620"/>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C07CF3C0-5F81-CF96-490B-4131C641970C}"/>
              </a:ext>
            </a:extLst>
          </p:cNvPr>
          <p:cNvSpPr/>
          <p:nvPr/>
        </p:nvSpPr>
        <p:spPr>
          <a:xfrm>
            <a:off x="5035413" y="2200620"/>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F221749-C76C-05D3-A42D-BE1EAB1AEC2E}"/>
              </a:ext>
            </a:extLst>
          </p:cNvPr>
          <p:cNvSpPr/>
          <p:nvPr/>
        </p:nvSpPr>
        <p:spPr>
          <a:xfrm>
            <a:off x="2983537" y="2200620"/>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2C2CD63D-C217-2BAF-C3E7-C787DDF97E84}"/>
              </a:ext>
            </a:extLst>
          </p:cNvPr>
          <p:cNvSpPr/>
          <p:nvPr/>
        </p:nvSpPr>
        <p:spPr>
          <a:xfrm>
            <a:off x="4009475" y="2200620"/>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E3D02FDE-AE6B-C11A-CD28-B30D852A42BF}"/>
              </a:ext>
            </a:extLst>
          </p:cNvPr>
          <p:cNvSpPr/>
          <p:nvPr/>
        </p:nvSpPr>
        <p:spPr>
          <a:xfrm>
            <a:off x="7087290" y="2200620"/>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5100BFCC-439B-CCF7-EE78-1EC0ACBCD385}"/>
              </a:ext>
            </a:extLst>
          </p:cNvPr>
          <p:cNvCxnSpPr>
            <a:cxnSpLocks/>
          </p:cNvCxnSpPr>
          <p:nvPr/>
        </p:nvCxnSpPr>
        <p:spPr>
          <a:xfrm>
            <a:off x="1883328" y="2051108"/>
            <a:ext cx="994317" cy="4250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EE7AC08F-21B4-B831-EE43-96E16C371DFC}"/>
              </a:ext>
            </a:extLst>
          </p:cNvPr>
          <p:cNvSpPr txBox="1"/>
          <p:nvPr/>
        </p:nvSpPr>
        <p:spPr>
          <a:xfrm>
            <a:off x="125238" y="2290335"/>
            <a:ext cx="2290791" cy="1477328"/>
          </a:xfrm>
          <a:prstGeom prst="rect">
            <a:avLst/>
          </a:prstGeom>
          <a:noFill/>
        </p:spPr>
        <p:txBody>
          <a:bodyPr wrap="square" rtlCol="0">
            <a:spAutoFit/>
          </a:bodyPr>
          <a:lstStyle/>
          <a:p>
            <a:pPr marL="285750" indent="-285750">
              <a:buBlip>
                <a:blip r:embed="rId5"/>
              </a:buBlip>
            </a:pPr>
            <a:r>
              <a:rPr lang="en-US">
                <a:cs typeface="Arial" panose="020B0604020202020204" pitchFamily="34" charset="0"/>
              </a:rPr>
              <a:t>3x5 array on back</a:t>
            </a:r>
          </a:p>
          <a:p>
            <a:pPr marL="285750" indent="-285750">
              <a:buBlip>
                <a:blip r:embed="rId5"/>
              </a:buBlip>
            </a:pPr>
            <a:r>
              <a:rPr lang="en-US">
                <a:cs typeface="Arial" panose="020B0604020202020204" pitchFamily="34" charset="0"/>
              </a:rPr>
              <a:t>3x3 array on each side</a:t>
            </a:r>
          </a:p>
          <a:p>
            <a:pPr marL="285750" indent="-285750">
              <a:buBlip>
                <a:blip r:embed="rId5"/>
              </a:buBlip>
            </a:pPr>
            <a:r>
              <a:rPr lang="en-US">
                <a:cs typeface="Arial" panose="020B0604020202020204" pitchFamily="34" charset="0"/>
              </a:rPr>
              <a:t>Photos taken post-trial </a:t>
            </a:r>
          </a:p>
        </p:txBody>
      </p:sp>
      <p:sp>
        <p:nvSpPr>
          <p:cNvPr id="87" name="Text Placeholder 5">
            <a:extLst>
              <a:ext uri="{FF2B5EF4-FFF2-40B4-BE49-F238E27FC236}">
                <a16:creationId xmlns:a16="http://schemas.microsoft.com/office/drawing/2014/main" id="{AA3C88A0-E59C-48AE-5D5B-28432B1948F9}"/>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
        <p:nvSpPr>
          <p:cNvPr id="5" name="Rectangle 4">
            <a:extLst>
              <a:ext uri="{FF2B5EF4-FFF2-40B4-BE49-F238E27FC236}">
                <a16:creationId xmlns:a16="http://schemas.microsoft.com/office/drawing/2014/main" id="{79357C94-CE26-88D2-C6FB-E0458AE50FDC}"/>
              </a:ext>
            </a:extLst>
          </p:cNvPr>
          <p:cNvSpPr/>
          <p:nvPr/>
        </p:nvSpPr>
        <p:spPr>
          <a:xfrm>
            <a:off x="6085748" y="3508777"/>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D325E4C-6C01-BEE2-B59B-C306316F0EFC}"/>
              </a:ext>
            </a:extLst>
          </p:cNvPr>
          <p:cNvSpPr/>
          <p:nvPr/>
        </p:nvSpPr>
        <p:spPr>
          <a:xfrm>
            <a:off x="5059810" y="3508777"/>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096EEF-F808-AE2C-AE7D-71AD9C976AD2}"/>
              </a:ext>
            </a:extLst>
          </p:cNvPr>
          <p:cNvSpPr/>
          <p:nvPr/>
        </p:nvSpPr>
        <p:spPr>
          <a:xfrm>
            <a:off x="3007934" y="3508777"/>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212CE4-2454-3352-D224-0124EA822C15}"/>
              </a:ext>
            </a:extLst>
          </p:cNvPr>
          <p:cNvSpPr/>
          <p:nvPr/>
        </p:nvSpPr>
        <p:spPr>
          <a:xfrm>
            <a:off x="4033872" y="3508777"/>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9DF310-F60F-5112-4A30-087C44132EA4}"/>
              </a:ext>
            </a:extLst>
          </p:cNvPr>
          <p:cNvSpPr/>
          <p:nvPr/>
        </p:nvSpPr>
        <p:spPr>
          <a:xfrm>
            <a:off x="7111687" y="3508777"/>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C42439A-C2FC-80AF-8068-D67BD02C9896}"/>
              </a:ext>
            </a:extLst>
          </p:cNvPr>
          <p:cNvSpPr/>
          <p:nvPr/>
        </p:nvSpPr>
        <p:spPr>
          <a:xfrm>
            <a:off x="6116868" y="481693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BDF342A-908C-A52A-5431-CE1DD9BB94BD}"/>
              </a:ext>
            </a:extLst>
          </p:cNvPr>
          <p:cNvSpPr/>
          <p:nvPr/>
        </p:nvSpPr>
        <p:spPr>
          <a:xfrm>
            <a:off x="5090930" y="481693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18FCAEA-E127-DFC9-1B6A-326E70AA9906}"/>
              </a:ext>
            </a:extLst>
          </p:cNvPr>
          <p:cNvSpPr/>
          <p:nvPr/>
        </p:nvSpPr>
        <p:spPr>
          <a:xfrm>
            <a:off x="3039054" y="481693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47803FA-70E3-CD62-FF8A-DD9201F4F752}"/>
              </a:ext>
            </a:extLst>
          </p:cNvPr>
          <p:cNvSpPr/>
          <p:nvPr/>
        </p:nvSpPr>
        <p:spPr>
          <a:xfrm>
            <a:off x="4064992" y="481693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983A15-02DF-4194-A4F5-AD9017147A99}"/>
              </a:ext>
            </a:extLst>
          </p:cNvPr>
          <p:cNvSpPr/>
          <p:nvPr/>
        </p:nvSpPr>
        <p:spPr>
          <a:xfrm>
            <a:off x="7142807" y="4816934"/>
            <a:ext cx="420624" cy="4158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882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C4AC-D253-4806-CD6C-ADD587EA4518}"/>
            </a:ext>
          </a:extLst>
        </p:cNvPr>
        <p:cNvGrpSpPr/>
        <p:nvPr/>
      </p:nvGrpSpPr>
      <p:grpSpPr>
        <a:xfrm>
          <a:off x="0" y="0"/>
          <a:ext cx="0" cy="0"/>
          <a:chOff x="0" y="0"/>
          <a:chExt cx="0" cy="0"/>
        </a:xfrm>
      </p:grpSpPr>
      <p:sp>
        <p:nvSpPr>
          <p:cNvPr id="36" name="Flowchart: Manual Operation 25">
            <a:extLst>
              <a:ext uri="{FF2B5EF4-FFF2-40B4-BE49-F238E27FC236}">
                <a16:creationId xmlns:a16="http://schemas.microsoft.com/office/drawing/2014/main" id="{5FE3EC31-0A15-18BA-E3B1-82AB6ACC5D18}"/>
              </a:ext>
            </a:extLst>
          </p:cNvPr>
          <p:cNvSpPr/>
          <p:nvPr/>
        </p:nvSpPr>
        <p:spPr>
          <a:xfrm rot="16200000" flipV="1">
            <a:off x="1646484" y="2689196"/>
            <a:ext cx="468724" cy="1641208"/>
          </a:xfrm>
          <a:prstGeom prst="flowChartManualOperation">
            <a:avLst/>
          </a:prstGeom>
          <a:solidFill>
            <a:schemeClr val="tx1">
              <a:lumMod val="65000"/>
              <a:lumOff val="35000"/>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B476778-3B7C-CD3F-CD19-53CD54C0F7F8}"/>
              </a:ext>
            </a:extLst>
          </p:cNvPr>
          <p:cNvSpPr>
            <a:spLocks noGrp="1"/>
          </p:cNvSpPr>
          <p:nvPr>
            <p:ph type="sldNum" sz="quarter" idx="10"/>
          </p:nvPr>
        </p:nvSpPr>
        <p:spPr/>
        <p:txBody>
          <a:bodyPr/>
          <a:lstStyle/>
          <a:p>
            <a:fld id="{72E20F18-833A-4542-A439-FC39BC210022}" type="slidenum">
              <a:rPr lang="en-US" smtClean="0"/>
              <a:pPr/>
              <a:t>54</a:t>
            </a:fld>
            <a:endParaRPr lang="en-US"/>
          </a:p>
        </p:txBody>
      </p:sp>
      <p:sp>
        <p:nvSpPr>
          <p:cNvPr id="4" name="Footer Placeholder 3">
            <a:extLst>
              <a:ext uri="{FF2B5EF4-FFF2-40B4-BE49-F238E27FC236}">
                <a16:creationId xmlns:a16="http://schemas.microsoft.com/office/drawing/2014/main" id="{06DFE18D-7D9A-1383-CAD6-1E4CB675FCF0}"/>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3" name="Title 1">
            <a:extLst>
              <a:ext uri="{FF2B5EF4-FFF2-40B4-BE49-F238E27FC236}">
                <a16:creationId xmlns:a16="http://schemas.microsoft.com/office/drawing/2014/main" id="{F34CFBD0-FC0B-7E98-C8BC-C23374D33BDB}"/>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Post-Experimental Data</a:t>
            </a:r>
            <a:endParaRPr lang="en-US"/>
          </a:p>
        </p:txBody>
      </p:sp>
      <p:sp>
        <p:nvSpPr>
          <p:cNvPr id="34" name="Rectangle 33">
            <a:extLst>
              <a:ext uri="{FF2B5EF4-FFF2-40B4-BE49-F238E27FC236}">
                <a16:creationId xmlns:a16="http://schemas.microsoft.com/office/drawing/2014/main" id="{6A276B2B-169E-3049-44A1-187F5BA0A6E0}"/>
              </a:ext>
            </a:extLst>
          </p:cNvPr>
          <p:cNvSpPr/>
          <p:nvPr/>
        </p:nvSpPr>
        <p:spPr>
          <a:xfrm>
            <a:off x="2701451" y="2102955"/>
            <a:ext cx="3043522" cy="2839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C5AF64B2-BB5D-6582-308A-34E961A6355A}"/>
              </a:ext>
            </a:extLst>
          </p:cNvPr>
          <p:cNvSpPr/>
          <p:nvPr/>
        </p:nvSpPr>
        <p:spPr>
          <a:xfrm>
            <a:off x="3518896" y="2583813"/>
            <a:ext cx="365760" cy="3657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810684D-2409-8B9E-F5FA-37BEF874938A}"/>
              </a:ext>
            </a:extLst>
          </p:cNvPr>
          <p:cNvSpPr/>
          <p:nvPr/>
        </p:nvSpPr>
        <p:spPr>
          <a:xfrm>
            <a:off x="4789828" y="3179431"/>
            <a:ext cx="365760" cy="3657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B02F5354-59EE-C5C1-4C70-A59FC402DB52}"/>
              </a:ext>
            </a:extLst>
          </p:cNvPr>
          <p:cNvSpPr/>
          <p:nvPr/>
        </p:nvSpPr>
        <p:spPr>
          <a:xfrm>
            <a:off x="3843270" y="4497901"/>
            <a:ext cx="365760" cy="3657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C9A98DC-11EF-3595-C175-075D1AF3FCBE}"/>
              </a:ext>
            </a:extLst>
          </p:cNvPr>
          <p:cNvSpPr txBox="1"/>
          <p:nvPr/>
        </p:nvSpPr>
        <p:spPr>
          <a:xfrm>
            <a:off x="5949573" y="1985580"/>
            <a:ext cx="4297225" cy="3693319"/>
          </a:xfrm>
          <a:prstGeom prst="rect">
            <a:avLst/>
          </a:prstGeom>
          <a:noFill/>
        </p:spPr>
        <p:txBody>
          <a:bodyPr wrap="square" lIns="91440" tIns="45720" rIns="91440" bIns="45720" rtlCol="0" anchor="t">
            <a:spAutoFit/>
          </a:bodyPr>
          <a:lstStyle/>
          <a:p>
            <a:r>
              <a:rPr lang="en-US" sz="2400" b="1"/>
              <a:t>Dino-Lite Digital Microscope</a:t>
            </a:r>
            <a:endParaRPr lang="en-US" sz="2400" b="1">
              <a:ea typeface="Calibri"/>
              <a:cs typeface="Calibri"/>
            </a:endParaRPr>
          </a:p>
          <a:p>
            <a:pPr marL="342900" indent="-342900">
              <a:buBlip>
                <a:blip r:embed="rId3"/>
              </a:buBlip>
            </a:pPr>
            <a:r>
              <a:rPr lang="en-US" sz="2400"/>
              <a:t>Take photos of tape pieces on all four sides post-trial</a:t>
            </a:r>
            <a:endParaRPr lang="en-US" sz="2400">
              <a:ea typeface="Calibri"/>
              <a:cs typeface="Calibri"/>
            </a:endParaRPr>
          </a:p>
          <a:p>
            <a:endParaRPr lang="en-US" sz="2400">
              <a:solidFill>
                <a:schemeClr val="bg1"/>
              </a:solidFill>
              <a:ea typeface="Calibri"/>
              <a:cs typeface="Calibri"/>
            </a:endParaRPr>
          </a:p>
          <a:p>
            <a:r>
              <a:rPr lang="en-US" sz="2400" b="1"/>
              <a:t>ImageJ</a:t>
            </a:r>
            <a:endParaRPr lang="en-US" sz="2400" b="1">
              <a:ea typeface="Calibri"/>
              <a:cs typeface="Calibri"/>
            </a:endParaRPr>
          </a:p>
          <a:p>
            <a:pPr marL="342900" indent="-342900">
              <a:buBlip>
                <a:blip r:embed="rId3"/>
              </a:buBlip>
            </a:pPr>
            <a:r>
              <a:rPr lang="en-US" sz="2400"/>
              <a:t>Determine number of particles</a:t>
            </a:r>
            <a:endParaRPr lang="en-US" sz="2400">
              <a:ea typeface="Calibri"/>
              <a:cs typeface="Calibri"/>
            </a:endParaRPr>
          </a:p>
          <a:p>
            <a:pPr marL="342900" indent="-342900">
              <a:buBlip>
                <a:blip r:embed="rId3"/>
              </a:buBlip>
            </a:pPr>
            <a:r>
              <a:rPr lang="en-US" sz="2400"/>
              <a:t>Compare amount of simulant to amount of microspheres</a:t>
            </a:r>
            <a:endParaRPr lang="en-US" sz="2400" b="1">
              <a:ea typeface="Calibri"/>
              <a:cs typeface="Calibri"/>
            </a:endParaRPr>
          </a:p>
          <a:p>
            <a:endParaRPr lang="en-US" b="1"/>
          </a:p>
        </p:txBody>
      </p:sp>
      <p:sp>
        <p:nvSpPr>
          <p:cNvPr id="2" name="Explosion: 8 Points 28">
            <a:extLst>
              <a:ext uri="{FF2B5EF4-FFF2-40B4-BE49-F238E27FC236}">
                <a16:creationId xmlns:a16="http://schemas.microsoft.com/office/drawing/2014/main" id="{F61F7406-04F7-647B-93E9-C5FD6C17D87E}"/>
              </a:ext>
            </a:extLst>
          </p:cNvPr>
          <p:cNvSpPr/>
          <p:nvPr/>
        </p:nvSpPr>
        <p:spPr>
          <a:xfrm>
            <a:off x="3342308" y="4133329"/>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Explosion: 8 Points 32">
            <a:extLst>
              <a:ext uri="{FF2B5EF4-FFF2-40B4-BE49-F238E27FC236}">
                <a16:creationId xmlns:a16="http://schemas.microsoft.com/office/drawing/2014/main" id="{51590476-FDA1-B5D5-AA19-31ACF0670CEF}"/>
              </a:ext>
            </a:extLst>
          </p:cNvPr>
          <p:cNvSpPr/>
          <p:nvPr/>
        </p:nvSpPr>
        <p:spPr>
          <a:xfrm>
            <a:off x="4045206" y="3040131"/>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8 Points 27">
            <a:extLst>
              <a:ext uri="{FF2B5EF4-FFF2-40B4-BE49-F238E27FC236}">
                <a16:creationId xmlns:a16="http://schemas.microsoft.com/office/drawing/2014/main" id="{699AFDA4-15E5-DFAD-A266-7BBE89C6CAC2}"/>
              </a:ext>
            </a:extLst>
          </p:cNvPr>
          <p:cNvSpPr/>
          <p:nvPr/>
        </p:nvSpPr>
        <p:spPr>
          <a:xfrm>
            <a:off x="5069090" y="3738215"/>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8 Points 38">
            <a:extLst>
              <a:ext uri="{FF2B5EF4-FFF2-40B4-BE49-F238E27FC236}">
                <a16:creationId xmlns:a16="http://schemas.microsoft.com/office/drawing/2014/main" id="{563CD4D5-57BE-2CD9-6429-E607E579FE52}"/>
              </a:ext>
            </a:extLst>
          </p:cNvPr>
          <p:cNvSpPr/>
          <p:nvPr/>
        </p:nvSpPr>
        <p:spPr>
          <a:xfrm>
            <a:off x="2981882" y="2579239"/>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8 Points 37">
            <a:extLst>
              <a:ext uri="{FF2B5EF4-FFF2-40B4-BE49-F238E27FC236}">
                <a16:creationId xmlns:a16="http://schemas.microsoft.com/office/drawing/2014/main" id="{D94E5AD9-0BA8-BBA2-D474-3D4DC09AA491}"/>
              </a:ext>
            </a:extLst>
          </p:cNvPr>
          <p:cNvSpPr/>
          <p:nvPr/>
        </p:nvSpPr>
        <p:spPr>
          <a:xfrm>
            <a:off x="4027591" y="371198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 name="Explosion: 8 Points 37">
            <a:extLst>
              <a:ext uri="{FF2B5EF4-FFF2-40B4-BE49-F238E27FC236}">
                <a16:creationId xmlns:a16="http://schemas.microsoft.com/office/drawing/2014/main" id="{E9242430-788C-3169-5E52-116B0E7408E7}"/>
              </a:ext>
            </a:extLst>
          </p:cNvPr>
          <p:cNvSpPr/>
          <p:nvPr/>
        </p:nvSpPr>
        <p:spPr>
          <a:xfrm>
            <a:off x="4481467" y="281808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0" name="Explosion: 8 Points 37">
            <a:extLst>
              <a:ext uri="{FF2B5EF4-FFF2-40B4-BE49-F238E27FC236}">
                <a16:creationId xmlns:a16="http://schemas.microsoft.com/office/drawing/2014/main" id="{1F1E2800-24A7-5FEA-435B-8AF22A5EB933}"/>
              </a:ext>
            </a:extLst>
          </p:cNvPr>
          <p:cNvSpPr/>
          <p:nvPr/>
        </p:nvSpPr>
        <p:spPr>
          <a:xfrm>
            <a:off x="3363991" y="34026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1" name="Explosion: 8 Points 37">
            <a:extLst>
              <a:ext uri="{FF2B5EF4-FFF2-40B4-BE49-F238E27FC236}">
                <a16:creationId xmlns:a16="http://schemas.microsoft.com/office/drawing/2014/main" id="{F6051D33-9253-68E2-560E-145A38874862}"/>
              </a:ext>
            </a:extLst>
          </p:cNvPr>
          <p:cNvSpPr/>
          <p:nvPr/>
        </p:nvSpPr>
        <p:spPr>
          <a:xfrm>
            <a:off x="3736838" y="280297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2" name="Explosion: 8 Points 37">
            <a:extLst>
              <a:ext uri="{FF2B5EF4-FFF2-40B4-BE49-F238E27FC236}">
                <a16:creationId xmlns:a16="http://schemas.microsoft.com/office/drawing/2014/main" id="{31595394-A336-BC9D-9C95-5891CC15669A}"/>
              </a:ext>
            </a:extLst>
          </p:cNvPr>
          <p:cNvSpPr/>
          <p:nvPr/>
        </p:nvSpPr>
        <p:spPr>
          <a:xfrm>
            <a:off x="4680122" y="443777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pic>
        <p:nvPicPr>
          <p:cNvPr id="14" name="Graphic 13" descr="Microscope with solid fill">
            <a:extLst>
              <a:ext uri="{FF2B5EF4-FFF2-40B4-BE49-F238E27FC236}">
                <a16:creationId xmlns:a16="http://schemas.microsoft.com/office/drawing/2014/main" id="{68FE94AB-5360-10CB-A590-3F4D5D1583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745" y="2670341"/>
            <a:ext cx="1485286" cy="1485286"/>
          </a:xfrm>
          <a:prstGeom prst="rect">
            <a:avLst/>
          </a:prstGeom>
        </p:spPr>
      </p:pic>
      <p:sp>
        <p:nvSpPr>
          <p:cNvPr id="15" name="Explosion: 8 Points 37">
            <a:extLst>
              <a:ext uri="{FF2B5EF4-FFF2-40B4-BE49-F238E27FC236}">
                <a16:creationId xmlns:a16="http://schemas.microsoft.com/office/drawing/2014/main" id="{1B2DD8E0-8918-A96E-B95A-4F2769A0D026}"/>
              </a:ext>
            </a:extLst>
          </p:cNvPr>
          <p:cNvSpPr/>
          <p:nvPr/>
        </p:nvSpPr>
        <p:spPr>
          <a:xfrm>
            <a:off x="4481467" y="393727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6" name="Explosion: 8 Points 37">
            <a:extLst>
              <a:ext uri="{FF2B5EF4-FFF2-40B4-BE49-F238E27FC236}">
                <a16:creationId xmlns:a16="http://schemas.microsoft.com/office/drawing/2014/main" id="{1CE88EE0-9E26-ABA5-A80D-FA9E2B78E8A0}"/>
              </a:ext>
            </a:extLst>
          </p:cNvPr>
          <p:cNvSpPr/>
          <p:nvPr/>
        </p:nvSpPr>
        <p:spPr>
          <a:xfrm>
            <a:off x="5284621" y="415631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7" name="Explosion: 8 Points 37">
            <a:extLst>
              <a:ext uri="{FF2B5EF4-FFF2-40B4-BE49-F238E27FC236}">
                <a16:creationId xmlns:a16="http://schemas.microsoft.com/office/drawing/2014/main" id="{46653ABC-59F1-B46B-9082-15742689C97E}"/>
              </a:ext>
            </a:extLst>
          </p:cNvPr>
          <p:cNvSpPr/>
          <p:nvPr/>
        </p:nvSpPr>
        <p:spPr>
          <a:xfrm>
            <a:off x="5284621" y="224082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8" name="Explosion: 8 Points 37">
            <a:extLst>
              <a:ext uri="{FF2B5EF4-FFF2-40B4-BE49-F238E27FC236}">
                <a16:creationId xmlns:a16="http://schemas.microsoft.com/office/drawing/2014/main" id="{239643C8-EB5D-03B2-1F90-0AB34082CC19}"/>
              </a:ext>
            </a:extLst>
          </p:cNvPr>
          <p:cNvSpPr/>
          <p:nvPr/>
        </p:nvSpPr>
        <p:spPr>
          <a:xfrm>
            <a:off x="5215520" y="284916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9" name="Explosion: 8 Points 37">
            <a:extLst>
              <a:ext uri="{FF2B5EF4-FFF2-40B4-BE49-F238E27FC236}">
                <a16:creationId xmlns:a16="http://schemas.microsoft.com/office/drawing/2014/main" id="{ACEC05EF-339D-5213-8CA8-0584B8CB3D03}"/>
              </a:ext>
            </a:extLst>
          </p:cNvPr>
          <p:cNvSpPr/>
          <p:nvPr/>
        </p:nvSpPr>
        <p:spPr>
          <a:xfrm>
            <a:off x="4711607" y="243586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0" name="Text Placeholder 5">
            <a:extLst>
              <a:ext uri="{FF2B5EF4-FFF2-40B4-BE49-F238E27FC236}">
                <a16:creationId xmlns:a16="http://schemas.microsoft.com/office/drawing/2014/main" id="{44099AAA-3505-C48B-E28B-1F348535047E}"/>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41561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8C05-5458-56E7-9E22-180D654FC07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32903-DFB9-7FF4-DBAB-09AB0749BA62}"/>
              </a:ext>
            </a:extLst>
          </p:cNvPr>
          <p:cNvSpPr>
            <a:spLocks noGrp="1"/>
          </p:cNvSpPr>
          <p:nvPr>
            <p:ph type="sldNum" sz="quarter" idx="10"/>
          </p:nvPr>
        </p:nvSpPr>
        <p:spPr/>
        <p:txBody>
          <a:bodyPr/>
          <a:lstStyle/>
          <a:p>
            <a:fld id="{72E20F18-833A-4542-A439-FC39BC210022}" type="slidenum">
              <a:rPr lang="en-US" smtClean="0"/>
              <a:pPr/>
              <a:t>55</a:t>
            </a:fld>
            <a:endParaRPr lang="en-US"/>
          </a:p>
        </p:txBody>
      </p:sp>
      <p:sp>
        <p:nvSpPr>
          <p:cNvPr id="4" name="Footer Placeholder 3">
            <a:extLst>
              <a:ext uri="{FF2B5EF4-FFF2-40B4-BE49-F238E27FC236}">
                <a16:creationId xmlns:a16="http://schemas.microsoft.com/office/drawing/2014/main" id="{37E72CDA-7571-DD85-4C7F-55964337AA8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22" name="Title 1">
            <a:extLst>
              <a:ext uri="{FF2B5EF4-FFF2-40B4-BE49-F238E27FC236}">
                <a16:creationId xmlns:a16="http://schemas.microsoft.com/office/drawing/2014/main" id="{72331EA3-99A8-4A9B-FE78-E9BCCC5827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Image Analysis and Validation</a:t>
            </a:r>
            <a:endParaRPr lang="en-US"/>
          </a:p>
        </p:txBody>
      </p:sp>
      <p:sp>
        <p:nvSpPr>
          <p:cNvPr id="7" name="Text Placeholder 5">
            <a:extLst>
              <a:ext uri="{FF2B5EF4-FFF2-40B4-BE49-F238E27FC236}">
                <a16:creationId xmlns:a16="http://schemas.microsoft.com/office/drawing/2014/main" id="{CB7F2AD0-F54D-0FE8-1AFA-C716E2E6C6E0}"/>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grpSp>
        <p:nvGrpSpPr>
          <p:cNvPr id="40" name="Group 39">
            <a:extLst>
              <a:ext uri="{FF2B5EF4-FFF2-40B4-BE49-F238E27FC236}">
                <a16:creationId xmlns:a16="http://schemas.microsoft.com/office/drawing/2014/main" id="{11862B90-3D10-C0C9-8BA4-326BA7163014}"/>
              </a:ext>
            </a:extLst>
          </p:cNvPr>
          <p:cNvGrpSpPr/>
          <p:nvPr/>
        </p:nvGrpSpPr>
        <p:grpSpPr>
          <a:xfrm>
            <a:off x="720857" y="1667813"/>
            <a:ext cx="3246093" cy="2086609"/>
            <a:chOff x="95351" y="1390734"/>
            <a:chExt cx="4342406" cy="2839972"/>
          </a:xfrm>
        </p:grpSpPr>
        <p:sp>
          <p:nvSpPr>
            <p:cNvPr id="2" name="Flowchart: Manual Operation 25">
              <a:extLst>
                <a:ext uri="{FF2B5EF4-FFF2-40B4-BE49-F238E27FC236}">
                  <a16:creationId xmlns:a16="http://schemas.microsoft.com/office/drawing/2014/main" id="{1B2F0D5C-F2FB-FA16-8FCD-878F10924D5C}"/>
                </a:ext>
              </a:extLst>
            </p:cNvPr>
            <p:cNvSpPr/>
            <p:nvPr/>
          </p:nvSpPr>
          <p:spPr>
            <a:xfrm rot="16200000" flipV="1">
              <a:off x="913547" y="2681717"/>
              <a:ext cx="468724" cy="492651"/>
            </a:xfrm>
            <a:prstGeom prst="flowChartManualOperation">
              <a:avLst/>
            </a:prstGeom>
            <a:solidFill>
              <a:schemeClr val="tx1">
                <a:lumMod val="65000"/>
                <a:lumOff val="35000"/>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25">
              <a:extLst>
                <a:ext uri="{FF2B5EF4-FFF2-40B4-BE49-F238E27FC236}">
                  <a16:creationId xmlns:a16="http://schemas.microsoft.com/office/drawing/2014/main" id="{9F97D6A5-C16E-036B-71D4-032506CB08BF}"/>
                </a:ext>
              </a:extLst>
            </p:cNvPr>
            <p:cNvSpPr/>
            <p:nvPr/>
          </p:nvSpPr>
          <p:spPr>
            <a:xfrm rot="5400000" flipH="1">
              <a:off x="1496010" y="1288959"/>
              <a:ext cx="2839972" cy="304352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97"/>
                <a:gd name="connsiteY0" fmla="*/ 0 h 10000"/>
                <a:gd name="connsiteX1" fmla="*/ 10000 w 10097"/>
                <a:gd name="connsiteY1" fmla="*/ 0 h 10000"/>
                <a:gd name="connsiteX2" fmla="*/ 10097 w 10097"/>
                <a:gd name="connsiteY2" fmla="*/ 9422 h 10000"/>
                <a:gd name="connsiteX3" fmla="*/ 2000 w 10097"/>
                <a:gd name="connsiteY3" fmla="*/ 10000 h 10000"/>
                <a:gd name="connsiteX4" fmla="*/ 0 w 10097"/>
                <a:gd name="connsiteY4" fmla="*/ 0 h 10000"/>
                <a:gd name="connsiteX0" fmla="*/ 51 w 10148"/>
                <a:gd name="connsiteY0" fmla="*/ 0 h 9422"/>
                <a:gd name="connsiteX1" fmla="*/ 10051 w 10148"/>
                <a:gd name="connsiteY1" fmla="*/ 0 h 9422"/>
                <a:gd name="connsiteX2" fmla="*/ 10148 w 10148"/>
                <a:gd name="connsiteY2" fmla="*/ 9422 h 9422"/>
                <a:gd name="connsiteX3" fmla="*/ 0 w 10148"/>
                <a:gd name="connsiteY3" fmla="*/ 9402 h 9422"/>
                <a:gd name="connsiteX4" fmla="*/ 51 w 10148"/>
                <a:gd name="connsiteY4" fmla="*/ 0 h 9422"/>
                <a:gd name="connsiteX0" fmla="*/ 50 w 10069"/>
                <a:gd name="connsiteY0" fmla="*/ 77 h 10077"/>
                <a:gd name="connsiteX1" fmla="*/ 10064 w 10069"/>
                <a:gd name="connsiteY1" fmla="*/ 0 h 10077"/>
                <a:gd name="connsiteX2" fmla="*/ 10000 w 10069"/>
                <a:gd name="connsiteY2" fmla="*/ 10077 h 10077"/>
                <a:gd name="connsiteX3" fmla="*/ 0 w 10069"/>
                <a:gd name="connsiteY3" fmla="*/ 10056 h 10077"/>
                <a:gd name="connsiteX4" fmla="*/ 50 w 10069"/>
                <a:gd name="connsiteY4" fmla="*/ 77 h 10077"/>
                <a:gd name="connsiteX0" fmla="*/ 1 w 10134"/>
                <a:gd name="connsiteY0" fmla="*/ 0 h 10091"/>
                <a:gd name="connsiteX1" fmla="*/ 10129 w 10134"/>
                <a:gd name="connsiteY1" fmla="*/ 14 h 10091"/>
                <a:gd name="connsiteX2" fmla="*/ 10065 w 10134"/>
                <a:gd name="connsiteY2" fmla="*/ 10091 h 10091"/>
                <a:gd name="connsiteX3" fmla="*/ 65 w 10134"/>
                <a:gd name="connsiteY3" fmla="*/ 10070 h 10091"/>
                <a:gd name="connsiteX4" fmla="*/ 1 w 10134"/>
                <a:gd name="connsiteY4" fmla="*/ 0 h 10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4" h="10091">
                  <a:moveTo>
                    <a:pt x="1" y="0"/>
                  </a:moveTo>
                  <a:lnTo>
                    <a:pt x="10129" y="14"/>
                  </a:lnTo>
                  <a:cubicBezTo>
                    <a:pt x="10161" y="3348"/>
                    <a:pt x="10033" y="6757"/>
                    <a:pt x="10065" y="10091"/>
                  </a:cubicBezTo>
                  <a:lnTo>
                    <a:pt x="65" y="10070"/>
                  </a:lnTo>
                  <a:cubicBezTo>
                    <a:pt x="82" y="6744"/>
                    <a:pt x="-16" y="3326"/>
                    <a:pt x="1" y="0"/>
                  </a:cubicBezTo>
                  <a:close/>
                </a:path>
              </a:pathLst>
            </a:custGeom>
            <a:solidFill>
              <a:srgbClr val="3E00FF">
                <a:alpha val="23922"/>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E1747A-D050-D93C-2674-BC057E020201}"/>
                </a:ext>
              </a:extLst>
            </p:cNvPr>
            <p:cNvSpPr/>
            <p:nvPr/>
          </p:nvSpPr>
          <p:spPr>
            <a:xfrm>
              <a:off x="1394235" y="1390734"/>
              <a:ext cx="3043522" cy="2839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Camera with solid fill">
              <a:extLst>
                <a:ext uri="{FF2B5EF4-FFF2-40B4-BE49-F238E27FC236}">
                  <a16:creationId xmlns:a16="http://schemas.microsoft.com/office/drawing/2014/main" id="{AD77A8B6-CEE1-7747-6218-2D60CA2BF8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351" y="2413663"/>
              <a:ext cx="914400" cy="914400"/>
            </a:xfrm>
            <a:prstGeom prst="rect">
              <a:avLst/>
            </a:prstGeom>
          </p:spPr>
        </p:pic>
        <p:sp>
          <p:nvSpPr>
            <p:cNvPr id="11" name="Oval 10">
              <a:extLst>
                <a:ext uri="{FF2B5EF4-FFF2-40B4-BE49-F238E27FC236}">
                  <a16:creationId xmlns:a16="http://schemas.microsoft.com/office/drawing/2014/main" id="{5B62B4F0-4A4C-B34A-1F37-C93EFEB0D7E4}"/>
                </a:ext>
              </a:extLst>
            </p:cNvPr>
            <p:cNvSpPr/>
            <p:nvPr/>
          </p:nvSpPr>
          <p:spPr>
            <a:xfrm>
              <a:off x="2211680" y="1871593"/>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B59214A-F1D9-3C01-358F-3DEFA6E58263}"/>
                </a:ext>
              </a:extLst>
            </p:cNvPr>
            <p:cNvSpPr/>
            <p:nvPr/>
          </p:nvSpPr>
          <p:spPr>
            <a:xfrm>
              <a:off x="3482612" y="2467211"/>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A6C8688-BB2C-8D49-2AAF-A4CD72791CBC}"/>
                </a:ext>
              </a:extLst>
            </p:cNvPr>
            <p:cNvSpPr/>
            <p:nvPr/>
          </p:nvSpPr>
          <p:spPr>
            <a:xfrm>
              <a:off x="2536054" y="3785681"/>
              <a:ext cx="201960" cy="189571"/>
            </a:xfrm>
            <a:prstGeom prst="ellipse">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EEF539EF-ED4D-F61B-8DED-3207932F5825}"/>
              </a:ext>
            </a:extLst>
          </p:cNvPr>
          <p:cNvGrpSpPr/>
          <p:nvPr/>
        </p:nvGrpSpPr>
        <p:grpSpPr>
          <a:xfrm>
            <a:off x="6096000" y="1667812"/>
            <a:ext cx="3246120" cy="2086610"/>
            <a:chOff x="5709134" y="1390734"/>
            <a:chExt cx="4143856" cy="2839972"/>
          </a:xfrm>
        </p:grpSpPr>
        <p:sp>
          <p:nvSpPr>
            <p:cNvPr id="15" name="Rectangle 14">
              <a:extLst>
                <a:ext uri="{FF2B5EF4-FFF2-40B4-BE49-F238E27FC236}">
                  <a16:creationId xmlns:a16="http://schemas.microsoft.com/office/drawing/2014/main" id="{E9F2A071-680F-AD8F-F618-0EBAABCFD18F}"/>
                </a:ext>
              </a:extLst>
            </p:cNvPr>
            <p:cNvSpPr/>
            <p:nvPr/>
          </p:nvSpPr>
          <p:spPr>
            <a:xfrm>
              <a:off x="6809468" y="1390734"/>
              <a:ext cx="3043522" cy="2839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2F98523-E849-EF83-A29D-416E4708C6F4}"/>
                </a:ext>
              </a:extLst>
            </p:cNvPr>
            <p:cNvSpPr/>
            <p:nvPr/>
          </p:nvSpPr>
          <p:spPr>
            <a:xfrm>
              <a:off x="7626913" y="1871592"/>
              <a:ext cx="365760" cy="3657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F98754C-DB3A-AE32-C170-2D127FC71CA9}"/>
                </a:ext>
              </a:extLst>
            </p:cNvPr>
            <p:cNvSpPr/>
            <p:nvPr/>
          </p:nvSpPr>
          <p:spPr>
            <a:xfrm>
              <a:off x="8897845" y="2467210"/>
              <a:ext cx="365760" cy="3657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18CE7EE-C1DC-8EE4-5DE4-52924F2B091A}"/>
                </a:ext>
              </a:extLst>
            </p:cNvPr>
            <p:cNvSpPr/>
            <p:nvPr/>
          </p:nvSpPr>
          <p:spPr>
            <a:xfrm>
              <a:off x="7951287" y="3785680"/>
              <a:ext cx="365760" cy="365760"/>
            </a:xfrm>
            <a:prstGeom prst="ellipse">
              <a:avLst/>
            </a:prstGeom>
            <a:solidFill>
              <a:schemeClr val="tx1">
                <a:lumMod val="50000"/>
                <a:lumOff val="50000"/>
              </a:schemeClr>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8 Points 28">
              <a:extLst>
                <a:ext uri="{FF2B5EF4-FFF2-40B4-BE49-F238E27FC236}">
                  <a16:creationId xmlns:a16="http://schemas.microsoft.com/office/drawing/2014/main" id="{650F9F4A-503E-183D-19E9-95E8318D9FC6}"/>
                </a:ext>
              </a:extLst>
            </p:cNvPr>
            <p:cNvSpPr/>
            <p:nvPr/>
          </p:nvSpPr>
          <p:spPr>
            <a:xfrm>
              <a:off x="7450325" y="3421108"/>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8 Points 32">
              <a:extLst>
                <a:ext uri="{FF2B5EF4-FFF2-40B4-BE49-F238E27FC236}">
                  <a16:creationId xmlns:a16="http://schemas.microsoft.com/office/drawing/2014/main" id="{6E3FCD47-2000-BBD2-3BFB-01B13B0D3F06}"/>
                </a:ext>
              </a:extLst>
            </p:cNvPr>
            <p:cNvSpPr/>
            <p:nvPr/>
          </p:nvSpPr>
          <p:spPr>
            <a:xfrm>
              <a:off x="8153223" y="2327910"/>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8 Points 27">
              <a:extLst>
                <a:ext uri="{FF2B5EF4-FFF2-40B4-BE49-F238E27FC236}">
                  <a16:creationId xmlns:a16="http://schemas.microsoft.com/office/drawing/2014/main" id="{AC00A571-ACB3-5EC7-5945-FC3E7EA9BB10}"/>
                </a:ext>
              </a:extLst>
            </p:cNvPr>
            <p:cNvSpPr/>
            <p:nvPr/>
          </p:nvSpPr>
          <p:spPr>
            <a:xfrm>
              <a:off x="9177107" y="302599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xplosion: 8 Points 38">
              <a:extLst>
                <a:ext uri="{FF2B5EF4-FFF2-40B4-BE49-F238E27FC236}">
                  <a16:creationId xmlns:a16="http://schemas.microsoft.com/office/drawing/2014/main" id="{906D868D-A6DF-A35A-E380-E8FE7BE25B3F}"/>
                </a:ext>
              </a:extLst>
            </p:cNvPr>
            <p:cNvSpPr/>
            <p:nvPr/>
          </p:nvSpPr>
          <p:spPr>
            <a:xfrm>
              <a:off x="7089899" y="1867018"/>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8 Points 37">
              <a:extLst>
                <a:ext uri="{FF2B5EF4-FFF2-40B4-BE49-F238E27FC236}">
                  <a16:creationId xmlns:a16="http://schemas.microsoft.com/office/drawing/2014/main" id="{1B138051-6370-289E-41AD-B159FF3C0CFF}"/>
                </a:ext>
              </a:extLst>
            </p:cNvPr>
            <p:cNvSpPr/>
            <p:nvPr/>
          </p:nvSpPr>
          <p:spPr>
            <a:xfrm>
              <a:off x="8135608" y="299976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8" name="Explosion: 8 Points 37">
              <a:extLst>
                <a:ext uri="{FF2B5EF4-FFF2-40B4-BE49-F238E27FC236}">
                  <a16:creationId xmlns:a16="http://schemas.microsoft.com/office/drawing/2014/main" id="{9183CBDA-5266-6F28-1019-3CC22B7032A3}"/>
                </a:ext>
              </a:extLst>
            </p:cNvPr>
            <p:cNvSpPr/>
            <p:nvPr/>
          </p:nvSpPr>
          <p:spPr>
            <a:xfrm>
              <a:off x="8589484" y="210586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9" name="Explosion: 8 Points 37">
              <a:extLst>
                <a:ext uri="{FF2B5EF4-FFF2-40B4-BE49-F238E27FC236}">
                  <a16:creationId xmlns:a16="http://schemas.microsoft.com/office/drawing/2014/main" id="{900CC4DD-1CC6-46D6-315F-49D90A9FC0F9}"/>
                </a:ext>
              </a:extLst>
            </p:cNvPr>
            <p:cNvSpPr/>
            <p:nvPr/>
          </p:nvSpPr>
          <p:spPr>
            <a:xfrm>
              <a:off x="7472008" y="269046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0" name="Explosion: 8 Points 37">
              <a:extLst>
                <a:ext uri="{FF2B5EF4-FFF2-40B4-BE49-F238E27FC236}">
                  <a16:creationId xmlns:a16="http://schemas.microsoft.com/office/drawing/2014/main" id="{98C80017-FFBB-2FCC-C412-48B32F975B3B}"/>
                </a:ext>
              </a:extLst>
            </p:cNvPr>
            <p:cNvSpPr/>
            <p:nvPr/>
          </p:nvSpPr>
          <p:spPr>
            <a:xfrm>
              <a:off x="7844855" y="209075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1" name="Explosion: 8 Points 37">
              <a:extLst>
                <a:ext uri="{FF2B5EF4-FFF2-40B4-BE49-F238E27FC236}">
                  <a16:creationId xmlns:a16="http://schemas.microsoft.com/office/drawing/2014/main" id="{AF997160-EACF-3912-CF26-FD07B8703CBE}"/>
                </a:ext>
              </a:extLst>
            </p:cNvPr>
            <p:cNvSpPr/>
            <p:nvPr/>
          </p:nvSpPr>
          <p:spPr>
            <a:xfrm>
              <a:off x="8788139" y="372555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pic>
          <p:nvPicPr>
            <p:cNvPr id="32" name="Graphic 31" descr="Microscope with solid fill">
              <a:extLst>
                <a:ext uri="{FF2B5EF4-FFF2-40B4-BE49-F238E27FC236}">
                  <a16:creationId xmlns:a16="http://schemas.microsoft.com/office/drawing/2014/main" id="{EA5B733E-48EE-8A4F-C764-3A16F4320A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9134" y="2391134"/>
              <a:ext cx="914400" cy="914400"/>
            </a:xfrm>
            <a:prstGeom prst="rect">
              <a:avLst/>
            </a:prstGeom>
          </p:spPr>
        </p:pic>
        <p:sp>
          <p:nvSpPr>
            <p:cNvPr id="33" name="Explosion: 8 Points 37">
              <a:extLst>
                <a:ext uri="{FF2B5EF4-FFF2-40B4-BE49-F238E27FC236}">
                  <a16:creationId xmlns:a16="http://schemas.microsoft.com/office/drawing/2014/main" id="{BF8F1A8E-5EA4-C06D-510D-A41B0FC9AAB8}"/>
                </a:ext>
              </a:extLst>
            </p:cNvPr>
            <p:cNvSpPr/>
            <p:nvPr/>
          </p:nvSpPr>
          <p:spPr>
            <a:xfrm>
              <a:off x="8589484" y="322505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4" name="Explosion: 8 Points 37">
              <a:extLst>
                <a:ext uri="{FF2B5EF4-FFF2-40B4-BE49-F238E27FC236}">
                  <a16:creationId xmlns:a16="http://schemas.microsoft.com/office/drawing/2014/main" id="{56B9363B-859B-94F9-91E7-9EF52DF352C0}"/>
                </a:ext>
              </a:extLst>
            </p:cNvPr>
            <p:cNvSpPr/>
            <p:nvPr/>
          </p:nvSpPr>
          <p:spPr>
            <a:xfrm>
              <a:off x="9392638" y="344409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5" name="Explosion: 8 Points 37">
              <a:extLst>
                <a:ext uri="{FF2B5EF4-FFF2-40B4-BE49-F238E27FC236}">
                  <a16:creationId xmlns:a16="http://schemas.microsoft.com/office/drawing/2014/main" id="{8722AF90-7D92-056D-2055-B72D64A372D5}"/>
                </a:ext>
              </a:extLst>
            </p:cNvPr>
            <p:cNvSpPr/>
            <p:nvPr/>
          </p:nvSpPr>
          <p:spPr>
            <a:xfrm>
              <a:off x="9392638" y="152860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6" name="Explosion: 8 Points 37">
              <a:extLst>
                <a:ext uri="{FF2B5EF4-FFF2-40B4-BE49-F238E27FC236}">
                  <a16:creationId xmlns:a16="http://schemas.microsoft.com/office/drawing/2014/main" id="{479B2C33-FDDC-3DB7-3659-133F76F3D1CE}"/>
                </a:ext>
              </a:extLst>
            </p:cNvPr>
            <p:cNvSpPr/>
            <p:nvPr/>
          </p:nvSpPr>
          <p:spPr>
            <a:xfrm>
              <a:off x="9323537" y="213694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7" name="Explosion: 8 Points 37">
              <a:extLst>
                <a:ext uri="{FF2B5EF4-FFF2-40B4-BE49-F238E27FC236}">
                  <a16:creationId xmlns:a16="http://schemas.microsoft.com/office/drawing/2014/main" id="{DA34E557-F8A1-2D21-BA39-B8B87C48F4CE}"/>
                </a:ext>
              </a:extLst>
            </p:cNvPr>
            <p:cNvSpPr/>
            <p:nvPr/>
          </p:nvSpPr>
          <p:spPr>
            <a:xfrm>
              <a:off x="8819624" y="172364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8" name="Flowchart: Manual Operation 25">
              <a:extLst>
                <a:ext uri="{FF2B5EF4-FFF2-40B4-BE49-F238E27FC236}">
                  <a16:creationId xmlns:a16="http://schemas.microsoft.com/office/drawing/2014/main" id="{EBCE759A-7323-843F-4311-3F6818C82469}"/>
                </a:ext>
              </a:extLst>
            </p:cNvPr>
            <p:cNvSpPr/>
            <p:nvPr/>
          </p:nvSpPr>
          <p:spPr>
            <a:xfrm rot="16200000" flipV="1">
              <a:off x="6318545" y="2678504"/>
              <a:ext cx="468724" cy="492651"/>
            </a:xfrm>
            <a:prstGeom prst="flowChartManualOperation">
              <a:avLst/>
            </a:prstGeom>
            <a:solidFill>
              <a:schemeClr val="tx1">
                <a:lumMod val="65000"/>
                <a:lumOff val="35000"/>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39" name="Diagram 38">
            <a:extLst>
              <a:ext uri="{FF2B5EF4-FFF2-40B4-BE49-F238E27FC236}">
                <a16:creationId xmlns:a16="http://schemas.microsoft.com/office/drawing/2014/main" id="{6DFD5C5D-0DFD-66CD-7C0F-879639AF9A5B}"/>
              </a:ext>
            </a:extLst>
          </p:cNvPr>
          <p:cNvGraphicFramePr/>
          <p:nvPr>
            <p:extLst>
              <p:ext uri="{D42A27DB-BD31-4B8C-83A1-F6EECF244321}">
                <p14:modId xmlns:p14="http://schemas.microsoft.com/office/powerpoint/2010/main" val="3687763906"/>
              </p:ext>
            </p:extLst>
          </p:nvPr>
        </p:nvGraphicFramePr>
        <p:xfrm>
          <a:off x="591306" y="3882584"/>
          <a:ext cx="4526048" cy="22625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43" name="Diagram 42">
            <a:extLst>
              <a:ext uri="{FF2B5EF4-FFF2-40B4-BE49-F238E27FC236}">
                <a16:creationId xmlns:a16="http://schemas.microsoft.com/office/drawing/2014/main" id="{896C22AB-27CB-2CCD-8D97-E97B705106EB}"/>
              </a:ext>
            </a:extLst>
          </p:cNvPr>
          <p:cNvGraphicFramePr/>
          <p:nvPr>
            <p:extLst>
              <p:ext uri="{D42A27DB-BD31-4B8C-83A1-F6EECF244321}">
                <p14:modId xmlns:p14="http://schemas.microsoft.com/office/powerpoint/2010/main" val="1763828949"/>
              </p:ext>
            </p:extLst>
          </p:nvPr>
        </p:nvGraphicFramePr>
        <p:xfrm>
          <a:off x="5692134" y="3882584"/>
          <a:ext cx="4526048" cy="22625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44" name="TextBox 43">
            <a:extLst>
              <a:ext uri="{FF2B5EF4-FFF2-40B4-BE49-F238E27FC236}">
                <a16:creationId xmlns:a16="http://schemas.microsoft.com/office/drawing/2014/main" id="{35FF757F-6342-F158-898C-2F640E24E57F}"/>
              </a:ext>
            </a:extLst>
          </p:cNvPr>
          <p:cNvSpPr txBox="1"/>
          <p:nvPr/>
        </p:nvSpPr>
        <p:spPr>
          <a:xfrm>
            <a:off x="2016821" y="1283686"/>
            <a:ext cx="1749421" cy="369332"/>
          </a:xfrm>
          <a:prstGeom prst="rect">
            <a:avLst/>
          </a:prstGeom>
          <a:noFill/>
        </p:spPr>
        <p:txBody>
          <a:bodyPr wrap="square" rtlCol="0">
            <a:spAutoFit/>
          </a:bodyPr>
          <a:lstStyle/>
          <a:p>
            <a:r>
              <a:rPr lang="en-US" b="1"/>
              <a:t>UV Light Photos</a:t>
            </a:r>
          </a:p>
        </p:txBody>
      </p:sp>
      <p:sp>
        <p:nvSpPr>
          <p:cNvPr id="45" name="TextBox 44">
            <a:extLst>
              <a:ext uri="{FF2B5EF4-FFF2-40B4-BE49-F238E27FC236}">
                <a16:creationId xmlns:a16="http://schemas.microsoft.com/office/drawing/2014/main" id="{94E93CB0-5C5B-93EC-8A18-FD412109B842}"/>
              </a:ext>
            </a:extLst>
          </p:cNvPr>
          <p:cNvSpPr txBox="1"/>
          <p:nvPr/>
        </p:nvSpPr>
        <p:spPr>
          <a:xfrm>
            <a:off x="7061504" y="1283686"/>
            <a:ext cx="2177066" cy="369332"/>
          </a:xfrm>
          <a:prstGeom prst="rect">
            <a:avLst/>
          </a:prstGeom>
          <a:noFill/>
        </p:spPr>
        <p:txBody>
          <a:bodyPr wrap="square" rtlCol="0">
            <a:spAutoFit/>
          </a:bodyPr>
          <a:lstStyle/>
          <a:p>
            <a:r>
              <a:rPr lang="en-US" b="1"/>
              <a:t>Microscope Photos</a:t>
            </a:r>
          </a:p>
        </p:txBody>
      </p:sp>
    </p:spTree>
    <p:extLst>
      <p:ext uri="{BB962C8B-B14F-4D97-AF65-F5344CB8AC3E}">
        <p14:creationId xmlns:p14="http://schemas.microsoft.com/office/powerpoint/2010/main" val="32505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3189-4F53-5E2E-3433-918DC92DDA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1930703-1DFD-4F1E-D0EB-79BEF056CF82}"/>
              </a:ext>
            </a:extLst>
          </p:cNvPr>
          <p:cNvSpPr>
            <a:spLocks noGrp="1"/>
          </p:cNvSpPr>
          <p:nvPr>
            <p:ph type="sldNum" sz="quarter" idx="12"/>
          </p:nvPr>
        </p:nvSpPr>
        <p:spPr/>
        <p:txBody>
          <a:bodyPr/>
          <a:lstStyle/>
          <a:p>
            <a:fld id="{A5AEF524-62EC-C340-82A1-9F47B6C43E55}" type="slidenum">
              <a:rPr lang="en-US" smtClean="0"/>
              <a:t>56</a:t>
            </a:fld>
            <a:endParaRPr lang="en-US"/>
          </a:p>
        </p:txBody>
      </p:sp>
      <p:sp>
        <p:nvSpPr>
          <p:cNvPr id="22" name="Title 1">
            <a:extLst>
              <a:ext uri="{FF2B5EF4-FFF2-40B4-BE49-F238E27FC236}">
                <a16:creationId xmlns:a16="http://schemas.microsoft.com/office/drawing/2014/main" id="{3F16EEAE-148A-FC01-1847-D4CFDBED6F91}"/>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Testing Details:</a:t>
            </a:r>
            <a:br>
              <a:rPr lang="en-US"/>
            </a:br>
            <a:r>
              <a:rPr lang="en-US" sz="2800"/>
              <a:t>Pre-Testing Verifications</a:t>
            </a:r>
          </a:p>
        </p:txBody>
      </p:sp>
      <p:sp>
        <p:nvSpPr>
          <p:cNvPr id="13" name="Footer Placeholder 3">
            <a:extLst>
              <a:ext uri="{FF2B5EF4-FFF2-40B4-BE49-F238E27FC236}">
                <a16:creationId xmlns:a16="http://schemas.microsoft.com/office/drawing/2014/main" id="{4F20E158-EB10-84F7-F318-F412AE4E5B8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pic>
        <p:nvPicPr>
          <p:cNvPr id="3" name="Picture 2" descr="A black camera with a large lens&#10;&#10;AI-generated content may be incorrect.">
            <a:extLst>
              <a:ext uri="{FF2B5EF4-FFF2-40B4-BE49-F238E27FC236}">
                <a16:creationId xmlns:a16="http://schemas.microsoft.com/office/drawing/2014/main" id="{FAE767D1-462E-1E38-16B1-E616BC3AA125}"/>
              </a:ext>
            </a:extLst>
          </p:cNvPr>
          <p:cNvPicPr>
            <a:picLocks noChangeAspect="1"/>
          </p:cNvPicPr>
          <p:nvPr/>
        </p:nvPicPr>
        <p:blipFill>
          <a:blip r:embed="rId3"/>
          <a:stretch>
            <a:fillRect/>
          </a:stretch>
        </p:blipFill>
        <p:spPr>
          <a:xfrm>
            <a:off x="620720" y="2552170"/>
            <a:ext cx="2298650" cy="2019829"/>
          </a:xfrm>
          <a:prstGeom prst="rect">
            <a:avLst/>
          </a:prstGeom>
        </p:spPr>
      </p:pic>
      <p:sp>
        <p:nvSpPr>
          <p:cNvPr id="5" name="Rectangle 4">
            <a:extLst>
              <a:ext uri="{FF2B5EF4-FFF2-40B4-BE49-F238E27FC236}">
                <a16:creationId xmlns:a16="http://schemas.microsoft.com/office/drawing/2014/main" id="{0C6C5FA8-E6D5-A092-5C18-8694E8287054}"/>
              </a:ext>
            </a:extLst>
          </p:cNvPr>
          <p:cNvSpPr/>
          <p:nvPr/>
        </p:nvSpPr>
        <p:spPr>
          <a:xfrm>
            <a:off x="3690877" y="2154938"/>
            <a:ext cx="3043522" cy="283997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7E129FE-C049-78F2-3679-7127C8F365D2}"/>
              </a:ext>
            </a:extLst>
          </p:cNvPr>
          <p:cNvSpPr/>
          <p:nvPr/>
        </p:nvSpPr>
        <p:spPr>
          <a:xfrm>
            <a:off x="3879907" y="2604782"/>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2B73281-9C6F-F0A2-3114-E5335C12527D}"/>
              </a:ext>
            </a:extLst>
          </p:cNvPr>
          <p:cNvSpPr/>
          <p:nvPr/>
        </p:nvSpPr>
        <p:spPr>
          <a:xfrm>
            <a:off x="4400726" y="2865607"/>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E588A27-FB59-150C-0FE7-B020C121B3E4}"/>
              </a:ext>
            </a:extLst>
          </p:cNvPr>
          <p:cNvSpPr/>
          <p:nvPr/>
        </p:nvSpPr>
        <p:spPr>
          <a:xfrm>
            <a:off x="4123747" y="3429000"/>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4AA8D4-E42B-D90C-6AE8-278194CD9EC6}"/>
              </a:ext>
            </a:extLst>
          </p:cNvPr>
          <p:cNvSpPr/>
          <p:nvPr/>
        </p:nvSpPr>
        <p:spPr>
          <a:xfrm>
            <a:off x="3879907" y="3799680"/>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8E57D-077C-5BEF-079E-D4BB5F6AEC67}"/>
              </a:ext>
            </a:extLst>
          </p:cNvPr>
          <p:cNvSpPr/>
          <p:nvPr/>
        </p:nvSpPr>
        <p:spPr>
          <a:xfrm>
            <a:off x="5212638" y="4080974"/>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789945-F704-A864-BD6E-E8B1BEF807C4}"/>
              </a:ext>
            </a:extLst>
          </p:cNvPr>
          <p:cNvSpPr/>
          <p:nvPr/>
        </p:nvSpPr>
        <p:spPr>
          <a:xfrm>
            <a:off x="5133777" y="3535121"/>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76D84B6-84E5-16B2-E784-D5EA8F635395}"/>
              </a:ext>
            </a:extLst>
          </p:cNvPr>
          <p:cNvSpPr/>
          <p:nvPr/>
        </p:nvSpPr>
        <p:spPr>
          <a:xfrm>
            <a:off x="4580389" y="3882254"/>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E66E98-4088-96A5-B937-A44917168562}"/>
              </a:ext>
            </a:extLst>
          </p:cNvPr>
          <p:cNvSpPr/>
          <p:nvPr/>
        </p:nvSpPr>
        <p:spPr>
          <a:xfrm>
            <a:off x="5042337" y="2696222"/>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50D9CE5-973F-E9C0-E672-54C0696E328D}"/>
              </a:ext>
            </a:extLst>
          </p:cNvPr>
          <p:cNvSpPr/>
          <p:nvPr/>
        </p:nvSpPr>
        <p:spPr>
          <a:xfrm>
            <a:off x="6096000" y="3891120"/>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79360D1-6419-5A9E-4AD3-7848E2653EF3}"/>
              </a:ext>
            </a:extLst>
          </p:cNvPr>
          <p:cNvSpPr/>
          <p:nvPr/>
        </p:nvSpPr>
        <p:spPr>
          <a:xfrm>
            <a:off x="6096000" y="4738237"/>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8092C6A2-16A5-40B0-C974-A010848DFA08}"/>
              </a:ext>
            </a:extLst>
          </p:cNvPr>
          <p:cNvSpPr/>
          <p:nvPr/>
        </p:nvSpPr>
        <p:spPr>
          <a:xfrm>
            <a:off x="5692134" y="3151601"/>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B58A38B-AEE6-6A10-1AAB-1A0323274FEA}"/>
              </a:ext>
            </a:extLst>
          </p:cNvPr>
          <p:cNvSpPr/>
          <p:nvPr/>
        </p:nvSpPr>
        <p:spPr>
          <a:xfrm>
            <a:off x="5556307" y="4281182"/>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F4E493C-3482-CC8F-522B-54101BDD0130}"/>
              </a:ext>
            </a:extLst>
          </p:cNvPr>
          <p:cNvSpPr/>
          <p:nvPr/>
        </p:nvSpPr>
        <p:spPr>
          <a:xfrm>
            <a:off x="5783574" y="2286210"/>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0F8A6E2-95F0-D7A8-A249-F9B5B988711E}"/>
              </a:ext>
            </a:extLst>
          </p:cNvPr>
          <p:cNvSpPr/>
          <p:nvPr/>
        </p:nvSpPr>
        <p:spPr>
          <a:xfrm>
            <a:off x="6343679" y="2895347"/>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4C62E39-79AA-74FE-BFD4-23B0CDF39A6F}"/>
              </a:ext>
            </a:extLst>
          </p:cNvPr>
          <p:cNvSpPr/>
          <p:nvPr/>
        </p:nvSpPr>
        <p:spPr>
          <a:xfrm>
            <a:off x="4062787" y="4464062"/>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E2BAB8-C18D-7890-22A1-219699A40E76}"/>
              </a:ext>
            </a:extLst>
          </p:cNvPr>
          <p:cNvSpPr/>
          <p:nvPr/>
        </p:nvSpPr>
        <p:spPr>
          <a:xfrm>
            <a:off x="4808213" y="4679406"/>
            <a:ext cx="182880" cy="182880"/>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123C6A4-34CC-68AF-E638-30369A17CE22}"/>
              </a:ext>
            </a:extLst>
          </p:cNvPr>
          <p:cNvSpPr txBox="1"/>
          <p:nvPr/>
        </p:nvSpPr>
        <p:spPr>
          <a:xfrm>
            <a:off x="6923428" y="2185523"/>
            <a:ext cx="3333159" cy="646331"/>
          </a:xfrm>
          <a:prstGeom prst="rect">
            <a:avLst/>
          </a:prstGeom>
          <a:noFill/>
        </p:spPr>
        <p:txBody>
          <a:bodyPr wrap="square">
            <a:spAutoFit/>
          </a:bodyPr>
          <a:lstStyle/>
          <a:p>
            <a:r>
              <a:rPr lang="en-US" b="1"/>
              <a:t>Photos of Tape</a:t>
            </a:r>
          </a:p>
          <a:p>
            <a:pPr marL="342900" indent="-342900">
              <a:buBlip>
                <a:blip r:embed="rId4"/>
              </a:buBlip>
            </a:pPr>
            <a:r>
              <a:rPr lang="en-US"/>
              <a:t>Experimented with cinnamon </a:t>
            </a:r>
          </a:p>
        </p:txBody>
      </p:sp>
      <p:sp>
        <p:nvSpPr>
          <p:cNvPr id="29" name="Text Placeholder 5">
            <a:extLst>
              <a:ext uri="{FF2B5EF4-FFF2-40B4-BE49-F238E27FC236}">
                <a16:creationId xmlns:a16="http://schemas.microsoft.com/office/drawing/2014/main" id="{93C97A4B-BCCC-7F87-B485-62F565D70137}"/>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Kendall Kovacs</a:t>
            </a:r>
          </a:p>
        </p:txBody>
      </p:sp>
    </p:spTree>
    <p:extLst>
      <p:ext uri="{BB962C8B-B14F-4D97-AF65-F5344CB8AC3E}">
        <p14:creationId xmlns:p14="http://schemas.microsoft.com/office/powerpoint/2010/main" val="24742783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D6EC99A-7451-77C9-93DD-8C11D8EB2770}"/>
              </a:ext>
            </a:extLst>
          </p:cNvPr>
          <p:cNvSpPr>
            <a:spLocks noGrp="1"/>
          </p:cNvSpPr>
          <p:nvPr>
            <p:ph type="sldNum" sz="quarter" idx="12"/>
          </p:nvPr>
        </p:nvSpPr>
        <p:spPr/>
        <p:txBody>
          <a:bodyPr/>
          <a:lstStyle/>
          <a:p>
            <a:fld id="{A5AEF524-62EC-C340-82A1-9F47B6C43E55}" type="slidenum">
              <a:rPr lang="en-US" smtClean="0"/>
              <a:t>57</a:t>
            </a:fld>
            <a:endParaRPr lang="en-US"/>
          </a:p>
        </p:txBody>
      </p:sp>
      <p:sp>
        <p:nvSpPr>
          <p:cNvPr id="8" name="Footer Placeholder 2">
            <a:extLst>
              <a:ext uri="{FF2B5EF4-FFF2-40B4-BE49-F238E27FC236}">
                <a16:creationId xmlns:a16="http://schemas.microsoft.com/office/drawing/2014/main" id="{8A723EED-91C7-90A0-7679-E84A933A7BFA}"/>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9" name="Arrow: Right 8">
            <a:extLst>
              <a:ext uri="{FF2B5EF4-FFF2-40B4-BE49-F238E27FC236}">
                <a16:creationId xmlns:a16="http://schemas.microsoft.com/office/drawing/2014/main" id="{7DB2D22C-7474-661D-2E8A-D7044FE62241}"/>
              </a:ext>
            </a:extLst>
          </p:cNvPr>
          <p:cNvSpPr/>
          <p:nvPr/>
        </p:nvSpPr>
        <p:spPr>
          <a:xfrm>
            <a:off x="583547" y="2929612"/>
            <a:ext cx="9205183" cy="865631"/>
          </a:xfrm>
          <a:prstGeom prst="rightArrow">
            <a:avLst/>
          </a:prstGeom>
          <a:solidFill>
            <a:srgbClr val="772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27CC3E-778A-B27A-F887-665F67CAC72E}"/>
              </a:ext>
            </a:extLst>
          </p:cNvPr>
          <p:cNvSpPr txBox="1"/>
          <p:nvPr/>
        </p:nvSpPr>
        <p:spPr>
          <a:xfrm>
            <a:off x="6154915" y="4134102"/>
            <a:ext cx="28208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Complete project write up</a:t>
            </a:r>
          </a:p>
        </p:txBody>
      </p:sp>
      <p:sp>
        <p:nvSpPr>
          <p:cNvPr id="13" name="TextBox 12">
            <a:extLst>
              <a:ext uri="{FF2B5EF4-FFF2-40B4-BE49-F238E27FC236}">
                <a16:creationId xmlns:a16="http://schemas.microsoft.com/office/drawing/2014/main" id="{A34281BE-4835-3274-BC4C-C94E68E742F1}"/>
              </a:ext>
            </a:extLst>
          </p:cNvPr>
          <p:cNvSpPr txBox="1"/>
          <p:nvPr/>
        </p:nvSpPr>
        <p:spPr>
          <a:xfrm>
            <a:off x="6668944" y="1865032"/>
            <a:ext cx="363252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Project poster completion and presentation planning</a:t>
            </a:r>
          </a:p>
        </p:txBody>
      </p:sp>
      <p:sp>
        <p:nvSpPr>
          <p:cNvPr id="14" name="Rectangle: Rounded Corners 13">
            <a:extLst>
              <a:ext uri="{FF2B5EF4-FFF2-40B4-BE49-F238E27FC236}">
                <a16:creationId xmlns:a16="http://schemas.microsoft.com/office/drawing/2014/main" id="{F2191629-FEEE-F9E3-4179-F2009A2760F5}"/>
              </a:ext>
            </a:extLst>
          </p:cNvPr>
          <p:cNvSpPr/>
          <p:nvPr/>
        </p:nvSpPr>
        <p:spPr>
          <a:xfrm>
            <a:off x="1053296" y="2145668"/>
            <a:ext cx="2410734" cy="550361"/>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72F3F"/>
                </a:solidFill>
                <a:ea typeface="Calibri"/>
                <a:cs typeface="Calibri"/>
              </a:rPr>
              <a:t>First run analysis</a:t>
            </a:r>
          </a:p>
        </p:txBody>
      </p:sp>
      <p:sp>
        <p:nvSpPr>
          <p:cNvPr id="15" name="Rectangle: Rounded Corners 14">
            <a:extLst>
              <a:ext uri="{FF2B5EF4-FFF2-40B4-BE49-F238E27FC236}">
                <a16:creationId xmlns:a16="http://schemas.microsoft.com/office/drawing/2014/main" id="{927DAB2A-D645-307E-8B6E-CCB8AC5C6724}"/>
              </a:ext>
            </a:extLst>
          </p:cNvPr>
          <p:cNvSpPr/>
          <p:nvPr/>
        </p:nvSpPr>
        <p:spPr>
          <a:xfrm>
            <a:off x="6118953" y="4134102"/>
            <a:ext cx="2835925" cy="872066"/>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3FEEF40-78D8-0358-BBA3-8CC1DADECCFC}"/>
              </a:ext>
            </a:extLst>
          </p:cNvPr>
          <p:cNvSpPr/>
          <p:nvPr/>
        </p:nvSpPr>
        <p:spPr>
          <a:xfrm>
            <a:off x="6658505" y="1813524"/>
            <a:ext cx="3530325" cy="882505"/>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21B8476-0F3B-A155-E368-33A76D09C1DC}"/>
              </a:ext>
            </a:extLst>
          </p:cNvPr>
          <p:cNvCxnSpPr/>
          <p:nvPr/>
        </p:nvCxnSpPr>
        <p:spPr>
          <a:xfrm>
            <a:off x="2227034" y="2700889"/>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EA66ED-99C8-492C-45D9-1A8CED6242B4}"/>
              </a:ext>
            </a:extLst>
          </p:cNvPr>
          <p:cNvCxnSpPr>
            <a:cxnSpLocks/>
          </p:cNvCxnSpPr>
          <p:nvPr/>
        </p:nvCxnSpPr>
        <p:spPr>
          <a:xfrm>
            <a:off x="6445306"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46F1A6-C9E5-07B6-3FDD-94CC45EC1C2C}"/>
              </a:ext>
            </a:extLst>
          </p:cNvPr>
          <p:cNvCxnSpPr>
            <a:cxnSpLocks/>
          </p:cNvCxnSpPr>
          <p:nvPr/>
        </p:nvCxnSpPr>
        <p:spPr>
          <a:xfrm>
            <a:off x="6963431" y="2666452"/>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31BCA9F-AD8E-FC3E-F929-646D82C3F853}"/>
              </a:ext>
            </a:extLst>
          </p:cNvPr>
          <p:cNvSpPr/>
          <p:nvPr/>
        </p:nvSpPr>
        <p:spPr>
          <a:xfrm>
            <a:off x="437732" y="4134102"/>
            <a:ext cx="2469100" cy="867057"/>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9CA2955-5121-0484-EBE1-BC274E03F041}"/>
              </a:ext>
            </a:extLst>
          </p:cNvPr>
          <p:cNvCxnSpPr>
            <a:cxnSpLocks/>
          </p:cNvCxnSpPr>
          <p:nvPr/>
        </p:nvCxnSpPr>
        <p:spPr>
          <a:xfrm>
            <a:off x="840889"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41070C-F75D-9929-E52C-CAA21D261A31}"/>
              </a:ext>
            </a:extLst>
          </p:cNvPr>
          <p:cNvSpPr txBox="1"/>
          <p:nvPr/>
        </p:nvSpPr>
        <p:spPr>
          <a:xfrm>
            <a:off x="434864" y="4134102"/>
            <a:ext cx="234306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First experimental run</a:t>
            </a:r>
          </a:p>
        </p:txBody>
      </p:sp>
      <p:sp>
        <p:nvSpPr>
          <p:cNvPr id="22" name="Title 18">
            <a:extLst>
              <a:ext uri="{FF2B5EF4-FFF2-40B4-BE49-F238E27FC236}">
                <a16:creationId xmlns:a16="http://schemas.microsoft.com/office/drawing/2014/main" id="{BABB43E5-2F7D-B780-D02F-7E46A56ACADB}"/>
              </a:ext>
            </a:extLst>
          </p:cNvPr>
          <p:cNvSpPr>
            <a:spLocks noGrp="1"/>
          </p:cNvSpPr>
          <p:nvPr/>
        </p:nvSpPr>
        <p:spPr>
          <a:xfrm>
            <a:off x="95727" y="99392"/>
            <a:ext cx="9753600" cy="550360"/>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Future Work</a:t>
            </a:r>
          </a:p>
        </p:txBody>
      </p:sp>
      <p:sp>
        <p:nvSpPr>
          <p:cNvPr id="2" name="Rectangle: Rounded Corners 1">
            <a:extLst>
              <a:ext uri="{FF2B5EF4-FFF2-40B4-BE49-F238E27FC236}">
                <a16:creationId xmlns:a16="http://schemas.microsoft.com/office/drawing/2014/main" id="{67FB16E2-E11A-2537-42AB-18AA39623C1B}"/>
              </a:ext>
            </a:extLst>
          </p:cNvPr>
          <p:cNvSpPr/>
          <p:nvPr/>
        </p:nvSpPr>
        <p:spPr>
          <a:xfrm>
            <a:off x="3214126" y="4119651"/>
            <a:ext cx="2469100" cy="867057"/>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DB2E9E8-9A91-BAC1-B474-97591F6269C2}"/>
              </a:ext>
            </a:extLst>
          </p:cNvPr>
          <p:cNvSpPr txBox="1"/>
          <p:nvPr/>
        </p:nvSpPr>
        <p:spPr>
          <a:xfrm>
            <a:off x="3201232" y="4134102"/>
            <a:ext cx="24691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Second experimental run</a:t>
            </a:r>
          </a:p>
        </p:txBody>
      </p:sp>
      <p:sp>
        <p:nvSpPr>
          <p:cNvPr id="5" name="Rectangle: Rounded Corners 4">
            <a:extLst>
              <a:ext uri="{FF2B5EF4-FFF2-40B4-BE49-F238E27FC236}">
                <a16:creationId xmlns:a16="http://schemas.microsoft.com/office/drawing/2014/main" id="{D0AD3208-BC63-F66E-446C-E556B36AF6D3}"/>
              </a:ext>
            </a:extLst>
          </p:cNvPr>
          <p:cNvSpPr/>
          <p:nvPr/>
        </p:nvSpPr>
        <p:spPr>
          <a:xfrm>
            <a:off x="3751915" y="2145667"/>
            <a:ext cx="2709120" cy="550362"/>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72F3F"/>
                </a:solidFill>
                <a:ea typeface="Calibri"/>
                <a:cs typeface="Calibri"/>
              </a:rPr>
              <a:t>Second run analysis</a:t>
            </a:r>
          </a:p>
        </p:txBody>
      </p:sp>
      <p:cxnSp>
        <p:nvCxnSpPr>
          <p:cNvPr id="6" name="Straight Arrow Connector 5">
            <a:extLst>
              <a:ext uri="{FF2B5EF4-FFF2-40B4-BE49-F238E27FC236}">
                <a16:creationId xmlns:a16="http://schemas.microsoft.com/office/drawing/2014/main" id="{547C69B9-C498-0652-B122-C60CA81463B4}"/>
              </a:ext>
            </a:extLst>
          </p:cNvPr>
          <p:cNvCxnSpPr>
            <a:cxnSpLocks/>
          </p:cNvCxnSpPr>
          <p:nvPr/>
        </p:nvCxnSpPr>
        <p:spPr>
          <a:xfrm>
            <a:off x="4101954" y="2700889"/>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B147246-255C-C1F2-26EF-239A53424E7C}"/>
              </a:ext>
            </a:extLst>
          </p:cNvPr>
          <p:cNvCxnSpPr>
            <a:cxnSpLocks/>
          </p:cNvCxnSpPr>
          <p:nvPr/>
        </p:nvCxnSpPr>
        <p:spPr>
          <a:xfrm>
            <a:off x="3480322" y="3442836"/>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65F73E31-2A6B-3228-92F4-A7442E37B214}"/>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Nia Britton</a:t>
            </a:r>
          </a:p>
        </p:txBody>
      </p:sp>
    </p:spTree>
    <p:extLst>
      <p:ext uri="{BB962C8B-B14F-4D97-AF65-F5344CB8AC3E}">
        <p14:creationId xmlns:p14="http://schemas.microsoft.com/office/powerpoint/2010/main" val="2098589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DA45FA-614F-6511-D04B-CA84251B6579}"/>
              </a:ext>
            </a:extLst>
          </p:cNvPr>
          <p:cNvSpPr>
            <a:spLocks noGrp="1"/>
          </p:cNvSpPr>
          <p:nvPr>
            <p:ph type="sldNum" sz="quarter" idx="10"/>
          </p:nvPr>
        </p:nvSpPr>
        <p:spPr/>
        <p:txBody>
          <a:bodyPr/>
          <a:lstStyle/>
          <a:p>
            <a:fld id="{72E20F18-833A-4542-A439-FC39BC210022}" type="slidenum">
              <a:rPr lang="en-US" smtClean="0"/>
              <a:pPr/>
              <a:t>58</a:t>
            </a:fld>
            <a:endParaRPr lang="en-US"/>
          </a:p>
        </p:txBody>
      </p:sp>
      <p:sp>
        <p:nvSpPr>
          <p:cNvPr id="10" name="Title 1">
            <a:extLst>
              <a:ext uri="{FF2B5EF4-FFF2-40B4-BE49-F238E27FC236}">
                <a16:creationId xmlns:a16="http://schemas.microsoft.com/office/drawing/2014/main" id="{937296F8-57E8-185F-7C72-EF9B562D60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Budget:</a:t>
            </a:r>
            <a:br>
              <a:rPr lang="en-US"/>
            </a:br>
            <a:r>
              <a:rPr lang="en-US" sz="2800"/>
              <a:t>Financial Balance</a:t>
            </a:r>
            <a:endParaRPr lang="en-US"/>
          </a:p>
        </p:txBody>
      </p:sp>
      <p:sp>
        <p:nvSpPr>
          <p:cNvPr id="11" name="Footer Placeholder 3">
            <a:extLst>
              <a:ext uri="{FF2B5EF4-FFF2-40B4-BE49-F238E27FC236}">
                <a16:creationId xmlns:a16="http://schemas.microsoft.com/office/drawing/2014/main" id="{7A81E516-6F43-E985-4A9C-261D278B40C5}"/>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8" name="TextBox 7">
            <a:extLst>
              <a:ext uri="{FF2B5EF4-FFF2-40B4-BE49-F238E27FC236}">
                <a16:creationId xmlns:a16="http://schemas.microsoft.com/office/drawing/2014/main" id="{F2281D5D-AF75-A033-9FA5-F37215E4BE48}"/>
              </a:ext>
            </a:extLst>
          </p:cNvPr>
          <p:cNvSpPr txBox="1"/>
          <p:nvPr/>
        </p:nvSpPr>
        <p:spPr>
          <a:xfrm>
            <a:off x="446757" y="1405825"/>
            <a:ext cx="38363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Blip>
                <a:blip r:embed="rId3"/>
              </a:buBlip>
            </a:pPr>
            <a:r>
              <a:rPr lang="en-US" sz="2800"/>
              <a:t>2000 USD allocated</a:t>
            </a:r>
          </a:p>
          <a:p>
            <a:pPr marL="342900" indent="-342900">
              <a:buBlip>
                <a:blip r:embed="rId3"/>
              </a:buBlip>
            </a:pPr>
            <a:r>
              <a:rPr lang="en-US" sz="2800"/>
              <a:t>117% of budget used</a:t>
            </a:r>
          </a:p>
        </p:txBody>
      </p:sp>
      <p:pic>
        <p:nvPicPr>
          <p:cNvPr id="3074" name="Picture 2">
            <a:extLst>
              <a:ext uri="{FF2B5EF4-FFF2-40B4-BE49-F238E27FC236}">
                <a16:creationId xmlns:a16="http://schemas.microsoft.com/office/drawing/2014/main" id="{049A1602-9535-4A45-86CE-1510E022E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083" y="579528"/>
            <a:ext cx="5926238" cy="555675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5">
            <a:extLst>
              <a:ext uri="{FF2B5EF4-FFF2-40B4-BE49-F238E27FC236}">
                <a16:creationId xmlns:a16="http://schemas.microsoft.com/office/drawing/2014/main" id="{B1AAD787-3EE9-7833-1B0E-65E47FCE45D0}"/>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rgbClr val="FFFFFF"/>
                </a:solidFill>
                <a:cs typeface="Calibri"/>
              </a:rPr>
              <a:t>Nia Britton</a:t>
            </a:r>
          </a:p>
        </p:txBody>
      </p:sp>
    </p:spTree>
    <p:extLst>
      <p:ext uri="{BB962C8B-B14F-4D97-AF65-F5344CB8AC3E}">
        <p14:creationId xmlns:p14="http://schemas.microsoft.com/office/powerpoint/2010/main" val="15576537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D6865-C193-EE60-0D24-F67CB4A3606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374D48-F64A-9812-752B-0C24EA801179}"/>
              </a:ext>
            </a:extLst>
          </p:cNvPr>
          <p:cNvSpPr>
            <a:spLocks noGrp="1"/>
          </p:cNvSpPr>
          <p:nvPr>
            <p:ph type="sldNum" sz="quarter" idx="10"/>
          </p:nvPr>
        </p:nvSpPr>
        <p:spPr/>
        <p:txBody>
          <a:bodyPr/>
          <a:lstStyle/>
          <a:p>
            <a:fld id="{72E20F18-833A-4542-A439-FC39BC210022}" type="slidenum">
              <a:rPr lang="en-US" smtClean="0"/>
              <a:pPr/>
              <a:t>59</a:t>
            </a:fld>
            <a:endParaRPr lang="en-US"/>
          </a:p>
        </p:txBody>
      </p:sp>
      <p:sp>
        <p:nvSpPr>
          <p:cNvPr id="10" name="Title 1">
            <a:extLst>
              <a:ext uri="{FF2B5EF4-FFF2-40B4-BE49-F238E27FC236}">
                <a16:creationId xmlns:a16="http://schemas.microsoft.com/office/drawing/2014/main" id="{500A8135-1AE4-A24C-2FC7-6373C0160C5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Lessons Learned:</a:t>
            </a:r>
            <a:br>
              <a:rPr lang="en-US"/>
            </a:br>
            <a:r>
              <a:rPr lang="en-US" sz="2800"/>
              <a:t>CFD Team</a:t>
            </a:r>
          </a:p>
        </p:txBody>
      </p:sp>
      <p:sp>
        <p:nvSpPr>
          <p:cNvPr id="11" name="Footer Placeholder 3">
            <a:extLst>
              <a:ext uri="{FF2B5EF4-FFF2-40B4-BE49-F238E27FC236}">
                <a16:creationId xmlns:a16="http://schemas.microsoft.com/office/drawing/2014/main" id="{4DA5FC21-D987-BB1A-2FB3-B0B2BD4314D5}"/>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grpSp>
        <p:nvGrpSpPr>
          <p:cNvPr id="2" name="Group 1">
            <a:extLst>
              <a:ext uri="{FF2B5EF4-FFF2-40B4-BE49-F238E27FC236}">
                <a16:creationId xmlns:a16="http://schemas.microsoft.com/office/drawing/2014/main" id="{48C792BB-D19D-5FA2-DDA1-CE82FBEFF6BC}"/>
              </a:ext>
            </a:extLst>
          </p:cNvPr>
          <p:cNvGrpSpPr/>
          <p:nvPr/>
        </p:nvGrpSpPr>
        <p:grpSpPr>
          <a:xfrm>
            <a:off x="164592" y="1969168"/>
            <a:ext cx="10448416" cy="3100138"/>
            <a:chOff x="163459" y="1969168"/>
            <a:chExt cx="10448416" cy="3100138"/>
          </a:xfrm>
        </p:grpSpPr>
        <p:sp>
          <p:nvSpPr>
            <p:cNvPr id="2179" name="Rectangle: Rounded Corners 2178">
              <a:extLst>
                <a:ext uri="{FF2B5EF4-FFF2-40B4-BE49-F238E27FC236}">
                  <a16:creationId xmlns:a16="http://schemas.microsoft.com/office/drawing/2014/main" id="{BCE72B02-6BDE-B6A1-CD14-1FAD6E841897}"/>
                </a:ext>
              </a:extLst>
            </p:cNvPr>
            <p:cNvSpPr/>
            <p:nvPr/>
          </p:nvSpPr>
          <p:spPr>
            <a:xfrm>
              <a:off x="163459" y="1969169"/>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ea typeface="Calibri"/>
                  <a:cs typeface="Calibri"/>
                </a:rPr>
                <a:t>There is not always a working solution available. Some projects will be  previously unexplored.</a:t>
              </a:r>
            </a:p>
          </p:txBody>
        </p:sp>
        <p:sp>
          <p:nvSpPr>
            <p:cNvPr id="2184" name="Rectangle: Rounded Corners 2183">
              <a:extLst>
                <a:ext uri="{FF2B5EF4-FFF2-40B4-BE49-F238E27FC236}">
                  <a16:creationId xmlns:a16="http://schemas.microsoft.com/office/drawing/2014/main" id="{0B4E6761-6EE4-7E72-C03A-BE3DB3FA974D}"/>
                </a:ext>
              </a:extLst>
            </p:cNvPr>
            <p:cNvSpPr/>
            <p:nvPr/>
          </p:nvSpPr>
          <p:spPr>
            <a:xfrm>
              <a:off x="2249783" y="1969169"/>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ea typeface="Calibri"/>
                  <a:cs typeface="Calibri"/>
                </a:rPr>
                <a:t>Computational Fluid Dynamics is very costly and dependent on the hardware it is being run on. </a:t>
              </a:r>
              <a:endParaRPr lang="en-US"/>
            </a:p>
          </p:txBody>
        </p:sp>
        <p:sp>
          <p:nvSpPr>
            <p:cNvPr id="2185" name="Rectangle: Rounded Corners 2184">
              <a:extLst>
                <a:ext uri="{FF2B5EF4-FFF2-40B4-BE49-F238E27FC236}">
                  <a16:creationId xmlns:a16="http://schemas.microsoft.com/office/drawing/2014/main" id="{49298D0A-CBC4-41F9-F7DA-FE96508BFA86}"/>
                </a:ext>
              </a:extLst>
            </p:cNvPr>
            <p:cNvSpPr/>
            <p:nvPr/>
          </p:nvSpPr>
          <p:spPr>
            <a:xfrm>
              <a:off x="4336107" y="1969168"/>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ea typeface="Calibri"/>
                  <a:cs typeface="Calibri"/>
                </a:rPr>
                <a:t>Research papers can provide valuable data and commentary.</a:t>
              </a:r>
              <a:endParaRPr lang="en-US"/>
            </a:p>
          </p:txBody>
        </p:sp>
        <p:sp>
          <p:nvSpPr>
            <p:cNvPr id="2186" name="Rectangle: Rounded Corners 2185">
              <a:extLst>
                <a:ext uri="{FF2B5EF4-FFF2-40B4-BE49-F238E27FC236}">
                  <a16:creationId xmlns:a16="http://schemas.microsoft.com/office/drawing/2014/main" id="{831AF691-6788-A5F5-06E1-15EA4B4209DA}"/>
                </a:ext>
              </a:extLst>
            </p:cNvPr>
            <p:cNvSpPr/>
            <p:nvPr/>
          </p:nvSpPr>
          <p:spPr>
            <a:xfrm>
              <a:off x="6422431" y="1969168"/>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ea typeface="Calibri"/>
                  <a:cs typeface="Calibri"/>
                </a:rPr>
                <a:t>Simplifications are necessary.</a:t>
              </a:r>
              <a:endParaRPr lang="en-US"/>
            </a:p>
          </p:txBody>
        </p:sp>
        <p:sp>
          <p:nvSpPr>
            <p:cNvPr id="2187" name="Rectangle: Rounded Corners 2186">
              <a:extLst>
                <a:ext uri="{FF2B5EF4-FFF2-40B4-BE49-F238E27FC236}">
                  <a16:creationId xmlns:a16="http://schemas.microsoft.com/office/drawing/2014/main" id="{11D88861-AAE5-6A01-6CAF-FAF20249D734}"/>
                </a:ext>
              </a:extLst>
            </p:cNvPr>
            <p:cNvSpPr/>
            <p:nvPr/>
          </p:nvSpPr>
          <p:spPr>
            <a:xfrm>
              <a:off x="8508755" y="1969169"/>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ea typeface="Calibri"/>
                  <a:cs typeface="Calibri"/>
                </a:rPr>
                <a:t>Asking an expert/ researcher about your topic can yield great discussion and results.</a:t>
              </a:r>
              <a:endParaRPr lang="en-US"/>
            </a:p>
          </p:txBody>
        </p:sp>
      </p:grpSp>
      <p:sp>
        <p:nvSpPr>
          <p:cNvPr id="4" name="Text Placeholder 5">
            <a:extLst>
              <a:ext uri="{FF2B5EF4-FFF2-40B4-BE49-F238E27FC236}">
                <a16:creationId xmlns:a16="http://schemas.microsoft.com/office/drawing/2014/main" id="{BFC161DB-8DB7-8E12-C2C5-07333E3DE450}"/>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rPr>
              <a:t>Lawrence Terrell</a:t>
            </a:r>
            <a:endParaRPr lang="en-US" sz="1600">
              <a:solidFill>
                <a:schemeClr val="bg1"/>
              </a:solidFill>
              <a:ea typeface="Calibri"/>
              <a:cs typeface="Calibri"/>
            </a:endParaRPr>
          </a:p>
        </p:txBody>
      </p:sp>
    </p:spTree>
    <p:extLst>
      <p:ext uri="{BB962C8B-B14F-4D97-AF65-F5344CB8AC3E}">
        <p14:creationId xmlns:p14="http://schemas.microsoft.com/office/powerpoint/2010/main" val="2834161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23" name="Content Placeholder 4">
            <a:extLst>
              <a:ext uri="{FF2B5EF4-FFF2-40B4-BE49-F238E27FC236}">
                <a16:creationId xmlns:a16="http://schemas.microsoft.com/office/drawing/2014/main" id="{F04D3CAD-109F-64FF-24C3-21DB5A57C396}"/>
              </a:ext>
            </a:extLst>
          </p:cNvPr>
          <p:cNvSpPr>
            <a:spLocks noGrp="1"/>
          </p:cNvSpPr>
          <p:nvPr>
            <p:ph idx="1"/>
          </p:nvPr>
        </p:nvSpPr>
        <p:spPr>
          <a:xfrm>
            <a:off x="323822" y="1500954"/>
            <a:ext cx="4086354" cy="1847662"/>
          </a:xfrm>
        </p:spPr>
        <p:txBody>
          <a:bodyPr vert="horz" lIns="0" tIns="0" rIns="0" bIns="0" rtlCol="0" anchor="t">
            <a:normAutofit/>
          </a:bodyPr>
          <a:lstStyle/>
          <a:p>
            <a:pPr>
              <a:buBlip>
                <a:blip r:embed="rId3"/>
              </a:buBlip>
            </a:pPr>
            <a:r>
              <a:rPr lang="en-US">
                <a:cs typeface="Calibri"/>
              </a:rPr>
              <a:t>Fine particles of the lunar surface</a:t>
            </a:r>
          </a:p>
          <a:p>
            <a:pPr>
              <a:buBlip>
                <a:blip r:embed="rId3"/>
              </a:buBlip>
            </a:pPr>
            <a:r>
              <a:rPr lang="en-US">
                <a:cs typeface="Calibri"/>
              </a:rPr>
              <a:t>40</a:t>
            </a:r>
            <a:r>
              <a:rPr lang="en-US" sz="2800">
                <a:cs typeface="Calibri"/>
              </a:rPr>
              <a:t>% smaller than a human hair strand</a:t>
            </a:r>
            <a:endParaRPr lang="en-US" sz="2800">
              <a:ea typeface="Calibri"/>
              <a:cs typeface="Calibri"/>
            </a:endParaRPr>
          </a:p>
          <a:p>
            <a:pPr marL="0" indent="0">
              <a:buNone/>
            </a:pPr>
            <a:endParaRPr lang="en-US" sz="2400">
              <a:ea typeface="Calibri"/>
              <a:cs typeface="Calibri"/>
            </a:endParaRPr>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a:t>
            </a:fld>
            <a:endParaRPr lang="en-US"/>
          </a:p>
        </p:txBody>
      </p:sp>
      <p:pic>
        <p:nvPicPr>
          <p:cNvPr id="8" name="Picture 7" descr="A close-up of a rock&#10;&#10;Description automatically generated">
            <a:extLst>
              <a:ext uri="{FF2B5EF4-FFF2-40B4-BE49-F238E27FC236}">
                <a16:creationId xmlns:a16="http://schemas.microsoft.com/office/drawing/2014/main" id="{7B43EEAB-0A2A-997F-B271-C469358959B0}"/>
              </a:ext>
            </a:extLst>
          </p:cNvPr>
          <p:cNvPicPr>
            <a:picLocks noChangeAspect="1"/>
          </p:cNvPicPr>
          <p:nvPr/>
        </p:nvPicPr>
        <p:blipFill>
          <a:blip r:embed="rId4"/>
          <a:stretch>
            <a:fillRect/>
          </a:stretch>
        </p:blipFill>
        <p:spPr>
          <a:xfrm>
            <a:off x="4812146" y="738955"/>
            <a:ext cx="4720141" cy="5043998"/>
          </a:xfrm>
          <a:prstGeom prst="rect">
            <a:avLst/>
          </a:prstGeom>
        </p:spPr>
      </p:pic>
      <p:sp>
        <p:nvSpPr>
          <p:cNvPr id="5" name="Title 18">
            <a:extLst>
              <a:ext uri="{FF2B5EF4-FFF2-40B4-BE49-F238E27FC236}">
                <a16:creationId xmlns:a16="http://schemas.microsoft.com/office/drawing/2014/main" id="{74FFF53D-E181-9869-2613-A5D6E071B322}"/>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Dust</a:t>
            </a:r>
          </a:p>
        </p:txBody>
      </p:sp>
      <p:sp>
        <p:nvSpPr>
          <p:cNvPr id="12" name="Oval 11">
            <a:extLst>
              <a:ext uri="{FF2B5EF4-FFF2-40B4-BE49-F238E27FC236}">
                <a16:creationId xmlns:a16="http://schemas.microsoft.com/office/drawing/2014/main" id="{21AA723F-209A-C24A-45E5-2C6DFC2D8246}"/>
              </a:ext>
            </a:extLst>
          </p:cNvPr>
          <p:cNvSpPr/>
          <p:nvPr/>
        </p:nvSpPr>
        <p:spPr>
          <a:xfrm>
            <a:off x="7876341" y="2077502"/>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0CC569-FD91-C254-D8FF-22C251074574}"/>
              </a:ext>
            </a:extLst>
          </p:cNvPr>
          <p:cNvSpPr/>
          <p:nvPr/>
        </p:nvSpPr>
        <p:spPr>
          <a:xfrm>
            <a:off x="7876341" y="3947703"/>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C0007E-E5AA-003D-3C49-1D68DB97DDB8}"/>
              </a:ext>
            </a:extLst>
          </p:cNvPr>
          <p:cNvSpPr/>
          <p:nvPr/>
        </p:nvSpPr>
        <p:spPr>
          <a:xfrm>
            <a:off x="6774186" y="1672404"/>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6748F9-C5C2-B9D3-2876-43F9A1DF530E}"/>
              </a:ext>
            </a:extLst>
          </p:cNvPr>
          <p:cNvSpPr/>
          <p:nvPr/>
        </p:nvSpPr>
        <p:spPr>
          <a:xfrm>
            <a:off x="5176278" y="2268525"/>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24649D1-9866-101D-EE0E-9AC962E5A94F}"/>
              </a:ext>
            </a:extLst>
          </p:cNvPr>
          <p:cNvSpPr txBox="1"/>
          <p:nvPr/>
        </p:nvSpPr>
        <p:spPr>
          <a:xfrm>
            <a:off x="4734124" y="5784789"/>
            <a:ext cx="4890646" cy="338554"/>
          </a:xfrm>
          <a:prstGeom prst="rect">
            <a:avLst/>
          </a:prstGeom>
          <a:noFill/>
        </p:spPr>
        <p:txBody>
          <a:bodyPr wrap="square" lIns="91440" tIns="45720" rIns="91440" bIns="45720" rtlCol="0" anchor="t">
            <a:spAutoFit/>
          </a:bodyPr>
          <a:lstStyle/>
          <a:p>
            <a:pPr algn="ctr"/>
            <a:r>
              <a:rPr lang="en-US" sz="1600"/>
              <a:t>Lunar dust microstructure</a:t>
            </a:r>
          </a:p>
        </p:txBody>
      </p:sp>
      <p:sp>
        <p:nvSpPr>
          <p:cNvPr id="6" name="Text Placeholder 5">
            <a:extLst>
              <a:ext uri="{FF2B5EF4-FFF2-40B4-BE49-F238E27FC236}">
                <a16:creationId xmlns:a16="http://schemas.microsoft.com/office/drawing/2014/main" id="{AD36741E-4A8A-CF6C-00E5-2385C9BE4E00}"/>
              </a:ext>
            </a:extLst>
          </p:cNvPr>
          <p:cNvSpPr>
            <a:spLocks noGrp="1"/>
          </p:cNvSpPr>
          <p:nvPr>
            <p:ph type="body" sz="quarter" idx="13"/>
          </p:nvPr>
        </p:nvSpPr>
        <p:spPr>
          <a:xfrm>
            <a:off x="10668000" y="0"/>
            <a:ext cx="1524000" cy="757130"/>
          </a:xfrm>
        </p:spPr>
        <p:txBody>
          <a:bodyPr/>
          <a:lstStyle/>
          <a:p>
            <a:r>
              <a:rPr lang="en-US">
                <a:ea typeface="Calibri"/>
              </a:rPr>
              <a:t>Peter Mougey</a:t>
            </a:r>
          </a:p>
        </p:txBody>
      </p:sp>
    </p:spTree>
    <p:extLst>
      <p:ext uri="{BB962C8B-B14F-4D97-AF65-F5344CB8AC3E}">
        <p14:creationId xmlns:p14="http://schemas.microsoft.com/office/powerpoint/2010/main" val="23023488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C8FE3-0D7D-F1AD-B2FF-865E3822C070}"/>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78FF4D-59A0-0889-ED3B-A253D97A55E7}"/>
              </a:ext>
            </a:extLst>
          </p:cNvPr>
          <p:cNvSpPr>
            <a:spLocks noGrp="1"/>
          </p:cNvSpPr>
          <p:nvPr>
            <p:ph type="sldNum" sz="quarter" idx="10"/>
          </p:nvPr>
        </p:nvSpPr>
        <p:spPr/>
        <p:txBody>
          <a:bodyPr/>
          <a:lstStyle/>
          <a:p>
            <a:fld id="{72E20F18-833A-4542-A439-FC39BC210022}" type="slidenum">
              <a:rPr lang="en-US" smtClean="0"/>
              <a:pPr/>
              <a:t>60</a:t>
            </a:fld>
            <a:endParaRPr lang="en-US"/>
          </a:p>
        </p:txBody>
      </p:sp>
      <p:sp>
        <p:nvSpPr>
          <p:cNvPr id="10" name="Title 1">
            <a:extLst>
              <a:ext uri="{FF2B5EF4-FFF2-40B4-BE49-F238E27FC236}">
                <a16:creationId xmlns:a16="http://schemas.microsoft.com/office/drawing/2014/main" id="{61A2C80C-6544-E208-644B-EBB58B85382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Lessons Learned:</a:t>
            </a:r>
            <a:br>
              <a:rPr lang="en-US"/>
            </a:br>
            <a:r>
              <a:rPr lang="en-US" sz="2800"/>
              <a:t>Manufacturing Team</a:t>
            </a:r>
          </a:p>
        </p:txBody>
      </p:sp>
      <p:sp>
        <p:nvSpPr>
          <p:cNvPr id="11" name="Footer Placeholder 3">
            <a:extLst>
              <a:ext uri="{FF2B5EF4-FFF2-40B4-BE49-F238E27FC236}">
                <a16:creationId xmlns:a16="http://schemas.microsoft.com/office/drawing/2014/main" id="{3CFDEB6C-611B-FF5E-4249-6086D1E80B00}"/>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Text Placeholder 5">
            <a:extLst>
              <a:ext uri="{FF2B5EF4-FFF2-40B4-BE49-F238E27FC236}">
                <a16:creationId xmlns:a16="http://schemas.microsoft.com/office/drawing/2014/main" id="{ADF12AD7-14F0-5D07-B5E6-DB117CADD173}"/>
              </a:ext>
            </a:extLst>
          </p:cNvPr>
          <p:cNvSpPr txBox="1">
            <a:spLocks/>
          </p:cNvSpPr>
          <p:nvPr/>
        </p:nvSpPr>
        <p:spPr>
          <a:xfrm>
            <a:off x="10668000" y="0"/>
            <a:ext cx="1524000" cy="757130"/>
          </a:xfrm>
          <a:prstGeom prst="rect">
            <a:avLst/>
          </a:prstGeom>
        </p:spPr>
        <p:txBody>
          <a:bodyPr vert="horz"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ea typeface="Calibri"/>
                <a:cs typeface="Calibri"/>
              </a:rPr>
              <a:t>Peter Mougey</a:t>
            </a:r>
            <a:endParaRPr lang="en-US">
              <a:solidFill>
                <a:schemeClr val="bg1"/>
              </a:solidFill>
              <a:ea typeface="Calibri"/>
              <a:cs typeface="Calibri"/>
            </a:endParaRPr>
          </a:p>
        </p:txBody>
      </p:sp>
      <p:grpSp>
        <p:nvGrpSpPr>
          <p:cNvPr id="14" name="Group 13">
            <a:extLst>
              <a:ext uri="{FF2B5EF4-FFF2-40B4-BE49-F238E27FC236}">
                <a16:creationId xmlns:a16="http://schemas.microsoft.com/office/drawing/2014/main" id="{7DF77370-15DD-CFF2-CBB4-A42D6ECD2A91}"/>
              </a:ext>
            </a:extLst>
          </p:cNvPr>
          <p:cNvGrpSpPr/>
          <p:nvPr/>
        </p:nvGrpSpPr>
        <p:grpSpPr>
          <a:xfrm>
            <a:off x="164592" y="1965960"/>
            <a:ext cx="10448416" cy="3100138"/>
            <a:chOff x="24767" y="3960014"/>
            <a:chExt cx="10448416" cy="3100138"/>
          </a:xfrm>
        </p:grpSpPr>
        <p:sp>
          <p:nvSpPr>
            <p:cNvPr id="5" name="Rectangle: Rounded Corners 4">
              <a:extLst>
                <a:ext uri="{FF2B5EF4-FFF2-40B4-BE49-F238E27FC236}">
                  <a16:creationId xmlns:a16="http://schemas.microsoft.com/office/drawing/2014/main" id="{6B5D06DA-9409-67D5-9FCD-3770BB73DAB6}"/>
                </a:ext>
              </a:extLst>
            </p:cNvPr>
            <p:cNvSpPr/>
            <p:nvPr/>
          </p:nvSpPr>
          <p:spPr>
            <a:xfrm>
              <a:off x="24767" y="3960015"/>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Delegate detailed roles early.</a:t>
              </a:r>
              <a:endParaRPr lang="en-US">
                <a:solidFill>
                  <a:schemeClr val="bg1"/>
                </a:solidFill>
              </a:endParaRPr>
            </a:p>
          </p:txBody>
        </p:sp>
        <p:sp>
          <p:nvSpPr>
            <p:cNvPr id="8" name="Rectangle: Rounded Corners 7">
              <a:extLst>
                <a:ext uri="{FF2B5EF4-FFF2-40B4-BE49-F238E27FC236}">
                  <a16:creationId xmlns:a16="http://schemas.microsoft.com/office/drawing/2014/main" id="{5FC47F17-6040-0684-97DB-B91893AF1971}"/>
                </a:ext>
              </a:extLst>
            </p:cNvPr>
            <p:cNvSpPr/>
            <p:nvPr/>
          </p:nvSpPr>
          <p:spPr>
            <a:xfrm>
              <a:off x="2111091" y="3960015"/>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Logistics – cross the finish line.</a:t>
              </a:r>
            </a:p>
          </p:txBody>
        </p:sp>
        <p:sp>
          <p:nvSpPr>
            <p:cNvPr id="9" name="Rectangle: Rounded Corners 8">
              <a:extLst>
                <a:ext uri="{FF2B5EF4-FFF2-40B4-BE49-F238E27FC236}">
                  <a16:creationId xmlns:a16="http://schemas.microsoft.com/office/drawing/2014/main" id="{C1FB5BE2-AD1F-412F-A8F1-AECC45C2F73F}"/>
                </a:ext>
              </a:extLst>
            </p:cNvPr>
            <p:cNvSpPr/>
            <p:nvPr/>
          </p:nvSpPr>
          <p:spPr>
            <a:xfrm>
              <a:off x="4197415" y="3960014"/>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Triple check with your machine shop before purchasing.</a:t>
              </a:r>
            </a:p>
          </p:txBody>
        </p:sp>
        <p:sp>
          <p:nvSpPr>
            <p:cNvPr id="12" name="Rectangle: Rounded Corners 11">
              <a:extLst>
                <a:ext uri="{FF2B5EF4-FFF2-40B4-BE49-F238E27FC236}">
                  <a16:creationId xmlns:a16="http://schemas.microsoft.com/office/drawing/2014/main" id="{45C7F062-1FA4-A4F2-659E-B0FAD9F3FC24}"/>
                </a:ext>
              </a:extLst>
            </p:cNvPr>
            <p:cNvSpPr/>
            <p:nvPr/>
          </p:nvSpPr>
          <p:spPr>
            <a:xfrm>
              <a:off x="6283739" y="3960014"/>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Communication is key.</a:t>
              </a:r>
              <a:endParaRPr lang="en-US"/>
            </a:p>
          </p:txBody>
        </p:sp>
        <p:sp>
          <p:nvSpPr>
            <p:cNvPr id="13" name="Rectangle: Rounded Corners 12">
              <a:extLst>
                <a:ext uri="{FF2B5EF4-FFF2-40B4-BE49-F238E27FC236}">
                  <a16:creationId xmlns:a16="http://schemas.microsoft.com/office/drawing/2014/main" id="{13C2070C-BABF-A4F7-0B7D-4D2083F69BC3}"/>
                </a:ext>
              </a:extLst>
            </p:cNvPr>
            <p:cNvSpPr/>
            <p:nvPr/>
          </p:nvSpPr>
          <p:spPr>
            <a:xfrm>
              <a:off x="8370063" y="3960015"/>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Murphy's Law</a:t>
              </a:r>
              <a:endParaRPr lang="en-US">
                <a:solidFill>
                  <a:schemeClr val="bg1"/>
                </a:solidFill>
              </a:endParaRPr>
            </a:p>
          </p:txBody>
        </p:sp>
      </p:grpSp>
    </p:spTree>
    <p:extLst>
      <p:ext uri="{BB962C8B-B14F-4D97-AF65-F5344CB8AC3E}">
        <p14:creationId xmlns:p14="http://schemas.microsoft.com/office/powerpoint/2010/main" val="20747665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500CE-4538-4A3B-E561-3E478713AC29}"/>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83CE9EE-ACEA-8D57-6494-F786371E50D9}"/>
              </a:ext>
            </a:extLst>
          </p:cNvPr>
          <p:cNvSpPr>
            <a:spLocks noGrp="1"/>
          </p:cNvSpPr>
          <p:nvPr>
            <p:ph type="sldNum" sz="quarter" idx="10"/>
          </p:nvPr>
        </p:nvSpPr>
        <p:spPr/>
        <p:txBody>
          <a:bodyPr/>
          <a:lstStyle/>
          <a:p>
            <a:fld id="{72E20F18-833A-4542-A439-FC39BC210022}" type="slidenum">
              <a:rPr lang="en-US" smtClean="0"/>
              <a:pPr/>
              <a:t>61</a:t>
            </a:fld>
            <a:endParaRPr lang="en-US"/>
          </a:p>
        </p:txBody>
      </p:sp>
      <p:sp>
        <p:nvSpPr>
          <p:cNvPr id="10" name="Title 1">
            <a:extLst>
              <a:ext uri="{FF2B5EF4-FFF2-40B4-BE49-F238E27FC236}">
                <a16:creationId xmlns:a16="http://schemas.microsoft.com/office/drawing/2014/main" id="{507AC090-3432-BCF6-3FDB-49D327FC3710}"/>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Lessons Learned:</a:t>
            </a:r>
            <a:br>
              <a:rPr lang="en-US"/>
            </a:br>
            <a:r>
              <a:rPr lang="en-US" sz="2800"/>
              <a:t>Materials and Validation Team</a:t>
            </a:r>
          </a:p>
        </p:txBody>
      </p:sp>
      <p:sp>
        <p:nvSpPr>
          <p:cNvPr id="11" name="Footer Placeholder 3">
            <a:extLst>
              <a:ext uri="{FF2B5EF4-FFF2-40B4-BE49-F238E27FC236}">
                <a16:creationId xmlns:a16="http://schemas.microsoft.com/office/drawing/2014/main" id="{136C68E2-ACC9-9543-E946-13A9DB1B19C4}"/>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4" name="Text Placeholder 5">
            <a:extLst>
              <a:ext uri="{FF2B5EF4-FFF2-40B4-BE49-F238E27FC236}">
                <a16:creationId xmlns:a16="http://schemas.microsoft.com/office/drawing/2014/main" id="{E20D98A3-423F-C00A-D5E0-0397C7DD6F91}"/>
              </a:ext>
            </a:extLst>
          </p:cNvPr>
          <p:cNvSpPr>
            <a:spLocks noGrp="1"/>
          </p:cNvSpPr>
          <p:nvPr>
            <p:ph type="body" sz="quarter" idx="15"/>
          </p:nvPr>
        </p:nvSpPr>
        <p:spPr>
          <a:xfrm>
            <a:off x="10668000" y="0"/>
            <a:ext cx="1524000" cy="757130"/>
          </a:xfrm>
        </p:spPr>
        <p:txBody>
          <a:bodyPr/>
          <a:lstStyle/>
          <a:p>
            <a:r>
              <a:rPr lang="en-US"/>
              <a:t>Kendall Kovacs</a:t>
            </a:r>
          </a:p>
        </p:txBody>
      </p:sp>
      <p:grpSp>
        <p:nvGrpSpPr>
          <p:cNvPr id="7" name="Group 6">
            <a:extLst>
              <a:ext uri="{FF2B5EF4-FFF2-40B4-BE49-F238E27FC236}">
                <a16:creationId xmlns:a16="http://schemas.microsoft.com/office/drawing/2014/main" id="{8B42906F-B80E-D80F-4352-0CB8176B3B50}"/>
              </a:ext>
            </a:extLst>
          </p:cNvPr>
          <p:cNvGrpSpPr/>
          <p:nvPr/>
        </p:nvGrpSpPr>
        <p:grpSpPr>
          <a:xfrm>
            <a:off x="164592" y="1965960"/>
            <a:ext cx="10448416" cy="3100138"/>
            <a:chOff x="24767" y="3960014"/>
            <a:chExt cx="10448416" cy="3100138"/>
          </a:xfrm>
        </p:grpSpPr>
        <p:sp>
          <p:nvSpPr>
            <p:cNvPr id="8" name="Rectangle: Rounded Corners 7">
              <a:extLst>
                <a:ext uri="{FF2B5EF4-FFF2-40B4-BE49-F238E27FC236}">
                  <a16:creationId xmlns:a16="http://schemas.microsoft.com/office/drawing/2014/main" id="{EB6E2D19-8666-65B3-A3D8-94083158FB52}"/>
                </a:ext>
              </a:extLst>
            </p:cNvPr>
            <p:cNvSpPr/>
            <p:nvPr/>
          </p:nvSpPr>
          <p:spPr>
            <a:xfrm>
              <a:off x="24767" y="3960015"/>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There is not always a perfect solution, think outside the box and be able to explain reasoning.</a:t>
              </a:r>
            </a:p>
          </p:txBody>
        </p:sp>
        <p:sp>
          <p:nvSpPr>
            <p:cNvPr id="9" name="Rectangle: Rounded Corners 8">
              <a:extLst>
                <a:ext uri="{FF2B5EF4-FFF2-40B4-BE49-F238E27FC236}">
                  <a16:creationId xmlns:a16="http://schemas.microsoft.com/office/drawing/2014/main" id="{4DF79C8D-C87D-31FC-2724-F91DC57E09FC}"/>
                </a:ext>
              </a:extLst>
            </p:cNvPr>
            <p:cNvSpPr/>
            <p:nvPr/>
          </p:nvSpPr>
          <p:spPr>
            <a:xfrm>
              <a:off x="2111091" y="3960015"/>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Research extensively and early.</a:t>
              </a:r>
            </a:p>
          </p:txBody>
        </p:sp>
        <p:sp>
          <p:nvSpPr>
            <p:cNvPr id="12" name="Rectangle: Rounded Corners 11">
              <a:extLst>
                <a:ext uri="{FF2B5EF4-FFF2-40B4-BE49-F238E27FC236}">
                  <a16:creationId xmlns:a16="http://schemas.microsoft.com/office/drawing/2014/main" id="{40FCC96E-95CE-E39F-38DE-DC774BD2BB19}"/>
                </a:ext>
              </a:extLst>
            </p:cNvPr>
            <p:cNvSpPr/>
            <p:nvPr/>
          </p:nvSpPr>
          <p:spPr>
            <a:xfrm>
              <a:off x="4197415" y="3960014"/>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Test and process validation methods prior to the actual experiment to ensure accuracy.</a:t>
              </a:r>
            </a:p>
          </p:txBody>
        </p:sp>
        <p:sp>
          <p:nvSpPr>
            <p:cNvPr id="13" name="Rectangle: Rounded Corners 12">
              <a:extLst>
                <a:ext uri="{FF2B5EF4-FFF2-40B4-BE49-F238E27FC236}">
                  <a16:creationId xmlns:a16="http://schemas.microsoft.com/office/drawing/2014/main" id="{2E149E0A-E427-C8DD-194E-FD13D4CDFD7F}"/>
                </a:ext>
              </a:extLst>
            </p:cNvPr>
            <p:cNvSpPr/>
            <p:nvPr/>
          </p:nvSpPr>
          <p:spPr>
            <a:xfrm>
              <a:off x="6283739" y="3960014"/>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Document everything. Create a system early on.</a:t>
              </a:r>
              <a:endParaRPr lang="en-US"/>
            </a:p>
          </p:txBody>
        </p:sp>
        <p:sp>
          <p:nvSpPr>
            <p:cNvPr id="14" name="Rectangle: Rounded Corners 13">
              <a:extLst>
                <a:ext uri="{FF2B5EF4-FFF2-40B4-BE49-F238E27FC236}">
                  <a16:creationId xmlns:a16="http://schemas.microsoft.com/office/drawing/2014/main" id="{D35687B8-A4C0-0BB4-632D-2781DF85F467}"/>
                </a:ext>
              </a:extLst>
            </p:cNvPr>
            <p:cNvSpPr/>
            <p:nvPr/>
          </p:nvSpPr>
          <p:spPr>
            <a:xfrm>
              <a:off x="8370063" y="3960015"/>
              <a:ext cx="2103120" cy="3100137"/>
            </a:xfrm>
            <a:prstGeom prst="roundRect">
              <a:avLst/>
            </a:prstGeom>
            <a:solidFill>
              <a:srgbClr val="772F3F"/>
            </a:solidFill>
            <a:ln w="28575">
              <a:solidFill>
                <a:srgbClr val="EE7624"/>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bg1"/>
                  </a:solidFill>
                  <a:ea typeface="Calibri"/>
                  <a:cs typeface="Calibri"/>
                </a:rPr>
                <a:t>Ask suppliers for guidance. They are very knowledgeable and want to help.</a:t>
              </a:r>
              <a:endParaRPr lang="en-US"/>
            </a:p>
          </p:txBody>
        </p:sp>
      </p:grpSp>
    </p:spTree>
    <p:extLst>
      <p:ext uri="{BB962C8B-B14F-4D97-AF65-F5344CB8AC3E}">
        <p14:creationId xmlns:p14="http://schemas.microsoft.com/office/powerpoint/2010/main" val="1520850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full moon with a checkered background&#10;&#10;AI-generated content may be incorrect.">
            <a:extLst>
              <a:ext uri="{FF2B5EF4-FFF2-40B4-BE49-F238E27FC236}">
                <a16:creationId xmlns:a16="http://schemas.microsoft.com/office/drawing/2014/main" id="{588635E3-DE93-3391-EE43-BCAF01F3B22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89681" y="-132704"/>
            <a:ext cx="7875722" cy="6387238"/>
          </a:xfrm>
          <a:prstGeom prst="rect">
            <a:avLst/>
          </a:prstGeom>
        </p:spPr>
      </p:pic>
      <p:sp>
        <p:nvSpPr>
          <p:cNvPr id="3" name="Footer Placeholder 2">
            <a:extLst>
              <a:ext uri="{FF2B5EF4-FFF2-40B4-BE49-F238E27FC236}">
                <a16:creationId xmlns:a16="http://schemas.microsoft.com/office/drawing/2014/main" id="{B3D2BD9A-C489-0EAD-4894-93CB0CD46E3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4" name="Slide Number Placeholder 3">
            <a:extLst>
              <a:ext uri="{FF2B5EF4-FFF2-40B4-BE49-F238E27FC236}">
                <a16:creationId xmlns:a16="http://schemas.microsoft.com/office/drawing/2014/main" id="{F9249130-DAFD-39B4-7503-CA82310866FC}"/>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62</a:t>
            </a:fld>
            <a:endParaRPr lang="en-US"/>
          </a:p>
        </p:txBody>
      </p:sp>
      <p:sp>
        <p:nvSpPr>
          <p:cNvPr id="5" name="Title 4">
            <a:extLst>
              <a:ext uri="{FF2B5EF4-FFF2-40B4-BE49-F238E27FC236}">
                <a16:creationId xmlns:a16="http://schemas.microsoft.com/office/drawing/2014/main" id="{74CE7DE4-F22B-25B8-64DE-81BEA269D335}"/>
              </a:ext>
            </a:extLst>
          </p:cNvPr>
          <p:cNvSpPr>
            <a:spLocks noGrp="1"/>
          </p:cNvSpPr>
          <p:nvPr>
            <p:ph type="title"/>
          </p:nvPr>
        </p:nvSpPr>
        <p:spPr>
          <a:xfrm>
            <a:off x="457200" y="754566"/>
            <a:ext cx="9753600" cy="960276"/>
          </a:xfrm>
        </p:spPr>
        <p:txBody>
          <a:bodyPr anchor="b">
            <a:normAutofit/>
          </a:bodyPr>
          <a:lstStyle/>
          <a:p>
            <a:pPr algn="ctr"/>
            <a:r>
              <a:rPr lang="en-US"/>
              <a:t>Thank You!</a:t>
            </a:r>
            <a:br>
              <a:rPr lang="en-US"/>
            </a:br>
            <a:endParaRPr lang="en-US" sz="2800"/>
          </a:p>
        </p:txBody>
      </p:sp>
      <p:sp>
        <p:nvSpPr>
          <p:cNvPr id="10" name="Title 4">
            <a:extLst>
              <a:ext uri="{FF2B5EF4-FFF2-40B4-BE49-F238E27FC236}">
                <a16:creationId xmlns:a16="http://schemas.microsoft.com/office/drawing/2014/main" id="{D05D1543-4D0C-94A9-EAC2-67B672149C88}"/>
              </a:ext>
            </a:extLst>
          </p:cNvPr>
          <p:cNvSpPr txBox="1">
            <a:spLocks/>
          </p:cNvSpPr>
          <p:nvPr/>
        </p:nvSpPr>
        <p:spPr>
          <a:xfrm>
            <a:off x="2254766" y="4328819"/>
            <a:ext cx="6158822" cy="925376"/>
          </a:xfrm>
          <a:prstGeom prst="rect">
            <a:avLst/>
          </a:prstGeom>
        </p:spPr>
        <p:txBody>
          <a:bodyPr vert="horz" lIns="0" tIns="0" rIns="0" bIns="0" rtlCol="0" anchor="b">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lgn="ctr"/>
            <a:r>
              <a:rPr lang="en-US">
                <a:solidFill>
                  <a:srgbClr val="772F40"/>
                </a:solidFill>
              </a:rPr>
              <a:t>Check out our website!</a:t>
            </a:r>
          </a:p>
        </p:txBody>
      </p:sp>
      <p:sp>
        <p:nvSpPr>
          <p:cNvPr id="8" name="Text Placeholder 5">
            <a:extLst>
              <a:ext uri="{FF2B5EF4-FFF2-40B4-BE49-F238E27FC236}">
                <a16:creationId xmlns:a16="http://schemas.microsoft.com/office/drawing/2014/main" id="{D7206D06-7645-9310-A17B-86B5EDF6534C}"/>
              </a:ext>
            </a:extLst>
          </p:cNvPr>
          <p:cNvSpPr txBox="1">
            <a:spLocks/>
          </p:cNvSpPr>
          <p:nvPr/>
        </p:nvSpPr>
        <p:spPr>
          <a:xfrm>
            <a:off x="10668000" y="0"/>
            <a:ext cx="1524000" cy="757130"/>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a:solidFill>
                  <a:schemeClr val="bg1"/>
                </a:solidFill>
              </a:rPr>
              <a:t>Kendall Kovacs</a:t>
            </a:r>
            <a:endParaRPr lang="en-US" sz="1600">
              <a:solidFill>
                <a:schemeClr val="bg1"/>
              </a:solidFill>
              <a:ea typeface="Calibri"/>
              <a:cs typeface="Calibri"/>
            </a:endParaRPr>
          </a:p>
        </p:txBody>
      </p:sp>
      <p:pic>
        <p:nvPicPr>
          <p:cNvPr id="6" name="Picture 5" descr="A qr code on a white background&#10;&#10;AI-generated content may be incorrect.">
            <a:extLst>
              <a:ext uri="{FF2B5EF4-FFF2-40B4-BE49-F238E27FC236}">
                <a16:creationId xmlns:a16="http://schemas.microsoft.com/office/drawing/2014/main" id="{23CE26B9-F44F-9E8C-CB3D-E57840CEB77E}"/>
              </a:ext>
            </a:extLst>
          </p:cNvPr>
          <p:cNvPicPr>
            <a:picLocks noChangeAspect="1"/>
          </p:cNvPicPr>
          <p:nvPr/>
        </p:nvPicPr>
        <p:blipFill>
          <a:blip r:embed="rId5"/>
          <a:stretch>
            <a:fillRect/>
          </a:stretch>
        </p:blipFill>
        <p:spPr>
          <a:xfrm>
            <a:off x="3679390" y="1364358"/>
            <a:ext cx="3277904" cy="3409036"/>
          </a:xfrm>
          <a:prstGeom prst="rect">
            <a:avLst/>
          </a:prstGeom>
        </p:spPr>
      </p:pic>
      <p:pic>
        <p:nvPicPr>
          <p:cNvPr id="9" name="Picture 8" descr="A qr code on a white background&#10;&#10;AI-generated content may be incorrect.">
            <a:extLst>
              <a:ext uri="{FF2B5EF4-FFF2-40B4-BE49-F238E27FC236}">
                <a16:creationId xmlns:a16="http://schemas.microsoft.com/office/drawing/2014/main" id="{945826D2-5DFC-6E9F-327F-6C2C7BDFC050}"/>
              </a:ext>
            </a:extLst>
          </p:cNvPr>
          <p:cNvPicPr>
            <a:picLocks noChangeAspect="1"/>
          </p:cNvPicPr>
          <p:nvPr/>
        </p:nvPicPr>
        <p:blipFill>
          <a:blip r:embed="rId5"/>
          <a:stretch>
            <a:fillRect/>
          </a:stretch>
        </p:blipFill>
        <p:spPr>
          <a:xfrm>
            <a:off x="3825526" y="1510494"/>
            <a:ext cx="3277904" cy="3409036"/>
          </a:xfrm>
          <a:prstGeom prst="rect">
            <a:avLst/>
          </a:prstGeom>
        </p:spPr>
      </p:pic>
    </p:spTree>
    <p:extLst>
      <p:ext uri="{BB962C8B-B14F-4D97-AF65-F5344CB8AC3E}">
        <p14:creationId xmlns:p14="http://schemas.microsoft.com/office/powerpoint/2010/main" val="496840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Rounded Corners 24">
            <a:extLst>
              <a:ext uri="{FF2B5EF4-FFF2-40B4-BE49-F238E27FC236}">
                <a16:creationId xmlns:a16="http://schemas.microsoft.com/office/drawing/2014/main" id="{7B79F6B6-094A-0406-8A50-4FFAF5A78258}"/>
              </a:ext>
            </a:extLst>
          </p:cNvPr>
          <p:cNvSpPr/>
          <p:nvPr/>
        </p:nvSpPr>
        <p:spPr>
          <a:xfrm>
            <a:off x="6251617" y="985225"/>
            <a:ext cx="4186709" cy="5249881"/>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C43FB29-FC72-A2D3-2C65-1CCD111462FD}"/>
              </a:ext>
            </a:extLst>
          </p:cNvPr>
          <p:cNvSpPr>
            <a:spLocks noGrp="1"/>
          </p:cNvSpPr>
          <p:nvPr>
            <p:ph type="sldNum" sz="quarter" idx="10"/>
          </p:nvPr>
        </p:nvSpPr>
        <p:spPr/>
        <p:txBody>
          <a:bodyPr/>
          <a:lstStyle/>
          <a:p>
            <a:fld id="{72E20F18-833A-4542-A439-FC39BC210022}" type="slidenum">
              <a:rPr lang="en-US" smtClean="0"/>
              <a:pPr/>
              <a:t>63</a:t>
            </a:fld>
            <a:endParaRPr lang="en-US"/>
          </a:p>
        </p:txBody>
      </p:sp>
      <p:sp>
        <p:nvSpPr>
          <p:cNvPr id="5" name="Content Placeholder 4">
            <a:extLst>
              <a:ext uri="{FF2B5EF4-FFF2-40B4-BE49-F238E27FC236}">
                <a16:creationId xmlns:a16="http://schemas.microsoft.com/office/drawing/2014/main" id="{B41EB965-64BB-0DE6-80E9-29D473001921}"/>
              </a:ext>
            </a:extLst>
          </p:cNvPr>
          <p:cNvSpPr>
            <a:spLocks noGrp="1"/>
          </p:cNvSpPr>
          <p:nvPr>
            <p:ph sz="quarter" idx="13"/>
          </p:nvPr>
        </p:nvSpPr>
        <p:spPr>
          <a:xfrm>
            <a:off x="6296694" y="1433894"/>
            <a:ext cx="4096556" cy="4352544"/>
          </a:xfrm>
        </p:spPr>
        <p:txBody>
          <a:bodyPr vert="horz" lIns="0" tIns="0" rIns="0" bIns="0" rtlCol="0" anchor="t">
            <a:noAutofit/>
          </a:bodyPr>
          <a:lstStyle/>
          <a:p>
            <a:r>
              <a:rPr lang="en-US"/>
              <a:t>Particle will loft when the drag force acting on the particle is greater than its weight.</a:t>
            </a:r>
            <a:endParaRPr lang="en-US">
              <a:ea typeface="Calibri"/>
              <a:cs typeface="Calibri"/>
            </a:endParaRPr>
          </a:p>
          <a:p>
            <a:r>
              <a:rPr lang="en-US"/>
              <a:t>A fan velocity as low as 0.5 m/s will cause the particle to loft</a:t>
            </a:r>
            <a:endParaRPr lang="en-US">
              <a:ea typeface="Calibri"/>
              <a:cs typeface="Calibri"/>
            </a:endParaRPr>
          </a:p>
          <a:p>
            <a:r>
              <a:rPr lang="en-US"/>
              <a:t>Number of individual</a:t>
            </a:r>
            <a:r>
              <a:rPr lang="en-US" b="0"/>
              <a:t> particles give insight on the modeling complexity in a virtual simulation.</a:t>
            </a:r>
            <a:endParaRPr lang="en-US" b="0">
              <a:ea typeface="Calibri"/>
              <a:cs typeface="Calibri"/>
            </a:endParaRPr>
          </a:p>
          <a:p>
            <a:pPr marL="0" indent="0">
              <a:buNone/>
            </a:pPr>
            <a:endParaRPr lang="en-US"/>
          </a:p>
        </p:txBody>
      </p:sp>
      <mc:AlternateContent xmlns:mc="http://schemas.openxmlformats.org/markup-compatibility/2006" xmlns:a14="http://schemas.microsoft.com/office/drawing/2010/main">
        <mc:Choice Requires="a14">
          <p:graphicFrame>
            <p:nvGraphicFramePr>
              <p:cNvPr id="2" name="Content Placeholder 1">
                <a:extLst>
                  <a:ext uri="{FF2B5EF4-FFF2-40B4-BE49-F238E27FC236}">
                    <a16:creationId xmlns:a16="http://schemas.microsoft.com/office/drawing/2014/main" id="{7022E66D-FED3-6246-E0DC-A1F56F4FDE77}"/>
                  </a:ext>
                </a:extLst>
              </p:cNvPr>
              <p:cNvGraphicFramePr>
                <a:graphicFrameLocks noGrp="1"/>
              </p:cNvGraphicFramePr>
              <p:nvPr>
                <p:ph sz="quarter" idx="14"/>
              </p:nvPr>
            </p:nvGraphicFramePr>
            <p:xfrm>
              <a:off x="208309" y="1629061"/>
              <a:ext cx="5904963" cy="3962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2" name="Content Placeholder 1">
                <a:extLst>
                  <a:ext uri="{FF2B5EF4-FFF2-40B4-BE49-F238E27FC236}">
                    <a16:creationId xmlns:a16="http://schemas.microsoft.com/office/drawing/2014/main" id="{7022E66D-FED3-6246-E0DC-A1F56F4FDE77}"/>
                  </a:ext>
                </a:extLst>
              </p:cNvPr>
              <p:cNvGraphicFramePr>
                <a:graphicFrameLocks noGrp="1"/>
              </p:cNvGraphicFramePr>
              <p:nvPr>
                <p:ph sz="quarter" idx="14"/>
              </p:nvPr>
            </p:nvGraphicFramePr>
            <p:xfrm>
              <a:off x="208309" y="1629061"/>
              <a:ext cx="5904963" cy="396221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11" name="Title 1">
            <a:extLst>
              <a:ext uri="{FF2B5EF4-FFF2-40B4-BE49-F238E27FC236}">
                <a16:creationId xmlns:a16="http://schemas.microsoft.com/office/drawing/2014/main" id="{8AFCB398-1565-DCD1-E006-3633BD546E3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CFD Iterations:</a:t>
            </a:r>
            <a:br>
              <a:rPr lang="en-US"/>
            </a:br>
            <a:r>
              <a:rPr lang="en-US" sz="2800"/>
              <a:t>Force Calculations</a:t>
            </a:r>
            <a:endParaRPr lang="en-US"/>
          </a:p>
        </p:txBody>
      </p:sp>
      <p:sp>
        <p:nvSpPr>
          <p:cNvPr id="9" name="Footer Placeholder 3">
            <a:extLst>
              <a:ext uri="{FF2B5EF4-FFF2-40B4-BE49-F238E27FC236}">
                <a16:creationId xmlns:a16="http://schemas.microsoft.com/office/drawing/2014/main" id="{B600EEBB-53C0-12E8-D71F-C118A85541C6}"/>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34" name="Text Placeholder 33">
            <a:extLst>
              <a:ext uri="{FF2B5EF4-FFF2-40B4-BE49-F238E27FC236}">
                <a16:creationId xmlns:a16="http://schemas.microsoft.com/office/drawing/2014/main" id="{28E47766-3FDE-64EC-4131-CE6B63D37B7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8413681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6FD0-832D-0555-8062-2781CF7936B9}"/>
            </a:ext>
          </a:extLst>
        </p:cNvPr>
        <p:cNvGrpSpPr/>
        <p:nvPr/>
      </p:nvGrpSpPr>
      <p:grpSpPr>
        <a:xfrm>
          <a:off x="0" y="0"/>
          <a:ext cx="0" cy="0"/>
          <a:chOff x="0" y="0"/>
          <a:chExt cx="0" cy="0"/>
        </a:xfrm>
      </p:grpSpPr>
      <p:sp>
        <p:nvSpPr>
          <p:cNvPr id="18" name="Footer Placeholder 2">
            <a:extLst>
              <a:ext uri="{FF2B5EF4-FFF2-40B4-BE49-F238E27FC236}">
                <a16:creationId xmlns:a16="http://schemas.microsoft.com/office/drawing/2014/main" id="{58365616-E1AF-4D25-3CCD-56FAE7908A6B}"/>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43DB410-3BE1-EC6D-025A-C832C62EBBF3}"/>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a:t>
            </a:fld>
            <a:endParaRPr lang="en-US"/>
          </a:p>
        </p:txBody>
      </p:sp>
      <p:sp>
        <p:nvSpPr>
          <p:cNvPr id="5" name="Title 18">
            <a:extLst>
              <a:ext uri="{FF2B5EF4-FFF2-40B4-BE49-F238E27FC236}">
                <a16:creationId xmlns:a16="http://schemas.microsoft.com/office/drawing/2014/main" id="{F50F9749-D1DC-66A4-A7D0-F40E93C81911}"/>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Dust</a:t>
            </a:r>
          </a:p>
        </p:txBody>
      </p:sp>
      <p:sp>
        <p:nvSpPr>
          <p:cNvPr id="15" name="Oval 14">
            <a:extLst>
              <a:ext uri="{FF2B5EF4-FFF2-40B4-BE49-F238E27FC236}">
                <a16:creationId xmlns:a16="http://schemas.microsoft.com/office/drawing/2014/main" id="{D0427882-6B6A-97B2-A09A-EA465D6AB834}"/>
              </a:ext>
            </a:extLst>
          </p:cNvPr>
          <p:cNvSpPr/>
          <p:nvPr/>
        </p:nvSpPr>
        <p:spPr>
          <a:xfrm>
            <a:off x="6263878" y="2743200"/>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30CDF43-9E5D-7F8F-AA6C-A7D0D8CCFD6B}"/>
              </a:ext>
            </a:extLst>
          </p:cNvPr>
          <p:cNvSpPr txBox="1"/>
          <p:nvPr/>
        </p:nvSpPr>
        <p:spPr>
          <a:xfrm>
            <a:off x="1373232" y="5699228"/>
            <a:ext cx="7839342" cy="338554"/>
          </a:xfrm>
          <a:prstGeom prst="rect">
            <a:avLst/>
          </a:prstGeom>
          <a:noFill/>
        </p:spPr>
        <p:txBody>
          <a:bodyPr wrap="square" lIns="91440" tIns="45720" rIns="91440" bIns="45720" rtlCol="0" anchor="t">
            <a:spAutoFit/>
          </a:bodyPr>
          <a:lstStyle/>
          <a:p>
            <a:pPr algn="ctr"/>
            <a:r>
              <a:rPr lang="en-US" sz="1600"/>
              <a:t>Lunar dust enters spacesuits at the seams </a:t>
            </a:r>
          </a:p>
        </p:txBody>
      </p:sp>
      <p:pic>
        <p:nvPicPr>
          <p:cNvPr id="10" name="Picture 9" descr="A person wearing a helmet and gloves&#10;&#10;Description automatically generated">
            <a:extLst>
              <a:ext uri="{FF2B5EF4-FFF2-40B4-BE49-F238E27FC236}">
                <a16:creationId xmlns:a16="http://schemas.microsoft.com/office/drawing/2014/main" id="{429F6C04-3B72-B28E-A971-6B8EF6AFB3DE}"/>
              </a:ext>
            </a:extLst>
          </p:cNvPr>
          <p:cNvPicPr>
            <a:picLocks noChangeAspect="1"/>
          </p:cNvPicPr>
          <p:nvPr/>
        </p:nvPicPr>
        <p:blipFill>
          <a:blip r:embed="rId3"/>
          <a:stretch>
            <a:fillRect/>
          </a:stretch>
        </p:blipFill>
        <p:spPr>
          <a:xfrm>
            <a:off x="1440174" y="1280304"/>
            <a:ext cx="7772400" cy="4371121"/>
          </a:xfrm>
          <a:prstGeom prst="rect">
            <a:avLst/>
          </a:prstGeom>
        </p:spPr>
      </p:pic>
      <p:sp>
        <p:nvSpPr>
          <p:cNvPr id="13" name="Oval 12">
            <a:extLst>
              <a:ext uri="{FF2B5EF4-FFF2-40B4-BE49-F238E27FC236}">
                <a16:creationId xmlns:a16="http://schemas.microsoft.com/office/drawing/2014/main" id="{299C5AAC-15E1-A21B-D263-9A853DCC720F}"/>
              </a:ext>
            </a:extLst>
          </p:cNvPr>
          <p:cNvSpPr/>
          <p:nvPr/>
        </p:nvSpPr>
        <p:spPr>
          <a:xfrm>
            <a:off x="4520134" y="3309870"/>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F2AE95-0CC2-34DC-A34E-A93367AC8501}"/>
              </a:ext>
            </a:extLst>
          </p:cNvPr>
          <p:cNvSpPr/>
          <p:nvPr/>
        </p:nvSpPr>
        <p:spPr>
          <a:xfrm>
            <a:off x="5819104" y="4703076"/>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F32CF1C-C2AA-62AC-85DF-57CDF9611C18}"/>
              </a:ext>
            </a:extLst>
          </p:cNvPr>
          <p:cNvSpPr/>
          <p:nvPr/>
        </p:nvSpPr>
        <p:spPr>
          <a:xfrm>
            <a:off x="5279150" y="2206987"/>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5">
            <a:extLst>
              <a:ext uri="{FF2B5EF4-FFF2-40B4-BE49-F238E27FC236}">
                <a16:creationId xmlns:a16="http://schemas.microsoft.com/office/drawing/2014/main" id="{65492AC7-63C2-2342-1130-ACBFAB14F7D2}"/>
              </a:ext>
            </a:extLst>
          </p:cNvPr>
          <p:cNvSpPr>
            <a:spLocks noGrp="1"/>
          </p:cNvSpPr>
          <p:nvPr>
            <p:ph type="body" sz="quarter" idx="13"/>
          </p:nvPr>
        </p:nvSpPr>
        <p:spPr>
          <a:xfrm>
            <a:off x="10668000" y="0"/>
            <a:ext cx="1524000" cy="757130"/>
          </a:xfrm>
        </p:spPr>
        <p:txBody>
          <a:bodyPr/>
          <a:lstStyle/>
          <a:p>
            <a:r>
              <a:rPr lang="en-US">
                <a:ea typeface="Calibri"/>
              </a:rPr>
              <a:t>Peter Mougey</a:t>
            </a:r>
          </a:p>
        </p:txBody>
      </p:sp>
    </p:spTree>
    <p:extLst>
      <p:ext uri="{BB962C8B-B14F-4D97-AF65-F5344CB8AC3E}">
        <p14:creationId xmlns:p14="http://schemas.microsoft.com/office/powerpoint/2010/main" val="11150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8</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E3D2B767-A491-70C8-F2D1-12D301D0522D}"/>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
        <p:nvSpPr>
          <p:cNvPr id="12" name="Text Placeholder 11">
            <a:extLst>
              <a:ext uri="{FF2B5EF4-FFF2-40B4-BE49-F238E27FC236}">
                <a16:creationId xmlns:a16="http://schemas.microsoft.com/office/drawing/2014/main" id="{73A04BB3-9FEA-B004-BA42-B0FD7164A059}"/>
              </a:ext>
            </a:extLst>
          </p:cNvPr>
          <p:cNvSpPr>
            <a:spLocks noGrp="1"/>
          </p:cNvSpPr>
          <p:nvPr>
            <p:ph type="body" sz="quarter" idx="15"/>
          </p:nvPr>
        </p:nvSpPr>
        <p:spPr/>
        <p:txBody>
          <a:bodyPr/>
          <a:lstStyle/>
          <a:p>
            <a:r>
              <a:rPr lang="en-US"/>
              <a:t>Peter Mougey</a:t>
            </a:r>
          </a:p>
        </p:txBody>
      </p:sp>
    </p:spTree>
    <p:extLst>
      <p:ext uri="{BB962C8B-B14F-4D97-AF65-F5344CB8AC3E}">
        <p14:creationId xmlns:p14="http://schemas.microsoft.com/office/powerpoint/2010/main" val="32756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9</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257979" y="192562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3748245" y="204532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7441970" y="47804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2752267" y="507559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3335637" y="24283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2735963" y="222081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2733245" y="440269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8057662"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225422" y="428184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3335351"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7774203" y="251028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144064" y="201443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8155487" y="20386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2A12E11C-CFBB-D5D6-4191-C9660845D097}"/>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
        <p:nvSpPr>
          <p:cNvPr id="12" name="Text Placeholder 11">
            <a:extLst>
              <a:ext uri="{FF2B5EF4-FFF2-40B4-BE49-F238E27FC236}">
                <a16:creationId xmlns:a16="http://schemas.microsoft.com/office/drawing/2014/main" id="{C85D7F56-B01D-27ED-47B5-E36F71E2BCB7}"/>
              </a:ext>
            </a:extLst>
          </p:cNvPr>
          <p:cNvSpPr>
            <a:spLocks noGrp="1"/>
          </p:cNvSpPr>
          <p:nvPr>
            <p:ph type="body" sz="quarter" idx="15"/>
          </p:nvPr>
        </p:nvSpPr>
        <p:spPr/>
        <p:txBody>
          <a:bodyPr/>
          <a:lstStyle/>
          <a:p>
            <a:r>
              <a:rPr lang="en-US"/>
              <a:t>Peter Mougey</a:t>
            </a:r>
          </a:p>
        </p:txBody>
      </p:sp>
    </p:spTree>
    <p:extLst>
      <p:ext uri="{BB962C8B-B14F-4D97-AF65-F5344CB8AC3E}">
        <p14:creationId xmlns:p14="http://schemas.microsoft.com/office/powerpoint/2010/main" val="68796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themeOverride>
</file>

<file path=docProps/app.xml><?xml version="1.0" encoding="utf-8"?>
<Properties xmlns="http://schemas.openxmlformats.org/officeDocument/2006/extended-properties" xmlns:vt="http://schemas.openxmlformats.org/officeDocument/2006/docPropsVTypes">
  <Template>EML 4551-2 2024 Widescreen 240819</Template>
  <TotalTime>0</TotalTime>
  <Words>6959</Words>
  <Application>Microsoft Office PowerPoint</Application>
  <PresentationFormat>Widescreen</PresentationFormat>
  <Paragraphs>796</Paragraphs>
  <Slides>63</Slides>
  <Notes>58</Notes>
  <HiddenSlides>1</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Aptos</vt:lpstr>
      <vt:lpstr>Arial</vt:lpstr>
      <vt:lpstr>Arial Black</vt:lpstr>
      <vt:lpstr>Arial,Sans-Serif</vt:lpstr>
      <vt:lpstr>Calibri</vt:lpstr>
      <vt:lpstr>Cambria Math</vt:lpstr>
      <vt:lpstr>Courier New</vt:lpstr>
      <vt:lpstr>Courier New,monospace</vt:lpstr>
      <vt:lpstr>Segoe UI</vt:lpstr>
      <vt:lpstr>Wingdings</vt:lpstr>
      <vt:lpstr>Orange with Logo</vt:lpstr>
      <vt:lpstr>Garnet with Logo</vt:lpstr>
      <vt:lpstr>Team 516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516</dc:title>
  <dc:creator>Shayne McConomy</dc:creator>
  <cp:lastModifiedBy>Peter Mougey</cp:lastModifiedBy>
  <cp:revision>2</cp:revision>
  <dcterms:created xsi:type="dcterms:W3CDTF">2024-09-24T19:25:48Z</dcterms:created>
  <dcterms:modified xsi:type="dcterms:W3CDTF">2025-04-03T22:25:19Z</dcterms:modified>
</cp:coreProperties>
</file>